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265" r:id="rId4"/>
    <p:sldId id="266" r:id="rId5"/>
    <p:sldId id="267" r:id="rId6"/>
    <p:sldId id="269" r:id="rId7"/>
    <p:sldId id="270" r:id="rId8"/>
    <p:sldId id="271" r:id="rId9"/>
    <p:sldId id="272" r:id="rId10"/>
    <p:sldId id="273" r:id="rId11"/>
    <p:sldId id="274" r:id="rId12"/>
    <p:sldId id="275" r:id="rId13"/>
    <p:sldId id="276" r:id="rId14"/>
    <p:sldId id="258" r:id="rId15"/>
    <p:sldId id="277" r:id="rId16"/>
    <p:sldId id="278" r:id="rId17"/>
    <p:sldId id="279" r:id="rId18"/>
    <p:sldId id="262" r:id="rId19"/>
    <p:sldId id="294" r:id="rId20"/>
    <p:sldId id="295" r:id="rId21"/>
    <p:sldId id="296" r:id="rId22"/>
    <p:sldId id="297" r:id="rId23"/>
    <p:sldId id="298" r:id="rId24"/>
    <p:sldId id="299" r:id="rId25"/>
    <p:sldId id="300" r:id="rId26"/>
    <p:sldId id="301" r:id="rId27"/>
    <p:sldId id="260" r:id="rId28"/>
    <p:sldId id="303" r:id="rId29"/>
    <p:sldId id="304" r:id="rId30"/>
    <p:sldId id="305" r:id="rId31"/>
    <p:sldId id="306" r:id="rId32"/>
    <p:sldId id="307" r:id="rId33"/>
    <p:sldId id="308" r:id="rId34"/>
    <p:sldId id="30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64" r:id="rId50"/>
    <p:sldId id="263" r:id="rId51"/>
    <p:sldId id="302"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 d="1"/>
        <a:sy n="1" d="1"/>
      </p:scale>
      <p:origin x="0" y="0"/>
    </p:cViewPr>
  </p:notesTextViewPr>
  <p:sorterViewPr>
    <p:cViewPr>
      <p:scale>
        <a:sx n="90" d="100"/>
        <a:sy n="90" d="100"/>
      </p:scale>
      <p:origin x="0" y="205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D88783-63A6-47D5-B696-5E0DB5DF8FAF}" type="datetimeFigureOut">
              <a:rPr lang="en-GB" smtClean="0"/>
              <a:t>07/01/2015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6D8CFB-ABD2-4027-8ECE-7EDC675B87A4}" type="slidenum">
              <a:rPr lang="en-GB" smtClean="0"/>
              <a:t>‹#›</a:t>
            </a:fld>
            <a:endParaRPr lang="en-GB"/>
          </a:p>
        </p:txBody>
      </p:sp>
    </p:spTree>
    <p:extLst>
      <p:ext uri="{BB962C8B-B14F-4D97-AF65-F5344CB8AC3E}">
        <p14:creationId xmlns:p14="http://schemas.microsoft.com/office/powerpoint/2010/main" val="2279334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1</a:t>
            </a:fld>
            <a:endParaRPr lang="en-GB"/>
          </a:p>
        </p:txBody>
      </p:sp>
    </p:spTree>
    <p:extLst>
      <p:ext uri="{BB962C8B-B14F-4D97-AF65-F5344CB8AC3E}">
        <p14:creationId xmlns:p14="http://schemas.microsoft.com/office/powerpoint/2010/main" val="16829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10</a:t>
            </a:fld>
            <a:endParaRPr lang="en-GB"/>
          </a:p>
        </p:txBody>
      </p:sp>
    </p:spTree>
    <p:extLst>
      <p:ext uri="{BB962C8B-B14F-4D97-AF65-F5344CB8AC3E}">
        <p14:creationId xmlns:p14="http://schemas.microsoft.com/office/powerpoint/2010/main" val="208248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11</a:t>
            </a:fld>
            <a:endParaRPr lang="en-GB"/>
          </a:p>
        </p:txBody>
      </p:sp>
    </p:spTree>
    <p:extLst>
      <p:ext uri="{BB962C8B-B14F-4D97-AF65-F5344CB8AC3E}">
        <p14:creationId xmlns:p14="http://schemas.microsoft.com/office/powerpoint/2010/main" val="3010337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12</a:t>
            </a:fld>
            <a:endParaRPr lang="en-GB"/>
          </a:p>
        </p:txBody>
      </p:sp>
    </p:spTree>
    <p:extLst>
      <p:ext uri="{BB962C8B-B14F-4D97-AF65-F5344CB8AC3E}">
        <p14:creationId xmlns:p14="http://schemas.microsoft.com/office/powerpoint/2010/main" val="1636605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13</a:t>
            </a:fld>
            <a:endParaRPr lang="en-GB"/>
          </a:p>
        </p:txBody>
      </p:sp>
    </p:spTree>
    <p:extLst>
      <p:ext uri="{BB962C8B-B14F-4D97-AF65-F5344CB8AC3E}">
        <p14:creationId xmlns:p14="http://schemas.microsoft.com/office/powerpoint/2010/main" val="1369737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14</a:t>
            </a:fld>
            <a:endParaRPr lang="en-GB"/>
          </a:p>
        </p:txBody>
      </p:sp>
    </p:spTree>
    <p:extLst>
      <p:ext uri="{BB962C8B-B14F-4D97-AF65-F5344CB8AC3E}">
        <p14:creationId xmlns:p14="http://schemas.microsoft.com/office/powerpoint/2010/main" val="687968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15</a:t>
            </a:fld>
            <a:endParaRPr lang="en-GB"/>
          </a:p>
        </p:txBody>
      </p:sp>
    </p:spTree>
    <p:extLst>
      <p:ext uri="{BB962C8B-B14F-4D97-AF65-F5344CB8AC3E}">
        <p14:creationId xmlns:p14="http://schemas.microsoft.com/office/powerpoint/2010/main" val="2047777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16</a:t>
            </a:fld>
            <a:endParaRPr lang="en-GB"/>
          </a:p>
        </p:txBody>
      </p:sp>
    </p:spTree>
    <p:extLst>
      <p:ext uri="{BB962C8B-B14F-4D97-AF65-F5344CB8AC3E}">
        <p14:creationId xmlns:p14="http://schemas.microsoft.com/office/powerpoint/2010/main" val="4157494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17</a:t>
            </a:fld>
            <a:endParaRPr lang="en-GB"/>
          </a:p>
        </p:txBody>
      </p:sp>
    </p:spTree>
    <p:extLst>
      <p:ext uri="{BB962C8B-B14F-4D97-AF65-F5344CB8AC3E}">
        <p14:creationId xmlns:p14="http://schemas.microsoft.com/office/powerpoint/2010/main" val="586681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18</a:t>
            </a:fld>
            <a:endParaRPr lang="en-GB"/>
          </a:p>
        </p:txBody>
      </p:sp>
    </p:spTree>
    <p:extLst>
      <p:ext uri="{BB962C8B-B14F-4D97-AF65-F5344CB8AC3E}">
        <p14:creationId xmlns:p14="http://schemas.microsoft.com/office/powerpoint/2010/main" val="774130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19</a:t>
            </a:fld>
            <a:endParaRPr lang="en-GB"/>
          </a:p>
        </p:txBody>
      </p:sp>
    </p:spTree>
    <p:extLst>
      <p:ext uri="{BB962C8B-B14F-4D97-AF65-F5344CB8AC3E}">
        <p14:creationId xmlns:p14="http://schemas.microsoft.com/office/powerpoint/2010/main" val="1486893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2</a:t>
            </a:fld>
            <a:endParaRPr lang="en-GB"/>
          </a:p>
        </p:txBody>
      </p:sp>
    </p:spTree>
    <p:extLst>
      <p:ext uri="{BB962C8B-B14F-4D97-AF65-F5344CB8AC3E}">
        <p14:creationId xmlns:p14="http://schemas.microsoft.com/office/powerpoint/2010/main" val="1568215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20</a:t>
            </a:fld>
            <a:endParaRPr lang="en-GB"/>
          </a:p>
        </p:txBody>
      </p:sp>
    </p:spTree>
    <p:extLst>
      <p:ext uri="{BB962C8B-B14F-4D97-AF65-F5344CB8AC3E}">
        <p14:creationId xmlns:p14="http://schemas.microsoft.com/office/powerpoint/2010/main" val="2008483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21</a:t>
            </a:fld>
            <a:endParaRPr lang="en-GB"/>
          </a:p>
        </p:txBody>
      </p:sp>
    </p:spTree>
    <p:extLst>
      <p:ext uri="{BB962C8B-B14F-4D97-AF65-F5344CB8AC3E}">
        <p14:creationId xmlns:p14="http://schemas.microsoft.com/office/powerpoint/2010/main" val="834410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22</a:t>
            </a:fld>
            <a:endParaRPr lang="en-GB"/>
          </a:p>
        </p:txBody>
      </p:sp>
    </p:spTree>
    <p:extLst>
      <p:ext uri="{BB962C8B-B14F-4D97-AF65-F5344CB8AC3E}">
        <p14:creationId xmlns:p14="http://schemas.microsoft.com/office/powerpoint/2010/main" val="1028392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23</a:t>
            </a:fld>
            <a:endParaRPr lang="en-GB"/>
          </a:p>
        </p:txBody>
      </p:sp>
    </p:spTree>
    <p:extLst>
      <p:ext uri="{BB962C8B-B14F-4D97-AF65-F5344CB8AC3E}">
        <p14:creationId xmlns:p14="http://schemas.microsoft.com/office/powerpoint/2010/main" val="1137229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24</a:t>
            </a:fld>
            <a:endParaRPr lang="en-GB"/>
          </a:p>
        </p:txBody>
      </p:sp>
    </p:spTree>
    <p:extLst>
      <p:ext uri="{BB962C8B-B14F-4D97-AF65-F5344CB8AC3E}">
        <p14:creationId xmlns:p14="http://schemas.microsoft.com/office/powerpoint/2010/main" val="1592460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25</a:t>
            </a:fld>
            <a:endParaRPr lang="en-GB"/>
          </a:p>
        </p:txBody>
      </p:sp>
    </p:spTree>
    <p:extLst>
      <p:ext uri="{BB962C8B-B14F-4D97-AF65-F5344CB8AC3E}">
        <p14:creationId xmlns:p14="http://schemas.microsoft.com/office/powerpoint/2010/main" val="16023114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26</a:t>
            </a:fld>
            <a:endParaRPr lang="en-GB"/>
          </a:p>
        </p:txBody>
      </p:sp>
    </p:spTree>
    <p:extLst>
      <p:ext uri="{BB962C8B-B14F-4D97-AF65-F5344CB8AC3E}">
        <p14:creationId xmlns:p14="http://schemas.microsoft.com/office/powerpoint/2010/main" val="1651248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27</a:t>
            </a:fld>
            <a:endParaRPr lang="en-GB"/>
          </a:p>
        </p:txBody>
      </p:sp>
    </p:spTree>
    <p:extLst>
      <p:ext uri="{BB962C8B-B14F-4D97-AF65-F5344CB8AC3E}">
        <p14:creationId xmlns:p14="http://schemas.microsoft.com/office/powerpoint/2010/main" val="5073173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28</a:t>
            </a:fld>
            <a:endParaRPr lang="en-GB"/>
          </a:p>
        </p:txBody>
      </p:sp>
    </p:spTree>
    <p:extLst>
      <p:ext uri="{BB962C8B-B14F-4D97-AF65-F5344CB8AC3E}">
        <p14:creationId xmlns:p14="http://schemas.microsoft.com/office/powerpoint/2010/main" val="2121424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29</a:t>
            </a:fld>
            <a:endParaRPr lang="en-GB"/>
          </a:p>
        </p:txBody>
      </p:sp>
    </p:spTree>
    <p:extLst>
      <p:ext uri="{BB962C8B-B14F-4D97-AF65-F5344CB8AC3E}">
        <p14:creationId xmlns:p14="http://schemas.microsoft.com/office/powerpoint/2010/main" val="3843254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3</a:t>
            </a:fld>
            <a:endParaRPr lang="en-GB"/>
          </a:p>
        </p:txBody>
      </p:sp>
    </p:spTree>
    <p:extLst>
      <p:ext uri="{BB962C8B-B14F-4D97-AF65-F5344CB8AC3E}">
        <p14:creationId xmlns:p14="http://schemas.microsoft.com/office/powerpoint/2010/main" val="36003283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30</a:t>
            </a:fld>
            <a:endParaRPr lang="en-GB"/>
          </a:p>
        </p:txBody>
      </p:sp>
    </p:spTree>
    <p:extLst>
      <p:ext uri="{BB962C8B-B14F-4D97-AF65-F5344CB8AC3E}">
        <p14:creationId xmlns:p14="http://schemas.microsoft.com/office/powerpoint/2010/main" val="36651708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31</a:t>
            </a:fld>
            <a:endParaRPr lang="en-GB"/>
          </a:p>
        </p:txBody>
      </p:sp>
    </p:spTree>
    <p:extLst>
      <p:ext uri="{BB962C8B-B14F-4D97-AF65-F5344CB8AC3E}">
        <p14:creationId xmlns:p14="http://schemas.microsoft.com/office/powerpoint/2010/main" val="39195599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32</a:t>
            </a:fld>
            <a:endParaRPr lang="en-GB"/>
          </a:p>
        </p:txBody>
      </p:sp>
    </p:spTree>
    <p:extLst>
      <p:ext uri="{BB962C8B-B14F-4D97-AF65-F5344CB8AC3E}">
        <p14:creationId xmlns:p14="http://schemas.microsoft.com/office/powerpoint/2010/main" val="36193205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33</a:t>
            </a:fld>
            <a:endParaRPr lang="en-GB"/>
          </a:p>
        </p:txBody>
      </p:sp>
    </p:spTree>
    <p:extLst>
      <p:ext uri="{BB962C8B-B14F-4D97-AF65-F5344CB8AC3E}">
        <p14:creationId xmlns:p14="http://schemas.microsoft.com/office/powerpoint/2010/main" val="27467721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34</a:t>
            </a:fld>
            <a:endParaRPr lang="en-GB"/>
          </a:p>
        </p:txBody>
      </p:sp>
    </p:spTree>
    <p:extLst>
      <p:ext uri="{BB962C8B-B14F-4D97-AF65-F5344CB8AC3E}">
        <p14:creationId xmlns:p14="http://schemas.microsoft.com/office/powerpoint/2010/main" val="26176542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35</a:t>
            </a:fld>
            <a:endParaRPr lang="en-GB"/>
          </a:p>
        </p:txBody>
      </p:sp>
    </p:spTree>
    <p:extLst>
      <p:ext uri="{BB962C8B-B14F-4D97-AF65-F5344CB8AC3E}">
        <p14:creationId xmlns:p14="http://schemas.microsoft.com/office/powerpoint/2010/main" val="32453370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36</a:t>
            </a:fld>
            <a:endParaRPr lang="en-GB"/>
          </a:p>
        </p:txBody>
      </p:sp>
    </p:spTree>
    <p:extLst>
      <p:ext uri="{BB962C8B-B14F-4D97-AF65-F5344CB8AC3E}">
        <p14:creationId xmlns:p14="http://schemas.microsoft.com/office/powerpoint/2010/main" val="27678689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37</a:t>
            </a:fld>
            <a:endParaRPr lang="en-GB"/>
          </a:p>
        </p:txBody>
      </p:sp>
    </p:spTree>
    <p:extLst>
      <p:ext uri="{BB962C8B-B14F-4D97-AF65-F5344CB8AC3E}">
        <p14:creationId xmlns:p14="http://schemas.microsoft.com/office/powerpoint/2010/main" val="37960426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38</a:t>
            </a:fld>
            <a:endParaRPr lang="en-GB"/>
          </a:p>
        </p:txBody>
      </p:sp>
    </p:spTree>
    <p:extLst>
      <p:ext uri="{BB962C8B-B14F-4D97-AF65-F5344CB8AC3E}">
        <p14:creationId xmlns:p14="http://schemas.microsoft.com/office/powerpoint/2010/main" val="41345935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39</a:t>
            </a:fld>
            <a:endParaRPr lang="en-GB"/>
          </a:p>
        </p:txBody>
      </p:sp>
    </p:spTree>
    <p:extLst>
      <p:ext uri="{BB962C8B-B14F-4D97-AF65-F5344CB8AC3E}">
        <p14:creationId xmlns:p14="http://schemas.microsoft.com/office/powerpoint/2010/main" val="3818083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4</a:t>
            </a:fld>
            <a:endParaRPr lang="en-GB"/>
          </a:p>
        </p:txBody>
      </p:sp>
    </p:spTree>
    <p:extLst>
      <p:ext uri="{BB962C8B-B14F-4D97-AF65-F5344CB8AC3E}">
        <p14:creationId xmlns:p14="http://schemas.microsoft.com/office/powerpoint/2010/main" val="35809019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40</a:t>
            </a:fld>
            <a:endParaRPr lang="en-GB"/>
          </a:p>
        </p:txBody>
      </p:sp>
    </p:spTree>
    <p:extLst>
      <p:ext uri="{BB962C8B-B14F-4D97-AF65-F5344CB8AC3E}">
        <p14:creationId xmlns:p14="http://schemas.microsoft.com/office/powerpoint/2010/main" val="32290115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41</a:t>
            </a:fld>
            <a:endParaRPr lang="en-GB"/>
          </a:p>
        </p:txBody>
      </p:sp>
    </p:spTree>
    <p:extLst>
      <p:ext uri="{BB962C8B-B14F-4D97-AF65-F5344CB8AC3E}">
        <p14:creationId xmlns:p14="http://schemas.microsoft.com/office/powerpoint/2010/main" val="6101766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42</a:t>
            </a:fld>
            <a:endParaRPr lang="en-GB"/>
          </a:p>
        </p:txBody>
      </p:sp>
    </p:spTree>
    <p:extLst>
      <p:ext uri="{BB962C8B-B14F-4D97-AF65-F5344CB8AC3E}">
        <p14:creationId xmlns:p14="http://schemas.microsoft.com/office/powerpoint/2010/main" val="24005807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43</a:t>
            </a:fld>
            <a:endParaRPr lang="en-GB"/>
          </a:p>
        </p:txBody>
      </p:sp>
    </p:spTree>
    <p:extLst>
      <p:ext uri="{BB962C8B-B14F-4D97-AF65-F5344CB8AC3E}">
        <p14:creationId xmlns:p14="http://schemas.microsoft.com/office/powerpoint/2010/main" val="26148771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44</a:t>
            </a:fld>
            <a:endParaRPr lang="en-GB"/>
          </a:p>
        </p:txBody>
      </p:sp>
    </p:spTree>
    <p:extLst>
      <p:ext uri="{BB962C8B-B14F-4D97-AF65-F5344CB8AC3E}">
        <p14:creationId xmlns:p14="http://schemas.microsoft.com/office/powerpoint/2010/main" val="16817388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45</a:t>
            </a:fld>
            <a:endParaRPr lang="en-GB"/>
          </a:p>
        </p:txBody>
      </p:sp>
    </p:spTree>
    <p:extLst>
      <p:ext uri="{BB962C8B-B14F-4D97-AF65-F5344CB8AC3E}">
        <p14:creationId xmlns:p14="http://schemas.microsoft.com/office/powerpoint/2010/main" val="33214512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46</a:t>
            </a:fld>
            <a:endParaRPr lang="en-GB"/>
          </a:p>
        </p:txBody>
      </p:sp>
    </p:spTree>
    <p:extLst>
      <p:ext uri="{BB962C8B-B14F-4D97-AF65-F5344CB8AC3E}">
        <p14:creationId xmlns:p14="http://schemas.microsoft.com/office/powerpoint/2010/main" val="32975392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47</a:t>
            </a:fld>
            <a:endParaRPr lang="en-GB"/>
          </a:p>
        </p:txBody>
      </p:sp>
    </p:spTree>
    <p:extLst>
      <p:ext uri="{BB962C8B-B14F-4D97-AF65-F5344CB8AC3E}">
        <p14:creationId xmlns:p14="http://schemas.microsoft.com/office/powerpoint/2010/main" val="42357280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48</a:t>
            </a:fld>
            <a:endParaRPr lang="en-GB"/>
          </a:p>
        </p:txBody>
      </p:sp>
    </p:spTree>
    <p:extLst>
      <p:ext uri="{BB962C8B-B14F-4D97-AF65-F5344CB8AC3E}">
        <p14:creationId xmlns:p14="http://schemas.microsoft.com/office/powerpoint/2010/main" val="9676971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49</a:t>
            </a:fld>
            <a:endParaRPr lang="en-GB"/>
          </a:p>
        </p:txBody>
      </p:sp>
    </p:spTree>
    <p:extLst>
      <p:ext uri="{BB962C8B-B14F-4D97-AF65-F5344CB8AC3E}">
        <p14:creationId xmlns:p14="http://schemas.microsoft.com/office/powerpoint/2010/main" val="275239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5</a:t>
            </a:fld>
            <a:endParaRPr lang="en-GB"/>
          </a:p>
        </p:txBody>
      </p:sp>
    </p:spTree>
    <p:extLst>
      <p:ext uri="{BB962C8B-B14F-4D97-AF65-F5344CB8AC3E}">
        <p14:creationId xmlns:p14="http://schemas.microsoft.com/office/powerpoint/2010/main" val="10039115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50</a:t>
            </a:fld>
            <a:endParaRPr lang="en-GB"/>
          </a:p>
        </p:txBody>
      </p:sp>
    </p:spTree>
    <p:extLst>
      <p:ext uri="{BB962C8B-B14F-4D97-AF65-F5344CB8AC3E}">
        <p14:creationId xmlns:p14="http://schemas.microsoft.com/office/powerpoint/2010/main" val="1526212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6</a:t>
            </a:fld>
            <a:endParaRPr lang="en-GB"/>
          </a:p>
        </p:txBody>
      </p:sp>
    </p:spTree>
    <p:extLst>
      <p:ext uri="{BB962C8B-B14F-4D97-AF65-F5344CB8AC3E}">
        <p14:creationId xmlns:p14="http://schemas.microsoft.com/office/powerpoint/2010/main" val="1720276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7</a:t>
            </a:fld>
            <a:endParaRPr lang="en-GB"/>
          </a:p>
        </p:txBody>
      </p:sp>
    </p:spTree>
    <p:extLst>
      <p:ext uri="{BB962C8B-B14F-4D97-AF65-F5344CB8AC3E}">
        <p14:creationId xmlns:p14="http://schemas.microsoft.com/office/powerpoint/2010/main" val="2859792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8</a:t>
            </a:fld>
            <a:endParaRPr lang="en-GB"/>
          </a:p>
        </p:txBody>
      </p:sp>
    </p:spTree>
    <p:extLst>
      <p:ext uri="{BB962C8B-B14F-4D97-AF65-F5344CB8AC3E}">
        <p14:creationId xmlns:p14="http://schemas.microsoft.com/office/powerpoint/2010/main" val="4179235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6D8CFB-ABD2-4027-8ECE-7EDC675B87A4}" type="slidenum">
              <a:rPr lang="en-GB" smtClean="0"/>
              <a:t>9</a:t>
            </a:fld>
            <a:endParaRPr lang="en-GB"/>
          </a:p>
        </p:txBody>
      </p:sp>
    </p:spTree>
    <p:extLst>
      <p:ext uri="{BB962C8B-B14F-4D97-AF65-F5344CB8AC3E}">
        <p14:creationId xmlns:p14="http://schemas.microsoft.com/office/powerpoint/2010/main" val="138236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6402658-2FC9-439B-8E59-011FDFC8874A}" type="datetimeFigureOut">
              <a:rPr lang="en-GB" smtClean="0"/>
              <a:t>07/01/2015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543E60-3D6F-4424-BE4E-04ACA9BDC367}" type="slidenum">
              <a:rPr lang="en-GB" smtClean="0"/>
              <a:t>‹#›</a:t>
            </a:fld>
            <a:endParaRPr lang="en-GB"/>
          </a:p>
        </p:txBody>
      </p:sp>
    </p:spTree>
    <p:extLst>
      <p:ext uri="{BB962C8B-B14F-4D97-AF65-F5344CB8AC3E}">
        <p14:creationId xmlns:p14="http://schemas.microsoft.com/office/powerpoint/2010/main" val="3125349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402658-2FC9-439B-8E59-011FDFC8874A}" type="datetimeFigureOut">
              <a:rPr lang="en-GB" smtClean="0"/>
              <a:t>07/01/2015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543E60-3D6F-4424-BE4E-04ACA9BDC367}" type="slidenum">
              <a:rPr lang="en-GB" smtClean="0"/>
              <a:t>‹#›</a:t>
            </a:fld>
            <a:endParaRPr lang="en-GB"/>
          </a:p>
        </p:txBody>
      </p:sp>
    </p:spTree>
    <p:extLst>
      <p:ext uri="{BB962C8B-B14F-4D97-AF65-F5344CB8AC3E}">
        <p14:creationId xmlns:p14="http://schemas.microsoft.com/office/powerpoint/2010/main" val="1596038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402658-2FC9-439B-8E59-011FDFC8874A}" type="datetimeFigureOut">
              <a:rPr lang="en-GB" smtClean="0"/>
              <a:t>07/01/2015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543E60-3D6F-4424-BE4E-04ACA9BDC367}" type="slidenum">
              <a:rPr lang="en-GB" smtClean="0"/>
              <a:t>‹#›</a:t>
            </a:fld>
            <a:endParaRPr lang="en-GB"/>
          </a:p>
        </p:txBody>
      </p:sp>
    </p:spTree>
    <p:extLst>
      <p:ext uri="{BB962C8B-B14F-4D97-AF65-F5344CB8AC3E}">
        <p14:creationId xmlns:p14="http://schemas.microsoft.com/office/powerpoint/2010/main" val="3335161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402658-2FC9-439B-8E59-011FDFC8874A}" type="datetimeFigureOut">
              <a:rPr lang="en-GB" smtClean="0"/>
              <a:t>07/01/2015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543E60-3D6F-4424-BE4E-04ACA9BDC367}" type="slidenum">
              <a:rPr lang="en-GB" smtClean="0"/>
              <a:t>‹#›</a:t>
            </a:fld>
            <a:endParaRPr lang="en-GB"/>
          </a:p>
        </p:txBody>
      </p:sp>
    </p:spTree>
    <p:extLst>
      <p:ext uri="{BB962C8B-B14F-4D97-AF65-F5344CB8AC3E}">
        <p14:creationId xmlns:p14="http://schemas.microsoft.com/office/powerpoint/2010/main" val="196125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402658-2FC9-439B-8E59-011FDFC8874A}" type="datetimeFigureOut">
              <a:rPr lang="en-GB" smtClean="0"/>
              <a:t>07/01/2015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543E60-3D6F-4424-BE4E-04ACA9BDC367}" type="slidenum">
              <a:rPr lang="en-GB" smtClean="0"/>
              <a:t>‹#›</a:t>
            </a:fld>
            <a:endParaRPr lang="en-GB"/>
          </a:p>
        </p:txBody>
      </p:sp>
    </p:spTree>
    <p:extLst>
      <p:ext uri="{BB962C8B-B14F-4D97-AF65-F5344CB8AC3E}">
        <p14:creationId xmlns:p14="http://schemas.microsoft.com/office/powerpoint/2010/main" val="122470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6402658-2FC9-439B-8E59-011FDFC8874A}" type="datetimeFigureOut">
              <a:rPr lang="en-GB" smtClean="0"/>
              <a:t>07/01/2015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543E60-3D6F-4424-BE4E-04ACA9BDC367}" type="slidenum">
              <a:rPr lang="en-GB" smtClean="0"/>
              <a:t>‹#›</a:t>
            </a:fld>
            <a:endParaRPr lang="en-GB"/>
          </a:p>
        </p:txBody>
      </p:sp>
    </p:spTree>
    <p:extLst>
      <p:ext uri="{BB962C8B-B14F-4D97-AF65-F5344CB8AC3E}">
        <p14:creationId xmlns:p14="http://schemas.microsoft.com/office/powerpoint/2010/main" val="2722799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6402658-2FC9-439B-8E59-011FDFC8874A}" type="datetimeFigureOut">
              <a:rPr lang="en-GB" smtClean="0"/>
              <a:t>07/01/2015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543E60-3D6F-4424-BE4E-04ACA9BDC367}" type="slidenum">
              <a:rPr lang="en-GB" smtClean="0"/>
              <a:t>‹#›</a:t>
            </a:fld>
            <a:endParaRPr lang="en-GB"/>
          </a:p>
        </p:txBody>
      </p:sp>
    </p:spTree>
    <p:extLst>
      <p:ext uri="{BB962C8B-B14F-4D97-AF65-F5344CB8AC3E}">
        <p14:creationId xmlns:p14="http://schemas.microsoft.com/office/powerpoint/2010/main" val="641386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6402658-2FC9-439B-8E59-011FDFC8874A}" type="datetimeFigureOut">
              <a:rPr lang="en-GB" smtClean="0"/>
              <a:t>07/01/2015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543E60-3D6F-4424-BE4E-04ACA9BDC367}" type="slidenum">
              <a:rPr lang="en-GB" smtClean="0"/>
              <a:t>‹#›</a:t>
            </a:fld>
            <a:endParaRPr lang="en-GB"/>
          </a:p>
        </p:txBody>
      </p:sp>
    </p:spTree>
    <p:extLst>
      <p:ext uri="{BB962C8B-B14F-4D97-AF65-F5344CB8AC3E}">
        <p14:creationId xmlns:p14="http://schemas.microsoft.com/office/powerpoint/2010/main" val="871500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402658-2FC9-439B-8E59-011FDFC8874A}" type="datetimeFigureOut">
              <a:rPr lang="en-GB" smtClean="0"/>
              <a:t>07/01/2015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543E60-3D6F-4424-BE4E-04ACA9BDC367}" type="slidenum">
              <a:rPr lang="en-GB" smtClean="0"/>
              <a:t>‹#›</a:t>
            </a:fld>
            <a:endParaRPr lang="en-GB"/>
          </a:p>
        </p:txBody>
      </p:sp>
    </p:spTree>
    <p:extLst>
      <p:ext uri="{BB962C8B-B14F-4D97-AF65-F5344CB8AC3E}">
        <p14:creationId xmlns:p14="http://schemas.microsoft.com/office/powerpoint/2010/main" val="1596296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402658-2FC9-439B-8E59-011FDFC8874A}" type="datetimeFigureOut">
              <a:rPr lang="en-GB" smtClean="0"/>
              <a:t>07/01/2015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543E60-3D6F-4424-BE4E-04ACA9BDC367}" type="slidenum">
              <a:rPr lang="en-GB" smtClean="0"/>
              <a:t>‹#›</a:t>
            </a:fld>
            <a:endParaRPr lang="en-GB"/>
          </a:p>
        </p:txBody>
      </p:sp>
    </p:spTree>
    <p:extLst>
      <p:ext uri="{BB962C8B-B14F-4D97-AF65-F5344CB8AC3E}">
        <p14:creationId xmlns:p14="http://schemas.microsoft.com/office/powerpoint/2010/main" val="1008058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402658-2FC9-439B-8E59-011FDFC8874A}" type="datetimeFigureOut">
              <a:rPr lang="en-GB" smtClean="0"/>
              <a:t>07/01/2015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543E60-3D6F-4424-BE4E-04ACA9BDC367}" type="slidenum">
              <a:rPr lang="en-GB" smtClean="0"/>
              <a:t>‹#›</a:t>
            </a:fld>
            <a:endParaRPr lang="en-GB"/>
          </a:p>
        </p:txBody>
      </p:sp>
    </p:spTree>
    <p:extLst>
      <p:ext uri="{BB962C8B-B14F-4D97-AF65-F5344CB8AC3E}">
        <p14:creationId xmlns:p14="http://schemas.microsoft.com/office/powerpoint/2010/main" val="3644677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402658-2FC9-439B-8E59-011FDFC8874A}" type="datetimeFigureOut">
              <a:rPr lang="en-GB" smtClean="0"/>
              <a:t>07/01/2015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543E60-3D6F-4424-BE4E-04ACA9BDC367}" type="slidenum">
              <a:rPr lang="en-GB" smtClean="0"/>
              <a:t>‹#›</a:t>
            </a:fld>
            <a:endParaRPr lang="en-GB"/>
          </a:p>
        </p:txBody>
      </p:sp>
    </p:spTree>
    <p:extLst>
      <p:ext uri="{BB962C8B-B14F-4D97-AF65-F5344CB8AC3E}">
        <p14:creationId xmlns:p14="http://schemas.microsoft.com/office/powerpoint/2010/main" val="1441429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1" cy="5733256"/>
          </a:xfrm>
          <a:prstGeom prst="rect">
            <a:avLst/>
          </a:prstGeom>
        </p:spPr>
      </p:pic>
      <p:sp>
        <p:nvSpPr>
          <p:cNvPr id="6" name="Rectangle 5"/>
          <p:cNvSpPr/>
          <p:nvPr/>
        </p:nvSpPr>
        <p:spPr>
          <a:xfrm>
            <a:off x="-1" y="5733256"/>
            <a:ext cx="9144001" cy="1124744"/>
          </a:xfrm>
          <a:prstGeom prst="rect">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rgbClr val="FF0000"/>
                </a:solidFill>
                <a:latin typeface="Comic Sans MS" panose="030F0702030302020204" pitchFamily="66" charset="0"/>
              </a:rPr>
              <a:t>PHYSICS – Pressure</a:t>
            </a:r>
            <a:endParaRPr lang="en-GB" sz="36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737739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solidFill>
            <a:srgbClr val="FFFF00"/>
          </a:solidFill>
          <a:ln>
            <a:solidFill>
              <a:srgbClr val="FF0000"/>
            </a:solidFill>
            <a:miter lim="800000"/>
            <a:headEnd/>
            <a:tailEnd/>
          </a:ln>
        </p:spPr>
        <p:txBody>
          <a:bodyPr/>
          <a:lstStyle/>
          <a:p>
            <a:r>
              <a:rPr lang="en-GB" altLang="en-US" smtClean="0">
                <a:solidFill>
                  <a:srgbClr val="FF0000"/>
                </a:solidFill>
                <a:latin typeface="Comic Sans MS" pitchFamily="66" charset="0"/>
              </a:rPr>
              <a:t>Calculating pressure</a:t>
            </a:r>
          </a:p>
        </p:txBody>
      </p:sp>
      <p:sp>
        <p:nvSpPr>
          <p:cNvPr id="14339" name="TextBox 2"/>
          <p:cNvSpPr txBox="1">
            <a:spLocks noChangeArrowheads="1"/>
          </p:cNvSpPr>
          <p:nvPr/>
        </p:nvSpPr>
        <p:spPr bwMode="auto">
          <a:xfrm>
            <a:off x="1692275" y="1700213"/>
            <a:ext cx="5759450" cy="15700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n-US" sz="3200">
              <a:solidFill>
                <a:srgbClr val="FF0000"/>
              </a:solidFill>
              <a:latin typeface="Comic Sans MS" pitchFamily="66" charset="0"/>
            </a:endParaRPr>
          </a:p>
          <a:p>
            <a:r>
              <a:rPr lang="en-GB" altLang="en-US" sz="3200">
                <a:solidFill>
                  <a:srgbClr val="FF0000"/>
                </a:solidFill>
                <a:latin typeface="Comic Sans MS" pitchFamily="66" charset="0"/>
              </a:rPr>
              <a:t>     Pressure   =   </a:t>
            </a:r>
            <a:r>
              <a:rPr lang="en-GB" altLang="en-US" sz="3200" u="sng">
                <a:solidFill>
                  <a:srgbClr val="FF0000"/>
                </a:solidFill>
                <a:latin typeface="Comic Sans MS" pitchFamily="66" charset="0"/>
              </a:rPr>
              <a:t>Force</a:t>
            </a:r>
            <a:endParaRPr lang="en-GB" altLang="en-US" sz="3200">
              <a:solidFill>
                <a:srgbClr val="FF0000"/>
              </a:solidFill>
              <a:latin typeface="Comic Sans MS" pitchFamily="66" charset="0"/>
            </a:endParaRPr>
          </a:p>
          <a:p>
            <a:r>
              <a:rPr lang="en-GB" altLang="en-US" sz="3200">
                <a:solidFill>
                  <a:srgbClr val="FF0000"/>
                </a:solidFill>
                <a:latin typeface="Comic Sans MS" pitchFamily="66" charset="0"/>
              </a:rPr>
              <a:t>			    area </a:t>
            </a:r>
          </a:p>
        </p:txBody>
      </p:sp>
      <p:sp>
        <p:nvSpPr>
          <p:cNvPr id="14340" name="TextBox 3"/>
          <p:cNvSpPr txBox="1">
            <a:spLocks noChangeArrowheads="1"/>
          </p:cNvSpPr>
          <p:nvPr/>
        </p:nvSpPr>
        <p:spPr bwMode="auto">
          <a:xfrm>
            <a:off x="1692275" y="3429000"/>
            <a:ext cx="5759450" cy="9540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2800">
                <a:solidFill>
                  <a:srgbClr val="FF0000"/>
                </a:solidFill>
                <a:latin typeface="Comic Sans MS" pitchFamily="66" charset="0"/>
              </a:rPr>
              <a:t>Another name for Newton per metre squared is the Pascal (Pa)</a:t>
            </a:r>
          </a:p>
        </p:txBody>
      </p:sp>
    </p:spTree>
    <p:extLst>
      <p:ext uri="{BB962C8B-B14F-4D97-AF65-F5344CB8AC3E}">
        <p14:creationId xmlns:p14="http://schemas.microsoft.com/office/powerpoint/2010/main" val="3415025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solidFill>
            <a:srgbClr val="FFFF00"/>
          </a:solidFill>
          <a:ln>
            <a:solidFill>
              <a:srgbClr val="FF0000"/>
            </a:solidFill>
            <a:miter lim="800000"/>
            <a:headEnd/>
            <a:tailEnd/>
          </a:ln>
        </p:spPr>
        <p:txBody>
          <a:bodyPr/>
          <a:lstStyle/>
          <a:p>
            <a:r>
              <a:rPr lang="en-GB" altLang="en-US" smtClean="0">
                <a:solidFill>
                  <a:srgbClr val="FF0000"/>
                </a:solidFill>
                <a:latin typeface="Comic Sans MS" pitchFamily="66" charset="0"/>
              </a:rPr>
              <a:t>Calculating pressure</a:t>
            </a:r>
          </a:p>
        </p:txBody>
      </p:sp>
      <p:sp>
        <p:nvSpPr>
          <p:cNvPr id="15363" name="TextBox 3"/>
          <p:cNvSpPr txBox="1">
            <a:spLocks noChangeArrowheads="1"/>
          </p:cNvSpPr>
          <p:nvPr/>
        </p:nvSpPr>
        <p:spPr bwMode="auto">
          <a:xfrm>
            <a:off x="250825" y="1700213"/>
            <a:ext cx="5761038" cy="22479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2800">
                <a:solidFill>
                  <a:srgbClr val="FF0000"/>
                </a:solidFill>
                <a:latin typeface="Comic Sans MS" pitchFamily="66" charset="0"/>
              </a:rPr>
              <a:t>1. A box on the floor has a weight of 250 newtons.  The area that the box rests on is 0.25m</a:t>
            </a:r>
            <a:r>
              <a:rPr lang="en-GB" altLang="en-US" sz="2800" baseline="30000">
                <a:solidFill>
                  <a:srgbClr val="FF0000"/>
                </a:solidFill>
                <a:latin typeface="Comic Sans MS" pitchFamily="66" charset="0"/>
              </a:rPr>
              <a:t>2</a:t>
            </a:r>
            <a:r>
              <a:rPr lang="en-GB" altLang="en-US" sz="2800">
                <a:solidFill>
                  <a:srgbClr val="FF0000"/>
                </a:solidFill>
                <a:latin typeface="Comic Sans MS" pitchFamily="66" charset="0"/>
              </a:rPr>
              <a:t>.  calculate the pressure under the box</a:t>
            </a:r>
          </a:p>
        </p:txBody>
      </p:sp>
      <p:sp>
        <p:nvSpPr>
          <p:cNvPr id="15364" name="TextBox 4"/>
          <p:cNvSpPr txBox="1">
            <a:spLocks noChangeArrowheads="1"/>
          </p:cNvSpPr>
          <p:nvPr/>
        </p:nvSpPr>
        <p:spPr bwMode="auto">
          <a:xfrm>
            <a:off x="250825" y="4292600"/>
            <a:ext cx="5761038" cy="18161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2800">
                <a:solidFill>
                  <a:srgbClr val="FF0000"/>
                </a:solidFill>
                <a:latin typeface="Comic Sans MS" pitchFamily="66" charset="0"/>
              </a:rPr>
              <a:t>2.  A hose causes a force of 8000N from the water over an area of 0.5m by 0.5m.  Calculate the pressure.</a:t>
            </a:r>
          </a:p>
        </p:txBody>
      </p:sp>
    </p:spTree>
    <p:extLst>
      <p:ext uri="{BB962C8B-B14F-4D97-AF65-F5344CB8AC3E}">
        <p14:creationId xmlns:p14="http://schemas.microsoft.com/office/powerpoint/2010/main" val="177273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solidFill>
            <a:srgbClr val="FFFF00"/>
          </a:solidFill>
          <a:ln>
            <a:solidFill>
              <a:srgbClr val="FF0000"/>
            </a:solidFill>
            <a:miter lim="800000"/>
            <a:headEnd/>
            <a:tailEnd/>
          </a:ln>
        </p:spPr>
        <p:txBody>
          <a:bodyPr/>
          <a:lstStyle/>
          <a:p>
            <a:r>
              <a:rPr lang="en-GB" altLang="en-US" smtClean="0">
                <a:solidFill>
                  <a:srgbClr val="FF0000"/>
                </a:solidFill>
                <a:latin typeface="Comic Sans MS" pitchFamily="66" charset="0"/>
              </a:rPr>
              <a:t>Calculating pressure</a:t>
            </a:r>
          </a:p>
        </p:txBody>
      </p:sp>
      <p:sp>
        <p:nvSpPr>
          <p:cNvPr id="16387" name="TextBox 3"/>
          <p:cNvSpPr txBox="1">
            <a:spLocks noChangeArrowheads="1"/>
          </p:cNvSpPr>
          <p:nvPr/>
        </p:nvSpPr>
        <p:spPr bwMode="auto">
          <a:xfrm>
            <a:off x="250825" y="1700213"/>
            <a:ext cx="5761038" cy="22479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2800">
                <a:solidFill>
                  <a:srgbClr val="FF0000"/>
                </a:solidFill>
                <a:latin typeface="Comic Sans MS" pitchFamily="66" charset="0"/>
              </a:rPr>
              <a:t>1. A box on the floor has a weight of 250 newtons.  The area that the box rests on is 0.25m</a:t>
            </a:r>
            <a:r>
              <a:rPr lang="en-GB" altLang="en-US" sz="2800" baseline="30000">
                <a:solidFill>
                  <a:srgbClr val="FF0000"/>
                </a:solidFill>
                <a:latin typeface="Comic Sans MS" pitchFamily="66" charset="0"/>
              </a:rPr>
              <a:t>2</a:t>
            </a:r>
            <a:r>
              <a:rPr lang="en-GB" altLang="en-US" sz="2800">
                <a:solidFill>
                  <a:srgbClr val="FF0000"/>
                </a:solidFill>
                <a:latin typeface="Comic Sans MS" pitchFamily="66" charset="0"/>
              </a:rPr>
              <a:t>.  calculate the pressure under the box</a:t>
            </a:r>
          </a:p>
        </p:txBody>
      </p:sp>
      <p:sp>
        <p:nvSpPr>
          <p:cNvPr id="16388" name="TextBox 4"/>
          <p:cNvSpPr txBox="1">
            <a:spLocks noChangeArrowheads="1"/>
          </p:cNvSpPr>
          <p:nvPr/>
        </p:nvSpPr>
        <p:spPr bwMode="auto">
          <a:xfrm>
            <a:off x="250825" y="4292600"/>
            <a:ext cx="5761038" cy="18161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2800">
                <a:solidFill>
                  <a:srgbClr val="FF0000"/>
                </a:solidFill>
                <a:latin typeface="Comic Sans MS" pitchFamily="66" charset="0"/>
              </a:rPr>
              <a:t>2.  A hose causes a force of 8000N from the water over an area of 0.5m by 0.5m.  Calculate the pressure.</a:t>
            </a:r>
          </a:p>
        </p:txBody>
      </p:sp>
      <p:sp>
        <p:nvSpPr>
          <p:cNvPr id="16389" name="TextBox 5"/>
          <p:cNvSpPr txBox="1">
            <a:spLocks noChangeArrowheads="1"/>
          </p:cNvSpPr>
          <p:nvPr/>
        </p:nvSpPr>
        <p:spPr bwMode="auto">
          <a:xfrm>
            <a:off x="6156325" y="1700213"/>
            <a:ext cx="2663825" cy="22479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2800">
                <a:solidFill>
                  <a:srgbClr val="FF0000"/>
                </a:solidFill>
                <a:latin typeface="Comic Sans MS" pitchFamily="66" charset="0"/>
              </a:rPr>
              <a:t>  Pressure = </a:t>
            </a:r>
            <a:r>
              <a:rPr lang="en-GB" altLang="en-US" sz="2800" u="sng">
                <a:solidFill>
                  <a:srgbClr val="FF0000"/>
                </a:solidFill>
                <a:latin typeface="Comic Sans MS" pitchFamily="66" charset="0"/>
              </a:rPr>
              <a:t>F</a:t>
            </a:r>
          </a:p>
          <a:p>
            <a:r>
              <a:rPr lang="en-GB" altLang="en-US" sz="2800">
                <a:solidFill>
                  <a:srgbClr val="FF0000"/>
                </a:solidFill>
                <a:latin typeface="Comic Sans MS" pitchFamily="66" charset="0"/>
              </a:rPr>
              <a:t>                   A</a:t>
            </a:r>
          </a:p>
          <a:p>
            <a:r>
              <a:rPr lang="en-GB" altLang="en-US" sz="2800">
                <a:solidFill>
                  <a:srgbClr val="FF0000"/>
                </a:solidFill>
                <a:latin typeface="Comic Sans MS" pitchFamily="66" charset="0"/>
              </a:rPr>
              <a:t>   = 250/0.25</a:t>
            </a:r>
          </a:p>
          <a:p>
            <a:r>
              <a:rPr lang="en-GB" altLang="en-US" sz="2800">
                <a:solidFill>
                  <a:srgbClr val="FF0000"/>
                </a:solidFill>
                <a:latin typeface="Comic Sans MS" pitchFamily="66" charset="0"/>
              </a:rPr>
              <a:t>   = 1000N/m</a:t>
            </a:r>
            <a:r>
              <a:rPr lang="en-GB" altLang="en-US" sz="2800" baseline="30000">
                <a:solidFill>
                  <a:srgbClr val="FF0000"/>
                </a:solidFill>
                <a:latin typeface="Comic Sans MS" pitchFamily="66" charset="0"/>
              </a:rPr>
              <a:t>2</a:t>
            </a:r>
          </a:p>
          <a:p>
            <a:r>
              <a:rPr lang="en-GB" altLang="en-US" sz="2800">
                <a:solidFill>
                  <a:srgbClr val="FF0000"/>
                </a:solidFill>
                <a:latin typeface="Comic Sans MS" pitchFamily="66" charset="0"/>
              </a:rPr>
              <a:t> </a:t>
            </a:r>
          </a:p>
        </p:txBody>
      </p:sp>
    </p:spTree>
    <p:extLst>
      <p:ext uri="{BB962C8B-B14F-4D97-AF65-F5344CB8AC3E}">
        <p14:creationId xmlns:p14="http://schemas.microsoft.com/office/powerpoint/2010/main" val="1008812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solidFill>
            <a:srgbClr val="FFFF00"/>
          </a:solidFill>
          <a:ln>
            <a:solidFill>
              <a:srgbClr val="FF0000"/>
            </a:solidFill>
            <a:miter lim="800000"/>
            <a:headEnd/>
            <a:tailEnd/>
          </a:ln>
        </p:spPr>
        <p:txBody>
          <a:bodyPr/>
          <a:lstStyle/>
          <a:p>
            <a:r>
              <a:rPr lang="en-GB" altLang="en-US" smtClean="0">
                <a:solidFill>
                  <a:srgbClr val="FF0000"/>
                </a:solidFill>
                <a:latin typeface="Comic Sans MS" pitchFamily="66" charset="0"/>
              </a:rPr>
              <a:t>Calculating pressure</a:t>
            </a:r>
          </a:p>
        </p:txBody>
      </p:sp>
      <p:sp>
        <p:nvSpPr>
          <p:cNvPr id="17411" name="TextBox 3"/>
          <p:cNvSpPr txBox="1">
            <a:spLocks noChangeArrowheads="1"/>
          </p:cNvSpPr>
          <p:nvPr/>
        </p:nvSpPr>
        <p:spPr bwMode="auto">
          <a:xfrm>
            <a:off x="250825" y="1700213"/>
            <a:ext cx="5761038" cy="22479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2800">
                <a:solidFill>
                  <a:srgbClr val="FF0000"/>
                </a:solidFill>
                <a:latin typeface="Comic Sans MS" pitchFamily="66" charset="0"/>
              </a:rPr>
              <a:t>1. A box on the floor has a weight of 250 newtons.  The area that the box rests on is 0.25m</a:t>
            </a:r>
            <a:r>
              <a:rPr lang="en-GB" altLang="en-US" sz="2800" baseline="30000">
                <a:solidFill>
                  <a:srgbClr val="FF0000"/>
                </a:solidFill>
                <a:latin typeface="Comic Sans MS" pitchFamily="66" charset="0"/>
              </a:rPr>
              <a:t>2</a:t>
            </a:r>
            <a:r>
              <a:rPr lang="en-GB" altLang="en-US" sz="2800">
                <a:solidFill>
                  <a:srgbClr val="FF0000"/>
                </a:solidFill>
                <a:latin typeface="Comic Sans MS" pitchFamily="66" charset="0"/>
              </a:rPr>
              <a:t>.  calculate the pressure under the box</a:t>
            </a:r>
          </a:p>
        </p:txBody>
      </p:sp>
      <p:sp>
        <p:nvSpPr>
          <p:cNvPr id="17412" name="TextBox 4"/>
          <p:cNvSpPr txBox="1">
            <a:spLocks noChangeArrowheads="1"/>
          </p:cNvSpPr>
          <p:nvPr/>
        </p:nvSpPr>
        <p:spPr bwMode="auto">
          <a:xfrm>
            <a:off x="250825" y="4292600"/>
            <a:ext cx="5761038" cy="18161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2800">
                <a:solidFill>
                  <a:srgbClr val="FF0000"/>
                </a:solidFill>
                <a:latin typeface="Comic Sans MS" pitchFamily="66" charset="0"/>
              </a:rPr>
              <a:t>2.  A hose causes a force of 8000N from the water over an area of 0.5m by 0.5m.  Calculate the pressure.</a:t>
            </a:r>
          </a:p>
        </p:txBody>
      </p:sp>
      <p:sp>
        <p:nvSpPr>
          <p:cNvPr id="17413" name="TextBox 5"/>
          <p:cNvSpPr txBox="1">
            <a:spLocks noChangeArrowheads="1"/>
          </p:cNvSpPr>
          <p:nvPr/>
        </p:nvSpPr>
        <p:spPr bwMode="auto">
          <a:xfrm>
            <a:off x="6156325" y="1700213"/>
            <a:ext cx="2663825" cy="22479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2800">
                <a:solidFill>
                  <a:srgbClr val="FF0000"/>
                </a:solidFill>
                <a:latin typeface="Comic Sans MS" pitchFamily="66" charset="0"/>
              </a:rPr>
              <a:t>  Pressure = </a:t>
            </a:r>
            <a:r>
              <a:rPr lang="en-GB" altLang="en-US" sz="2800" u="sng">
                <a:solidFill>
                  <a:srgbClr val="FF0000"/>
                </a:solidFill>
                <a:latin typeface="Comic Sans MS" pitchFamily="66" charset="0"/>
              </a:rPr>
              <a:t>F</a:t>
            </a:r>
          </a:p>
          <a:p>
            <a:r>
              <a:rPr lang="en-GB" altLang="en-US" sz="2800">
                <a:solidFill>
                  <a:srgbClr val="FF0000"/>
                </a:solidFill>
                <a:latin typeface="Comic Sans MS" pitchFamily="66" charset="0"/>
              </a:rPr>
              <a:t>                   A</a:t>
            </a:r>
          </a:p>
          <a:p>
            <a:r>
              <a:rPr lang="en-GB" altLang="en-US" sz="2800">
                <a:solidFill>
                  <a:srgbClr val="FF0000"/>
                </a:solidFill>
                <a:latin typeface="Comic Sans MS" pitchFamily="66" charset="0"/>
              </a:rPr>
              <a:t>   = 250/0.25</a:t>
            </a:r>
          </a:p>
          <a:p>
            <a:r>
              <a:rPr lang="en-GB" altLang="en-US" sz="2800">
                <a:solidFill>
                  <a:srgbClr val="FF0000"/>
                </a:solidFill>
                <a:latin typeface="Comic Sans MS" pitchFamily="66" charset="0"/>
              </a:rPr>
              <a:t>   = 1000N/m</a:t>
            </a:r>
            <a:r>
              <a:rPr lang="en-GB" altLang="en-US" sz="2800" baseline="30000">
                <a:solidFill>
                  <a:srgbClr val="FF0000"/>
                </a:solidFill>
                <a:latin typeface="Comic Sans MS" pitchFamily="66" charset="0"/>
              </a:rPr>
              <a:t>2</a:t>
            </a:r>
          </a:p>
          <a:p>
            <a:r>
              <a:rPr lang="en-GB" altLang="en-US" sz="2800">
                <a:solidFill>
                  <a:srgbClr val="FF0000"/>
                </a:solidFill>
                <a:latin typeface="Comic Sans MS" pitchFamily="66" charset="0"/>
              </a:rPr>
              <a:t> </a:t>
            </a:r>
          </a:p>
        </p:txBody>
      </p:sp>
      <p:sp>
        <p:nvSpPr>
          <p:cNvPr id="17414" name="TextBox 6"/>
          <p:cNvSpPr txBox="1">
            <a:spLocks noChangeArrowheads="1"/>
          </p:cNvSpPr>
          <p:nvPr/>
        </p:nvSpPr>
        <p:spPr bwMode="auto">
          <a:xfrm>
            <a:off x="6156325" y="4292600"/>
            <a:ext cx="2663825" cy="22479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2800">
                <a:solidFill>
                  <a:srgbClr val="FF0000"/>
                </a:solidFill>
                <a:latin typeface="Comic Sans MS" pitchFamily="66" charset="0"/>
              </a:rPr>
              <a:t>  Pressure = </a:t>
            </a:r>
            <a:r>
              <a:rPr lang="en-GB" altLang="en-US" sz="2800" u="sng">
                <a:solidFill>
                  <a:srgbClr val="FF0000"/>
                </a:solidFill>
                <a:latin typeface="Comic Sans MS" pitchFamily="66" charset="0"/>
              </a:rPr>
              <a:t>F</a:t>
            </a:r>
          </a:p>
          <a:p>
            <a:r>
              <a:rPr lang="en-GB" altLang="en-US" sz="2800">
                <a:solidFill>
                  <a:srgbClr val="FF0000"/>
                </a:solidFill>
                <a:latin typeface="Comic Sans MS" pitchFamily="66" charset="0"/>
              </a:rPr>
              <a:t>                   A</a:t>
            </a:r>
          </a:p>
          <a:p>
            <a:r>
              <a:rPr lang="en-GB" altLang="en-US" sz="2800">
                <a:solidFill>
                  <a:srgbClr val="FF0000"/>
                </a:solidFill>
                <a:latin typeface="Comic Sans MS" pitchFamily="66" charset="0"/>
              </a:rPr>
              <a:t>   = 8000/0.25</a:t>
            </a:r>
          </a:p>
          <a:p>
            <a:r>
              <a:rPr lang="en-GB" altLang="en-US" sz="2800">
                <a:solidFill>
                  <a:srgbClr val="FF0000"/>
                </a:solidFill>
                <a:latin typeface="Comic Sans MS" pitchFamily="66" charset="0"/>
              </a:rPr>
              <a:t>   =32000N/m</a:t>
            </a:r>
            <a:r>
              <a:rPr lang="en-GB" altLang="en-US" sz="2800" baseline="30000">
                <a:solidFill>
                  <a:srgbClr val="FF0000"/>
                </a:solidFill>
                <a:latin typeface="Comic Sans MS" pitchFamily="66" charset="0"/>
              </a:rPr>
              <a:t>2</a:t>
            </a:r>
          </a:p>
          <a:p>
            <a:r>
              <a:rPr lang="en-GB" altLang="en-US" sz="2800">
                <a:solidFill>
                  <a:srgbClr val="FF0000"/>
                </a:solidFill>
                <a:latin typeface="Comic Sans MS" pitchFamily="66" charset="0"/>
              </a:rPr>
              <a:t> </a:t>
            </a:r>
          </a:p>
        </p:txBody>
      </p:sp>
    </p:spTree>
    <p:extLst>
      <p:ext uri="{BB962C8B-B14F-4D97-AF65-F5344CB8AC3E}">
        <p14:creationId xmlns:p14="http://schemas.microsoft.com/office/powerpoint/2010/main" val="1278815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1" y="1621"/>
            <a:ext cx="9146571" cy="6856379"/>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ounded Rectangle 1"/>
          <p:cNvSpPr/>
          <p:nvPr/>
        </p:nvSpPr>
        <p:spPr>
          <a:xfrm>
            <a:off x="251520" y="548680"/>
            <a:ext cx="432048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atin typeface="Comic Sans MS" panose="030F0702030302020204" pitchFamily="66" charset="0"/>
              </a:rPr>
              <a:t>Examples of Pressure</a:t>
            </a:r>
            <a:endParaRPr lang="en-GB" sz="2800" dirty="0">
              <a:latin typeface="Comic Sans MS" panose="030F0702030302020204" pitchFamily="66" charset="0"/>
            </a:endParaRPr>
          </a:p>
        </p:txBody>
      </p:sp>
      <p:sp>
        <p:nvSpPr>
          <p:cNvPr id="3" name="Rounded Rectangle 2"/>
          <p:cNvSpPr/>
          <p:nvPr/>
        </p:nvSpPr>
        <p:spPr>
          <a:xfrm>
            <a:off x="251520" y="1628800"/>
            <a:ext cx="5760640" cy="360040"/>
          </a:xfrm>
          <a:prstGeom prst="roundRect">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6">
                    <a:lumMod val="50000"/>
                  </a:schemeClr>
                </a:solidFill>
                <a:latin typeface="Comic Sans MS" panose="030F0702030302020204" pitchFamily="66" charset="0"/>
              </a:rPr>
              <a:t>1. Increase the pressure by reducing the area.</a:t>
            </a:r>
            <a:endParaRPr lang="en-GB" dirty="0">
              <a:solidFill>
                <a:schemeClr val="accent6">
                  <a:lumMod val="50000"/>
                </a:schemeClr>
              </a:solidFill>
              <a:latin typeface="Comic Sans MS" panose="030F0702030302020204" pitchFamily="66" charset="0"/>
            </a:endParaRPr>
          </a:p>
        </p:txBody>
      </p:sp>
      <p:pic>
        <p:nvPicPr>
          <p:cNvPr id="1026" name="Picture 2" descr="http://www.clipartbest.com/cliparts/xig/67o/xig67o6iA.jpe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2626" y="2132856"/>
            <a:ext cx="2143270" cy="21432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520" y="4149080"/>
            <a:ext cx="4176464" cy="2677656"/>
          </a:xfrm>
          <a:prstGeom prst="rect">
            <a:avLst/>
          </a:prstGeom>
          <a:noFill/>
          <a:ln>
            <a:solidFill>
              <a:srgbClr val="FF0000"/>
            </a:solidFill>
          </a:ln>
        </p:spPr>
        <p:txBody>
          <a:bodyPr wrap="square" rtlCol="0">
            <a:spAutoFit/>
          </a:bodyPr>
          <a:lstStyle/>
          <a:p>
            <a:r>
              <a:rPr lang="en-GB" sz="2400" dirty="0" smtClean="0">
                <a:solidFill>
                  <a:srgbClr val="FF0000"/>
                </a:solidFill>
                <a:latin typeface="Comic Sans MS" panose="030F0702030302020204" pitchFamily="66" charset="0"/>
              </a:rPr>
              <a:t>The area under the edge of the blade of the knife is very small.  Beneath it the pressure is very high, so the blade can be pushed easily through materials such as fruit.</a:t>
            </a:r>
            <a:endParaRPr lang="en-GB" sz="2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58043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1" y="1621"/>
            <a:ext cx="9146571" cy="6856379"/>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ounded Rectangle 1"/>
          <p:cNvSpPr/>
          <p:nvPr/>
        </p:nvSpPr>
        <p:spPr>
          <a:xfrm>
            <a:off x="251520" y="548680"/>
            <a:ext cx="432048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atin typeface="Comic Sans MS" panose="030F0702030302020204" pitchFamily="66" charset="0"/>
              </a:rPr>
              <a:t>Examples of Pressure</a:t>
            </a:r>
            <a:endParaRPr lang="en-GB" sz="2800" dirty="0">
              <a:latin typeface="Comic Sans MS" panose="030F0702030302020204" pitchFamily="66" charset="0"/>
            </a:endParaRPr>
          </a:p>
        </p:txBody>
      </p:sp>
      <p:sp>
        <p:nvSpPr>
          <p:cNvPr id="3" name="Rounded Rectangle 2"/>
          <p:cNvSpPr/>
          <p:nvPr/>
        </p:nvSpPr>
        <p:spPr>
          <a:xfrm>
            <a:off x="251520" y="1628800"/>
            <a:ext cx="5760640" cy="360040"/>
          </a:xfrm>
          <a:prstGeom prst="roundRect">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6">
                    <a:lumMod val="50000"/>
                  </a:schemeClr>
                </a:solidFill>
                <a:latin typeface="Comic Sans MS" panose="030F0702030302020204" pitchFamily="66" charset="0"/>
              </a:rPr>
              <a:t>1. Increase the pressure by reducing the area.</a:t>
            </a:r>
            <a:endParaRPr lang="en-GB" dirty="0">
              <a:solidFill>
                <a:schemeClr val="accent6">
                  <a:lumMod val="50000"/>
                </a:schemeClr>
              </a:solidFill>
              <a:latin typeface="Comic Sans MS" panose="030F0702030302020204" pitchFamily="66" charset="0"/>
            </a:endParaRPr>
          </a:p>
        </p:txBody>
      </p:sp>
      <p:pic>
        <p:nvPicPr>
          <p:cNvPr id="1026" name="Picture 2" descr="http://www.clipartbest.com/cliparts/xig/67o/xig67o6iA.jpe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2626" y="2132856"/>
            <a:ext cx="2143270" cy="21432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520" y="4149080"/>
            <a:ext cx="4176464" cy="2677656"/>
          </a:xfrm>
          <a:prstGeom prst="rect">
            <a:avLst/>
          </a:prstGeom>
          <a:noFill/>
          <a:ln>
            <a:solidFill>
              <a:srgbClr val="FF0000"/>
            </a:solidFill>
          </a:ln>
        </p:spPr>
        <p:txBody>
          <a:bodyPr wrap="square" rtlCol="0">
            <a:spAutoFit/>
          </a:bodyPr>
          <a:lstStyle/>
          <a:p>
            <a:r>
              <a:rPr lang="en-GB" sz="2400" dirty="0" smtClean="0">
                <a:solidFill>
                  <a:srgbClr val="FF0000"/>
                </a:solidFill>
                <a:latin typeface="Comic Sans MS" panose="030F0702030302020204" pitchFamily="66" charset="0"/>
              </a:rPr>
              <a:t>The area under the edge of the blade of the knife is very small.  Beneath it the pressure is very high, so the blade can be pushed easily through materials such as fruit.</a:t>
            </a:r>
            <a:endParaRPr lang="en-GB" sz="2400" dirty="0">
              <a:solidFill>
                <a:srgbClr val="FF0000"/>
              </a:solidFill>
              <a:latin typeface="Comic Sans MS" panose="030F0702030302020204" pitchFamily="66" charset="0"/>
            </a:endParaRPr>
          </a:p>
        </p:txBody>
      </p:sp>
      <p:pic>
        <p:nvPicPr>
          <p:cNvPr id="2050" name="Picture 2" descr="http://www.clipartbest.com/cliparts/9c4/eE7/9c4eE7ycE.jpe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92080" y="2260027"/>
            <a:ext cx="2808312" cy="18722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788024" y="4149080"/>
            <a:ext cx="4176464" cy="2246769"/>
          </a:xfrm>
          <a:prstGeom prst="rect">
            <a:avLst/>
          </a:prstGeom>
          <a:noFill/>
          <a:ln>
            <a:solidFill>
              <a:srgbClr val="FF0000"/>
            </a:solidFill>
          </a:ln>
        </p:spPr>
        <p:txBody>
          <a:bodyPr wrap="square" rtlCol="0">
            <a:spAutoFit/>
          </a:bodyPr>
          <a:lstStyle/>
          <a:p>
            <a:r>
              <a:rPr lang="en-GB" sz="2000" dirty="0" smtClean="0">
                <a:solidFill>
                  <a:srgbClr val="FF0000"/>
                </a:solidFill>
                <a:latin typeface="Comic Sans MS" panose="030F0702030302020204" pitchFamily="66" charset="0"/>
              </a:rPr>
              <a:t>The studs on a football boot have a small area of contact with the ground.  This means that the pressure beneath the studs is sufficient for them to sink into the ground and provide additional grip.</a:t>
            </a:r>
            <a:endParaRPr lang="en-GB" sz="2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719391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1" y="1621"/>
            <a:ext cx="9146571" cy="6856379"/>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ounded Rectangle 1"/>
          <p:cNvSpPr/>
          <p:nvPr/>
        </p:nvSpPr>
        <p:spPr>
          <a:xfrm>
            <a:off x="251520" y="548680"/>
            <a:ext cx="432048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atin typeface="Comic Sans MS" panose="030F0702030302020204" pitchFamily="66" charset="0"/>
              </a:rPr>
              <a:t>Examples of Pressure</a:t>
            </a:r>
            <a:endParaRPr lang="en-GB" sz="2800" dirty="0">
              <a:latin typeface="Comic Sans MS" panose="030F0702030302020204" pitchFamily="66" charset="0"/>
            </a:endParaRPr>
          </a:p>
        </p:txBody>
      </p:sp>
      <p:sp>
        <p:nvSpPr>
          <p:cNvPr id="3" name="Rounded Rectangle 2"/>
          <p:cNvSpPr/>
          <p:nvPr/>
        </p:nvSpPr>
        <p:spPr>
          <a:xfrm>
            <a:off x="251520" y="1628800"/>
            <a:ext cx="5760640" cy="360040"/>
          </a:xfrm>
          <a:prstGeom prst="roundRect">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6">
                    <a:lumMod val="50000"/>
                  </a:schemeClr>
                </a:solidFill>
                <a:latin typeface="Comic Sans MS" panose="030F0702030302020204" pitchFamily="66" charset="0"/>
              </a:rPr>
              <a:t>1. Reduce the pressure by increasing the area.</a:t>
            </a:r>
            <a:endParaRPr lang="en-GB" dirty="0">
              <a:solidFill>
                <a:schemeClr val="accent6">
                  <a:lumMod val="50000"/>
                </a:schemeClr>
              </a:solidFill>
              <a:latin typeface="Comic Sans MS" panose="030F0702030302020204" pitchFamily="66" charset="0"/>
            </a:endParaRPr>
          </a:p>
        </p:txBody>
      </p:sp>
      <p:sp>
        <p:nvSpPr>
          <p:cNvPr id="5" name="TextBox 4"/>
          <p:cNvSpPr txBox="1"/>
          <p:nvPr/>
        </p:nvSpPr>
        <p:spPr>
          <a:xfrm>
            <a:off x="251520" y="4149080"/>
            <a:ext cx="4176464" cy="1569660"/>
          </a:xfrm>
          <a:prstGeom prst="rect">
            <a:avLst/>
          </a:prstGeom>
          <a:noFill/>
          <a:ln>
            <a:solidFill>
              <a:srgbClr val="FF0000"/>
            </a:solidFill>
          </a:ln>
        </p:spPr>
        <p:txBody>
          <a:bodyPr wrap="square" rtlCol="0">
            <a:spAutoFit/>
          </a:bodyPr>
          <a:lstStyle/>
          <a:p>
            <a:r>
              <a:rPr lang="en-GB" sz="2400" dirty="0" smtClean="0">
                <a:solidFill>
                  <a:srgbClr val="FF0000"/>
                </a:solidFill>
                <a:latin typeface="Comic Sans MS" panose="030F0702030302020204" pitchFamily="66" charset="0"/>
              </a:rPr>
              <a:t>Skis have a large area to reduce the pressure on the snow so they do not sink in too deep.</a:t>
            </a:r>
            <a:endParaRPr lang="en-GB" sz="2400" dirty="0">
              <a:solidFill>
                <a:srgbClr val="FF0000"/>
              </a:solidFill>
              <a:latin typeface="Comic Sans MS" panose="030F0702030302020204" pitchFamily="66" charset="0"/>
            </a:endParaRPr>
          </a:p>
        </p:txBody>
      </p:sp>
      <p:pic>
        <p:nvPicPr>
          <p:cNvPr id="3074" name="Picture 2" descr="http://www.clipartbest.com/cliparts/yTo/e87/yToe87zbc.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67644" y="2204864"/>
            <a:ext cx="1944216" cy="1812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307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1" y="1621"/>
            <a:ext cx="9146571" cy="6856379"/>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ounded Rectangle 1"/>
          <p:cNvSpPr/>
          <p:nvPr/>
        </p:nvSpPr>
        <p:spPr>
          <a:xfrm>
            <a:off x="251520" y="548680"/>
            <a:ext cx="432048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atin typeface="Comic Sans MS" panose="030F0702030302020204" pitchFamily="66" charset="0"/>
              </a:rPr>
              <a:t>Examples of Pressure</a:t>
            </a:r>
            <a:endParaRPr lang="en-GB" sz="2800" dirty="0">
              <a:latin typeface="Comic Sans MS" panose="030F0702030302020204" pitchFamily="66" charset="0"/>
            </a:endParaRPr>
          </a:p>
        </p:txBody>
      </p:sp>
      <p:sp>
        <p:nvSpPr>
          <p:cNvPr id="3" name="Rounded Rectangle 2"/>
          <p:cNvSpPr/>
          <p:nvPr/>
        </p:nvSpPr>
        <p:spPr>
          <a:xfrm>
            <a:off x="251520" y="1628800"/>
            <a:ext cx="5760640" cy="360040"/>
          </a:xfrm>
          <a:prstGeom prst="roundRect">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6">
                    <a:lumMod val="50000"/>
                  </a:schemeClr>
                </a:solidFill>
                <a:latin typeface="Comic Sans MS" panose="030F0702030302020204" pitchFamily="66" charset="0"/>
              </a:rPr>
              <a:t>1. Reduce the pressure by increasing the area.</a:t>
            </a:r>
            <a:endParaRPr lang="en-GB" dirty="0">
              <a:solidFill>
                <a:schemeClr val="accent6">
                  <a:lumMod val="50000"/>
                </a:schemeClr>
              </a:solidFill>
              <a:latin typeface="Comic Sans MS" panose="030F0702030302020204" pitchFamily="66" charset="0"/>
            </a:endParaRPr>
          </a:p>
        </p:txBody>
      </p:sp>
      <p:sp>
        <p:nvSpPr>
          <p:cNvPr id="5" name="TextBox 4"/>
          <p:cNvSpPr txBox="1"/>
          <p:nvPr/>
        </p:nvSpPr>
        <p:spPr>
          <a:xfrm>
            <a:off x="251520" y="4149080"/>
            <a:ext cx="4176464" cy="1569660"/>
          </a:xfrm>
          <a:prstGeom prst="rect">
            <a:avLst/>
          </a:prstGeom>
          <a:noFill/>
          <a:ln>
            <a:solidFill>
              <a:srgbClr val="FF0000"/>
            </a:solidFill>
          </a:ln>
        </p:spPr>
        <p:txBody>
          <a:bodyPr wrap="square" rtlCol="0">
            <a:spAutoFit/>
          </a:bodyPr>
          <a:lstStyle/>
          <a:p>
            <a:r>
              <a:rPr lang="en-GB" sz="2400" dirty="0" smtClean="0">
                <a:solidFill>
                  <a:srgbClr val="FF0000"/>
                </a:solidFill>
                <a:latin typeface="Comic Sans MS" panose="030F0702030302020204" pitchFamily="66" charset="0"/>
              </a:rPr>
              <a:t>Skis have a large area to reduce the pressure on the snow so they do not sink in too deep.</a:t>
            </a:r>
            <a:endParaRPr lang="en-GB" sz="2400" dirty="0">
              <a:solidFill>
                <a:srgbClr val="FF0000"/>
              </a:solidFill>
              <a:latin typeface="Comic Sans MS" panose="030F0702030302020204" pitchFamily="66" charset="0"/>
            </a:endParaRPr>
          </a:p>
        </p:txBody>
      </p:sp>
      <p:pic>
        <p:nvPicPr>
          <p:cNvPr id="3074" name="Picture 2" descr="http://www.clipartbest.com/cliparts/yTo/e87/yToe87zbc.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67644" y="2204864"/>
            <a:ext cx="1944216" cy="181201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2160" y="2158369"/>
            <a:ext cx="131445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716016" y="4149080"/>
            <a:ext cx="4176464" cy="2308324"/>
          </a:xfrm>
          <a:prstGeom prst="rect">
            <a:avLst/>
          </a:prstGeom>
          <a:noFill/>
          <a:ln>
            <a:solidFill>
              <a:srgbClr val="FF0000"/>
            </a:solidFill>
          </a:ln>
        </p:spPr>
        <p:txBody>
          <a:bodyPr wrap="square" rtlCol="0">
            <a:spAutoFit/>
          </a:bodyPr>
          <a:lstStyle/>
          <a:p>
            <a:r>
              <a:rPr lang="en-GB" sz="2400" dirty="0" smtClean="0">
                <a:solidFill>
                  <a:srgbClr val="FF0000"/>
                </a:solidFill>
                <a:latin typeface="Comic Sans MS" panose="030F0702030302020204" pitchFamily="66" charset="0"/>
              </a:rPr>
              <a:t>Wall foundations have a large horizontal area.  This reduces the pressure beneath so that the wall does not sink deeper into the ground.</a:t>
            </a:r>
            <a:endParaRPr lang="en-GB" sz="2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2506647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ounded Rectangle 2"/>
          <p:cNvSpPr/>
          <p:nvPr/>
        </p:nvSpPr>
        <p:spPr>
          <a:xfrm>
            <a:off x="251520" y="548680"/>
            <a:ext cx="432048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atin typeface="Comic Sans MS" panose="030F0702030302020204" pitchFamily="66" charset="0"/>
              </a:rPr>
              <a:t>Air Pressure</a:t>
            </a:r>
            <a:endParaRPr lang="en-GB" sz="2800" dirty="0">
              <a:latin typeface="Comic Sans MS" panose="030F0702030302020204" pitchFamily="66" charset="0"/>
            </a:endParaRPr>
          </a:p>
        </p:txBody>
      </p:sp>
      <p:pic>
        <p:nvPicPr>
          <p:cNvPr id="6146" name="Picture 2" descr="http://www.clipartbest.com/cliparts/9iR/969/9iR969Ri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700808"/>
            <a:ext cx="4360117" cy="39604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92080" y="1700808"/>
            <a:ext cx="3600400" cy="1200329"/>
          </a:xfrm>
          <a:prstGeom prst="rect">
            <a:avLst/>
          </a:prstGeom>
          <a:noFill/>
          <a:ln>
            <a:solidFill>
              <a:srgbClr val="FF0000"/>
            </a:solidFill>
          </a:ln>
        </p:spPr>
        <p:txBody>
          <a:bodyPr wrap="square" rtlCol="0">
            <a:spAutoFit/>
          </a:bodyPr>
          <a:lstStyle/>
          <a:p>
            <a:r>
              <a:rPr lang="en-GB" sz="2400" dirty="0" smtClean="0">
                <a:solidFill>
                  <a:srgbClr val="FF0000"/>
                </a:solidFill>
                <a:latin typeface="Comic Sans MS" panose="030F0702030302020204" pitchFamily="66" charset="0"/>
              </a:rPr>
              <a:t>Air pressure in the atmosphere acts in all directions.</a:t>
            </a:r>
            <a:endParaRPr lang="en-GB" sz="2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8865441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ounded Rectangle 2"/>
          <p:cNvSpPr/>
          <p:nvPr/>
        </p:nvSpPr>
        <p:spPr>
          <a:xfrm>
            <a:off x="251520" y="548680"/>
            <a:ext cx="432048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atin typeface="Comic Sans MS" panose="030F0702030302020204" pitchFamily="66" charset="0"/>
              </a:rPr>
              <a:t>Air Pressure</a:t>
            </a:r>
            <a:endParaRPr lang="en-GB" sz="2800" dirty="0">
              <a:latin typeface="Comic Sans MS" panose="030F0702030302020204" pitchFamily="66" charset="0"/>
            </a:endParaRPr>
          </a:p>
        </p:txBody>
      </p:sp>
      <p:pic>
        <p:nvPicPr>
          <p:cNvPr id="6146" name="Picture 2" descr="http://www.clipartbest.com/cliparts/9iR/969/9iR969Ri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700808"/>
            <a:ext cx="4360117" cy="39604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92080" y="1700808"/>
            <a:ext cx="3600400" cy="1200329"/>
          </a:xfrm>
          <a:prstGeom prst="rect">
            <a:avLst/>
          </a:prstGeom>
          <a:noFill/>
          <a:ln>
            <a:solidFill>
              <a:srgbClr val="FF0000"/>
            </a:solidFill>
          </a:ln>
        </p:spPr>
        <p:txBody>
          <a:bodyPr wrap="square" rtlCol="0">
            <a:spAutoFit/>
          </a:bodyPr>
          <a:lstStyle/>
          <a:p>
            <a:r>
              <a:rPr lang="en-GB" sz="2400" dirty="0" smtClean="0">
                <a:solidFill>
                  <a:srgbClr val="FF0000"/>
                </a:solidFill>
                <a:latin typeface="Comic Sans MS" panose="030F0702030302020204" pitchFamily="66" charset="0"/>
              </a:rPr>
              <a:t>Air pressure in the atmosphere acts in all directions.</a:t>
            </a:r>
            <a:endParaRPr lang="en-GB" sz="2400" dirty="0">
              <a:solidFill>
                <a:srgbClr val="FF0000"/>
              </a:solidFill>
              <a:latin typeface="Comic Sans MS" panose="030F0702030302020204" pitchFamily="66" charset="0"/>
            </a:endParaRPr>
          </a:p>
        </p:txBody>
      </p:sp>
      <p:sp>
        <p:nvSpPr>
          <p:cNvPr id="6" name="TextBox 5"/>
          <p:cNvSpPr txBox="1"/>
          <p:nvPr/>
        </p:nvSpPr>
        <p:spPr>
          <a:xfrm>
            <a:off x="5292080" y="3053537"/>
            <a:ext cx="3600400" cy="1938992"/>
          </a:xfrm>
          <a:prstGeom prst="rect">
            <a:avLst/>
          </a:prstGeom>
          <a:noFill/>
          <a:ln>
            <a:solidFill>
              <a:srgbClr val="FF0000"/>
            </a:solidFill>
          </a:ln>
        </p:spPr>
        <p:txBody>
          <a:bodyPr wrap="square" rtlCol="0">
            <a:spAutoFit/>
          </a:bodyPr>
          <a:lstStyle/>
          <a:p>
            <a:r>
              <a:rPr lang="en-GB" sz="2400" dirty="0" smtClean="0">
                <a:solidFill>
                  <a:srgbClr val="FF0000"/>
                </a:solidFill>
                <a:latin typeface="Comic Sans MS" panose="030F0702030302020204" pitchFamily="66" charset="0"/>
              </a:rPr>
              <a:t>Air pressure gets less as you rise up through the atmosphere.  The atmosphere is denser at lower levels.</a:t>
            </a:r>
            <a:endParaRPr lang="en-GB" sz="2400" dirty="0">
              <a:solidFill>
                <a:srgbClr val="FF0000"/>
              </a:solidFill>
              <a:latin typeface="Comic Sans MS" panose="030F0702030302020204" pitchFamily="66" charset="0"/>
            </a:endParaRPr>
          </a:p>
        </p:txBody>
      </p:sp>
      <p:sp>
        <p:nvSpPr>
          <p:cNvPr id="5" name="Right Brace 4"/>
          <p:cNvSpPr/>
          <p:nvPr/>
        </p:nvSpPr>
        <p:spPr>
          <a:xfrm>
            <a:off x="4355976" y="1700808"/>
            <a:ext cx="936104" cy="1952893"/>
          </a:xfrm>
          <a:prstGeom prst="rightBrace">
            <a:avLst>
              <a:gd name="adj1" fmla="val 8333"/>
              <a:gd name="adj2" fmla="val 7858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785019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ounded Rectangle 1"/>
          <p:cNvSpPr/>
          <p:nvPr/>
        </p:nvSpPr>
        <p:spPr>
          <a:xfrm>
            <a:off x="719572" y="548680"/>
            <a:ext cx="7704856" cy="5760640"/>
          </a:xfrm>
          <a:prstGeom prst="round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ounded Rectangle 2"/>
          <p:cNvSpPr/>
          <p:nvPr/>
        </p:nvSpPr>
        <p:spPr>
          <a:xfrm>
            <a:off x="4572000" y="548680"/>
            <a:ext cx="3852428" cy="936104"/>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FFFF00"/>
                </a:solidFill>
                <a:latin typeface="Comic Sans MS" panose="030F0702030302020204" pitchFamily="66" charset="0"/>
              </a:rPr>
              <a:t>LEARNING OBJECTIVES</a:t>
            </a:r>
            <a:endParaRPr lang="en-GB" sz="2400" dirty="0">
              <a:solidFill>
                <a:srgbClr val="FFFF00"/>
              </a:solidFill>
              <a:latin typeface="Comic Sans MS" panose="030F0702030302020204" pitchFamily="66"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527240137"/>
              </p:ext>
            </p:extLst>
          </p:nvPr>
        </p:nvGraphicFramePr>
        <p:xfrm>
          <a:off x="1043608" y="1484784"/>
          <a:ext cx="7128792" cy="4392488"/>
        </p:xfrm>
        <a:graphic>
          <a:graphicData uri="http://schemas.openxmlformats.org/drawingml/2006/table">
            <a:tbl>
              <a:tblPr firstRow="1" bandRow="1">
                <a:tableStyleId>{5940675A-B579-460E-94D1-54222C63F5DA}</a:tableStyleId>
              </a:tblPr>
              <a:tblGrid>
                <a:gridCol w="3528392"/>
                <a:gridCol w="3600400"/>
              </a:tblGrid>
              <a:tr h="4392488">
                <a:tc>
                  <a:txBody>
                    <a:bodyPr/>
                    <a:lstStyle/>
                    <a:p>
                      <a:endParaRPr lang="en-GB" sz="1400" dirty="0" smtClean="0">
                        <a:latin typeface="Comic Sans MS" panose="030F0702030302020204" pitchFamily="66" charset="0"/>
                      </a:endParaRPr>
                    </a:p>
                    <a:p>
                      <a:r>
                        <a:rPr lang="en-GB" sz="1400" dirty="0" smtClean="0">
                          <a:latin typeface="Comic Sans MS" panose="030F0702030302020204" pitchFamily="66" charset="0"/>
                        </a:rPr>
                        <a:t>1.8 Pressure </a:t>
                      </a:r>
                    </a:p>
                    <a:p>
                      <a:r>
                        <a:rPr lang="en-GB" sz="1400" b="1" dirty="0" smtClean="0">
                          <a:latin typeface="Comic Sans MS" panose="030F0702030302020204" pitchFamily="66" charset="0"/>
                        </a:rPr>
                        <a:t>Core</a:t>
                      </a:r>
                      <a:r>
                        <a:rPr lang="en-GB" sz="1400" dirty="0" smtClean="0">
                          <a:latin typeface="Comic Sans MS" panose="030F0702030302020204" pitchFamily="66" charset="0"/>
                        </a:rPr>
                        <a:t> </a:t>
                      </a:r>
                    </a:p>
                    <a:p>
                      <a:r>
                        <a:rPr lang="en-GB" sz="1400" dirty="0" smtClean="0">
                          <a:latin typeface="Comic Sans MS" panose="030F0702030302020204" pitchFamily="66" charset="0"/>
                        </a:rPr>
                        <a:t>• Recall and use the equation p = F / A </a:t>
                      </a:r>
                    </a:p>
                    <a:p>
                      <a:r>
                        <a:rPr lang="en-GB" sz="1400" dirty="0" smtClean="0">
                          <a:latin typeface="Comic Sans MS" panose="030F0702030302020204" pitchFamily="66" charset="0"/>
                        </a:rPr>
                        <a:t>• Relate pressure to force and area, using appropriate examples </a:t>
                      </a:r>
                    </a:p>
                    <a:p>
                      <a:r>
                        <a:rPr lang="en-GB" sz="1400" dirty="0" smtClean="0">
                          <a:latin typeface="Comic Sans MS" panose="030F0702030302020204" pitchFamily="66" charset="0"/>
                        </a:rPr>
                        <a:t>• Describe the simple mercury barometer and its use in measuring atmospheric pressure </a:t>
                      </a:r>
                    </a:p>
                    <a:p>
                      <a:r>
                        <a:rPr lang="en-GB" sz="1400" dirty="0" smtClean="0">
                          <a:latin typeface="Comic Sans MS" panose="030F0702030302020204" pitchFamily="66" charset="0"/>
                        </a:rPr>
                        <a:t>• Relate (without calculation) the pressure beneath a liquid surface to depth and to density, using appropriate examples </a:t>
                      </a:r>
                    </a:p>
                    <a:p>
                      <a:r>
                        <a:rPr lang="en-GB" sz="1400" dirty="0" smtClean="0">
                          <a:latin typeface="Comic Sans MS" panose="030F0702030302020204" pitchFamily="66" charset="0"/>
                        </a:rPr>
                        <a:t>• Use and describe the use of a manometer</a:t>
                      </a:r>
                    </a:p>
                    <a:p>
                      <a:endParaRPr lang="en-GB" sz="1400" dirty="0" smtClean="0">
                        <a:latin typeface="Comic Sans MS" panose="030F0702030302020204"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dirty="0" smtClean="0">
                        <a:latin typeface="Comic Sans MS" panose="030F0702030302020204" pitchFamily="66"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dirty="0" smtClean="0">
                        <a:latin typeface="Comic Sans MS" panose="030F0702030302020204" pitchFamily="66"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Comic Sans MS" panose="030F0702030302020204" pitchFamily="66" charset="0"/>
                        </a:rPr>
                        <a:t>Supplement</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latin typeface="Comic Sans MS" panose="030F0702030302020204" pitchFamily="66" charset="0"/>
                        </a:rPr>
                        <a:t>• Recall and use the equation p = h ρ 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dirty="0" smtClean="0">
                        <a:latin typeface="Comic Sans MS" panose="030F0702030302020204" pitchFamily="66" charset="0"/>
                      </a:endParaRPr>
                    </a:p>
                  </a:txBody>
                  <a:tcPr/>
                </a:tc>
              </a:tr>
            </a:tbl>
          </a:graphicData>
        </a:graphic>
      </p:graphicFrame>
    </p:spTree>
    <p:extLst>
      <p:ext uri="{BB962C8B-B14F-4D97-AF65-F5344CB8AC3E}">
        <p14:creationId xmlns:p14="http://schemas.microsoft.com/office/powerpoint/2010/main" val="29011940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ounded Rectangle 2"/>
          <p:cNvSpPr/>
          <p:nvPr/>
        </p:nvSpPr>
        <p:spPr>
          <a:xfrm>
            <a:off x="251520" y="548680"/>
            <a:ext cx="432048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atin typeface="Comic Sans MS" panose="030F0702030302020204" pitchFamily="66" charset="0"/>
              </a:rPr>
              <a:t>Air Pressure</a:t>
            </a:r>
            <a:endParaRPr lang="en-GB" sz="2800" dirty="0">
              <a:latin typeface="Comic Sans MS" panose="030F0702030302020204" pitchFamily="66" charset="0"/>
            </a:endParaRPr>
          </a:p>
        </p:txBody>
      </p:sp>
      <p:sp>
        <p:nvSpPr>
          <p:cNvPr id="2" name="TextBox 1"/>
          <p:cNvSpPr txBox="1"/>
          <p:nvPr/>
        </p:nvSpPr>
        <p:spPr>
          <a:xfrm>
            <a:off x="251520" y="1484784"/>
            <a:ext cx="4320480" cy="461665"/>
          </a:xfrm>
          <a:prstGeom prst="rect">
            <a:avLst/>
          </a:prstGeom>
          <a:noFill/>
          <a:ln>
            <a:solidFill>
              <a:srgbClr val="FF0000"/>
            </a:solidFill>
          </a:ln>
        </p:spPr>
        <p:txBody>
          <a:bodyPr wrap="square" rtlCol="0">
            <a:spAutoFit/>
          </a:bodyPr>
          <a:lstStyle/>
          <a:p>
            <a:r>
              <a:rPr lang="en-GB" sz="2400" dirty="0" smtClean="0">
                <a:solidFill>
                  <a:srgbClr val="FF0000"/>
                </a:solidFill>
                <a:latin typeface="Comic Sans MS" panose="030F0702030302020204" pitchFamily="66" charset="0"/>
              </a:rPr>
              <a:t>Crushed can experiment</a:t>
            </a:r>
            <a:endParaRPr lang="en-GB" sz="2400" dirty="0">
              <a:solidFill>
                <a:srgbClr val="FF0000"/>
              </a:solidFill>
              <a:latin typeface="Comic Sans MS" panose="030F0702030302020204" pitchFamily="66" charset="0"/>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111381"/>
            <a:ext cx="1440160" cy="1856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1835696" y="4437112"/>
            <a:ext cx="0" cy="187220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771800" y="4437112"/>
            <a:ext cx="0" cy="187220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835696" y="6309320"/>
            <a:ext cx="93610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835696" y="4437112"/>
            <a:ext cx="28803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483768" y="4437112"/>
            <a:ext cx="28803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132112" y="4221088"/>
            <a:ext cx="0" cy="21602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83768" y="4221088"/>
            <a:ext cx="0" cy="21602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Right Arrow 14"/>
          <p:cNvSpPr/>
          <p:nvPr/>
        </p:nvSpPr>
        <p:spPr>
          <a:xfrm>
            <a:off x="1564911" y="4695408"/>
            <a:ext cx="216024"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ight Arrow 20"/>
          <p:cNvSpPr/>
          <p:nvPr/>
        </p:nvSpPr>
        <p:spPr>
          <a:xfrm>
            <a:off x="1580685" y="5215056"/>
            <a:ext cx="216024"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ight Arrow 21"/>
          <p:cNvSpPr/>
          <p:nvPr/>
        </p:nvSpPr>
        <p:spPr>
          <a:xfrm>
            <a:off x="1580685" y="5770592"/>
            <a:ext cx="216024"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ight Arrow 22"/>
          <p:cNvSpPr/>
          <p:nvPr/>
        </p:nvSpPr>
        <p:spPr>
          <a:xfrm rot="16200000">
            <a:off x="2241358" y="6378377"/>
            <a:ext cx="247709" cy="12292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ight Arrow 23"/>
          <p:cNvSpPr/>
          <p:nvPr/>
        </p:nvSpPr>
        <p:spPr>
          <a:xfrm rot="10800000">
            <a:off x="2800010" y="4693325"/>
            <a:ext cx="254822"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ight Arrow 24"/>
          <p:cNvSpPr/>
          <p:nvPr/>
        </p:nvSpPr>
        <p:spPr>
          <a:xfrm>
            <a:off x="2519772" y="4695408"/>
            <a:ext cx="216024"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ight Arrow 25"/>
          <p:cNvSpPr/>
          <p:nvPr/>
        </p:nvSpPr>
        <p:spPr>
          <a:xfrm>
            <a:off x="2519772" y="5229200"/>
            <a:ext cx="216024"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ight Arrow 26"/>
          <p:cNvSpPr/>
          <p:nvPr/>
        </p:nvSpPr>
        <p:spPr>
          <a:xfrm>
            <a:off x="2539873" y="5741781"/>
            <a:ext cx="216024"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ight Arrow 30"/>
          <p:cNvSpPr/>
          <p:nvPr/>
        </p:nvSpPr>
        <p:spPr>
          <a:xfrm rot="10800000">
            <a:off x="2824998" y="5229200"/>
            <a:ext cx="254822"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ight Arrow 31"/>
          <p:cNvSpPr/>
          <p:nvPr/>
        </p:nvSpPr>
        <p:spPr>
          <a:xfrm rot="10800000">
            <a:off x="2824998" y="5739336"/>
            <a:ext cx="254822"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ight Arrow 32"/>
          <p:cNvSpPr/>
          <p:nvPr/>
        </p:nvSpPr>
        <p:spPr>
          <a:xfrm rot="10800000">
            <a:off x="1894989" y="5770592"/>
            <a:ext cx="254822"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ight Arrow 33"/>
          <p:cNvSpPr/>
          <p:nvPr/>
        </p:nvSpPr>
        <p:spPr>
          <a:xfrm rot="10800000">
            <a:off x="1894989" y="5229200"/>
            <a:ext cx="254822"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ight Arrow 34"/>
          <p:cNvSpPr/>
          <p:nvPr/>
        </p:nvSpPr>
        <p:spPr>
          <a:xfrm rot="10800000">
            <a:off x="1877290" y="4695408"/>
            <a:ext cx="254822"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ight Arrow 35"/>
          <p:cNvSpPr/>
          <p:nvPr/>
        </p:nvSpPr>
        <p:spPr>
          <a:xfrm rot="5400000">
            <a:off x="2241358" y="6035359"/>
            <a:ext cx="247709" cy="12292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33870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51" y="0"/>
            <a:ext cx="9144000" cy="685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ounded Rectangle 2"/>
          <p:cNvSpPr/>
          <p:nvPr/>
        </p:nvSpPr>
        <p:spPr>
          <a:xfrm>
            <a:off x="251520" y="548680"/>
            <a:ext cx="432048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atin typeface="Comic Sans MS" panose="030F0702030302020204" pitchFamily="66" charset="0"/>
              </a:rPr>
              <a:t>Air Pressure</a:t>
            </a:r>
            <a:endParaRPr lang="en-GB" sz="2800" dirty="0">
              <a:latin typeface="Comic Sans MS" panose="030F0702030302020204" pitchFamily="66" charset="0"/>
            </a:endParaRPr>
          </a:p>
        </p:txBody>
      </p:sp>
      <p:sp>
        <p:nvSpPr>
          <p:cNvPr id="2" name="TextBox 1"/>
          <p:cNvSpPr txBox="1"/>
          <p:nvPr/>
        </p:nvSpPr>
        <p:spPr>
          <a:xfrm>
            <a:off x="251520" y="1484784"/>
            <a:ext cx="4320480" cy="461665"/>
          </a:xfrm>
          <a:prstGeom prst="rect">
            <a:avLst/>
          </a:prstGeom>
          <a:noFill/>
          <a:ln>
            <a:solidFill>
              <a:srgbClr val="FF0000"/>
            </a:solidFill>
          </a:ln>
        </p:spPr>
        <p:txBody>
          <a:bodyPr wrap="square" rtlCol="0">
            <a:spAutoFit/>
          </a:bodyPr>
          <a:lstStyle/>
          <a:p>
            <a:r>
              <a:rPr lang="en-GB" sz="2400" dirty="0" smtClean="0">
                <a:solidFill>
                  <a:srgbClr val="FF0000"/>
                </a:solidFill>
                <a:latin typeface="Comic Sans MS" panose="030F0702030302020204" pitchFamily="66" charset="0"/>
              </a:rPr>
              <a:t>Crushed can experiment</a:t>
            </a:r>
            <a:endParaRPr lang="en-GB" sz="2400" dirty="0">
              <a:solidFill>
                <a:srgbClr val="FF0000"/>
              </a:solidFill>
              <a:latin typeface="Comic Sans MS" panose="030F0702030302020204" pitchFamily="66" charset="0"/>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111381"/>
            <a:ext cx="1440160" cy="1856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1835696" y="4437112"/>
            <a:ext cx="0" cy="187220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771800" y="4437112"/>
            <a:ext cx="0" cy="187220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835696" y="6309320"/>
            <a:ext cx="93610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835696" y="4437112"/>
            <a:ext cx="28803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483768" y="4437112"/>
            <a:ext cx="28803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132112" y="4221088"/>
            <a:ext cx="0" cy="21602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83768" y="4221088"/>
            <a:ext cx="0" cy="21602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Right Arrow 14"/>
          <p:cNvSpPr/>
          <p:nvPr/>
        </p:nvSpPr>
        <p:spPr>
          <a:xfrm>
            <a:off x="1564911" y="4695408"/>
            <a:ext cx="216024"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ight Arrow 20"/>
          <p:cNvSpPr/>
          <p:nvPr/>
        </p:nvSpPr>
        <p:spPr>
          <a:xfrm>
            <a:off x="1580685" y="5215056"/>
            <a:ext cx="216024"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ight Arrow 21"/>
          <p:cNvSpPr/>
          <p:nvPr/>
        </p:nvSpPr>
        <p:spPr>
          <a:xfrm>
            <a:off x="1580685" y="5770592"/>
            <a:ext cx="216024"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ight Arrow 22"/>
          <p:cNvSpPr/>
          <p:nvPr/>
        </p:nvSpPr>
        <p:spPr>
          <a:xfrm rot="16200000">
            <a:off x="2241358" y="6378377"/>
            <a:ext cx="247709" cy="12292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ight Arrow 23"/>
          <p:cNvSpPr/>
          <p:nvPr/>
        </p:nvSpPr>
        <p:spPr>
          <a:xfrm rot="10800000">
            <a:off x="2800010" y="4693325"/>
            <a:ext cx="254822"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ight Arrow 24"/>
          <p:cNvSpPr/>
          <p:nvPr/>
        </p:nvSpPr>
        <p:spPr>
          <a:xfrm>
            <a:off x="2519772" y="4695408"/>
            <a:ext cx="216024"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ight Arrow 25"/>
          <p:cNvSpPr/>
          <p:nvPr/>
        </p:nvSpPr>
        <p:spPr>
          <a:xfrm>
            <a:off x="2519772" y="5229200"/>
            <a:ext cx="216024"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ight Arrow 26"/>
          <p:cNvSpPr/>
          <p:nvPr/>
        </p:nvSpPr>
        <p:spPr>
          <a:xfrm>
            <a:off x="2539873" y="5741781"/>
            <a:ext cx="216024"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ight Arrow 30"/>
          <p:cNvSpPr/>
          <p:nvPr/>
        </p:nvSpPr>
        <p:spPr>
          <a:xfrm rot="10800000">
            <a:off x="2824998" y="5229200"/>
            <a:ext cx="254822"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ight Arrow 31"/>
          <p:cNvSpPr/>
          <p:nvPr/>
        </p:nvSpPr>
        <p:spPr>
          <a:xfrm rot="10800000">
            <a:off x="2824998" y="5739336"/>
            <a:ext cx="254822"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ight Arrow 32"/>
          <p:cNvSpPr/>
          <p:nvPr/>
        </p:nvSpPr>
        <p:spPr>
          <a:xfrm rot="10800000">
            <a:off x="1894989" y="5770592"/>
            <a:ext cx="254822"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ight Arrow 33"/>
          <p:cNvSpPr/>
          <p:nvPr/>
        </p:nvSpPr>
        <p:spPr>
          <a:xfrm rot="10800000">
            <a:off x="1894989" y="5229200"/>
            <a:ext cx="254822"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ight Arrow 34"/>
          <p:cNvSpPr/>
          <p:nvPr/>
        </p:nvSpPr>
        <p:spPr>
          <a:xfrm rot="10800000">
            <a:off x="1877290" y="4695408"/>
            <a:ext cx="254822"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ight Arrow 35"/>
          <p:cNvSpPr/>
          <p:nvPr/>
        </p:nvSpPr>
        <p:spPr>
          <a:xfrm rot="5400000">
            <a:off x="2241358" y="6035359"/>
            <a:ext cx="247709" cy="12292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111380"/>
            <a:ext cx="1389495" cy="1856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8" name="Straight Connector 27"/>
          <p:cNvCxnSpPr/>
          <p:nvPr/>
        </p:nvCxnSpPr>
        <p:spPr>
          <a:xfrm flipH="1">
            <a:off x="6372200" y="6315987"/>
            <a:ext cx="93610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372200" y="4437112"/>
            <a:ext cx="28803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660232" y="4226841"/>
            <a:ext cx="0" cy="21602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020272" y="4425748"/>
            <a:ext cx="28803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020272" y="4226841"/>
            <a:ext cx="0" cy="21602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Freeform 4"/>
          <p:cNvSpPr/>
          <p:nvPr/>
        </p:nvSpPr>
        <p:spPr>
          <a:xfrm>
            <a:off x="6381549" y="4456497"/>
            <a:ext cx="269508" cy="1848456"/>
          </a:xfrm>
          <a:custGeom>
            <a:avLst/>
            <a:gdLst>
              <a:gd name="connsiteX0" fmla="*/ 9626 w 269508"/>
              <a:gd name="connsiteY0" fmla="*/ 0 h 1848456"/>
              <a:gd name="connsiteX1" fmla="*/ 38502 w 269508"/>
              <a:gd name="connsiteY1" fmla="*/ 48126 h 1848456"/>
              <a:gd name="connsiteX2" fmla="*/ 67377 w 269508"/>
              <a:gd name="connsiteY2" fmla="*/ 67377 h 1848456"/>
              <a:gd name="connsiteX3" fmla="*/ 86628 w 269508"/>
              <a:gd name="connsiteY3" fmla="*/ 125128 h 1848456"/>
              <a:gd name="connsiteX4" fmla="*/ 105878 w 269508"/>
              <a:gd name="connsiteY4" fmla="*/ 154004 h 1848456"/>
              <a:gd name="connsiteX5" fmla="*/ 115504 w 269508"/>
              <a:gd name="connsiteY5" fmla="*/ 279132 h 1848456"/>
              <a:gd name="connsiteX6" fmla="*/ 125129 w 269508"/>
              <a:gd name="connsiteY6" fmla="*/ 510139 h 1848456"/>
              <a:gd name="connsiteX7" fmla="*/ 134754 w 269508"/>
              <a:gd name="connsiteY7" fmla="*/ 539015 h 1848456"/>
              <a:gd name="connsiteX8" fmla="*/ 144379 w 269508"/>
              <a:gd name="connsiteY8" fmla="*/ 587141 h 1848456"/>
              <a:gd name="connsiteX9" fmla="*/ 173255 w 269508"/>
              <a:gd name="connsiteY9" fmla="*/ 693019 h 1848456"/>
              <a:gd name="connsiteX10" fmla="*/ 202131 w 269508"/>
              <a:gd name="connsiteY10" fmla="*/ 875899 h 1848456"/>
              <a:gd name="connsiteX11" fmla="*/ 221382 w 269508"/>
              <a:gd name="connsiteY11" fmla="*/ 904775 h 1848456"/>
              <a:gd name="connsiteX12" fmla="*/ 231007 w 269508"/>
              <a:gd name="connsiteY12" fmla="*/ 933650 h 1848456"/>
              <a:gd name="connsiteX13" fmla="*/ 250257 w 269508"/>
              <a:gd name="connsiteY13" fmla="*/ 962526 h 1848456"/>
              <a:gd name="connsiteX14" fmla="*/ 269508 w 269508"/>
              <a:gd name="connsiteY14" fmla="*/ 1020278 h 1848456"/>
              <a:gd name="connsiteX15" fmla="*/ 259883 w 269508"/>
              <a:gd name="connsiteY15" fmla="*/ 1174282 h 1848456"/>
              <a:gd name="connsiteX16" fmla="*/ 250257 w 269508"/>
              <a:gd name="connsiteY16" fmla="*/ 1212783 h 1848456"/>
              <a:gd name="connsiteX17" fmla="*/ 221382 w 269508"/>
              <a:gd name="connsiteY17" fmla="*/ 1309036 h 1848456"/>
              <a:gd name="connsiteX18" fmla="*/ 211756 w 269508"/>
              <a:gd name="connsiteY18" fmla="*/ 1453415 h 1848456"/>
              <a:gd name="connsiteX19" fmla="*/ 202131 w 269508"/>
              <a:gd name="connsiteY19" fmla="*/ 1482290 h 1848456"/>
              <a:gd name="connsiteX20" fmla="*/ 182880 w 269508"/>
              <a:gd name="connsiteY20" fmla="*/ 1559292 h 1848456"/>
              <a:gd name="connsiteX21" fmla="*/ 173255 w 269508"/>
              <a:gd name="connsiteY21" fmla="*/ 1588168 h 1848456"/>
              <a:gd name="connsiteX22" fmla="*/ 144379 w 269508"/>
              <a:gd name="connsiteY22" fmla="*/ 1645920 h 1848456"/>
              <a:gd name="connsiteX23" fmla="*/ 134754 w 269508"/>
              <a:gd name="connsiteY23" fmla="*/ 1722922 h 1848456"/>
              <a:gd name="connsiteX24" fmla="*/ 86628 w 269508"/>
              <a:gd name="connsiteY24" fmla="*/ 1771048 h 1848456"/>
              <a:gd name="connsiteX25" fmla="*/ 28876 w 269508"/>
              <a:gd name="connsiteY25" fmla="*/ 1819175 h 1848456"/>
              <a:gd name="connsiteX26" fmla="*/ 0 w 269508"/>
              <a:gd name="connsiteY26" fmla="*/ 1848050 h 184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9508" h="1848456">
                <a:moveTo>
                  <a:pt x="9626" y="0"/>
                </a:moveTo>
                <a:cubicBezTo>
                  <a:pt x="19251" y="16042"/>
                  <a:pt x="26327" y="33922"/>
                  <a:pt x="38502" y="48126"/>
                </a:cubicBezTo>
                <a:cubicBezTo>
                  <a:pt x="46030" y="56909"/>
                  <a:pt x="61246" y="57567"/>
                  <a:pt x="67377" y="67377"/>
                </a:cubicBezTo>
                <a:cubicBezTo>
                  <a:pt x="78132" y="84584"/>
                  <a:pt x="75372" y="108244"/>
                  <a:pt x="86628" y="125128"/>
                </a:cubicBezTo>
                <a:lnTo>
                  <a:pt x="105878" y="154004"/>
                </a:lnTo>
                <a:cubicBezTo>
                  <a:pt x="109087" y="195713"/>
                  <a:pt x="113246" y="237360"/>
                  <a:pt x="115504" y="279132"/>
                </a:cubicBezTo>
                <a:cubicBezTo>
                  <a:pt x="119664" y="356089"/>
                  <a:pt x="119436" y="433280"/>
                  <a:pt x="125129" y="510139"/>
                </a:cubicBezTo>
                <a:cubicBezTo>
                  <a:pt x="125878" y="520257"/>
                  <a:pt x="132293" y="529172"/>
                  <a:pt x="134754" y="539015"/>
                </a:cubicBezTo>
                <a:cubicBezTo>
                  <a:pt x="138722" y="554886"/>
                  <a:pt x="140074" y="571358"/>
                  <a:pt x="144379" y="587141"/>
                </a:cubicBezTo>
                <a:cubicBezTo>
                  <a:pt x="181014" y="721469"/>
                  <a:pt x="149806" y="575768"/>
                  <a:pt x="173255" y="693019"/>
                </a:cubicBezTo>
                <a:cubicBezTo>
                  <a:pt x="175703" y="724844"/>
                  <a:pt x="173887" y="833534"/>
                  <a:pt x="202131" y="875899"/>
                </a:cubicBezTo>
                <a:lnTo>
                  <a:pt x="221382" y="904775"/>
                </a:lnTo>
                <a:cubicBezTo>
                  <a:pt x="224590" y="914400"/>
                  <a:pt x="226470" y="924575"/>
                  <a:pt x="231007" y="933650"/>
                </a:cubicBezTo>
                <a:cubicBezTo>
                  <a:pt x="236180" y="943997"/>
                  <a:pt x="245559" y="951955"/>
                  <a:pt x="250257" y="962526"/>
                </a:cubicBezTo>
                <a:cubicBezTo>
                  <a:pt x="258498" y="981069"/>
                  <a:pt x="269508" y="1020278"/>
                  <a:pt x="269508" y="1020278"/>
                </a:cubicBezTo>
                <a:cubicBezTo>
                  <a:pt x="266300" y="1071613"/>
                  <a:pt x="265001" y="1123102"/>
                  <a:pt x="259883" y="1174282"/>
                </a:cubicBezTo>
                <a:cubicBezTo>
                  <a:pt x="258567" y="1187445"/>
                  <a:pt x="254058" y="1200112"/>
                  <a:pt x="250257" y="1212783"/>
                </a:cubicBezTo>
                <a:cubicBezTo>
                  <a:pt x="215113" y="1329928"/>
                  <a:pt x="243563" y="1220311"/>
                  <a:pt x="221382" y="1309036"/>
                </a:cubicBezTo>
                <a:cubicBezTo>
                  <a:pt x="218173" y="1357162"/>
                  <a:pt x="217083" y="1405477"/>
                  <a:pt x="211756" y="1453415"/>
                </a:cubicBezTo>
                <a:cubicBezTo>
                  <a:pt x="210636" y="1463499"/>
                  <a:pt x="204801" y="1472502"/>
                  <a:pt x="202131" y="1482290"/>
                </a:cubicBezTo>
                <a:cubicBezTo>
                  <a:pt x="195170" y="1507815"/>
                  <a:pt x="191246" y="1534192"/>
                  <a:pt x="182880" y="1559292"/>
                </a:cubicBezTo>
                <a:cubicBezTo>
                  <a:pt x="179672" y="1568917"/>
                  <a:pt x="177792" y="1579093"/>
                  <a:pt x="173255" y="1588168"/>
                </a:cubicBezTo>
                <a:cubicBezTo>
                  <a:pt x="135934" y="1662812"/>
                  <a:pt x="168577" y="1573332"/>
                  <a:pt x="144379" y="1645920"/>
                </a:cubicBezTo>
                <a:cubicBezTo>
                  <a:pt x="141171" y="1671587"/>
                  <a:pt x="141560" y="1697966"/>
                  <a:pt x="134754" y="1722922"/>
                </a:cubicBezTo>
                <a:cubicBezTo>
                  <a:pt x="126450" y="1753372"/>
                  <a:pt x="107767" y="1753432"/>
                  <a:pt x="86628" y="1771048"/>
                </a:cubicBezTo>
                <a:cubicBezTo>
                  <a:pt x="12508" y="1832814"/>
                  <a:pt x="100576" y="1771374"/>
                  <a:pt x="28876" y="1819175"/>
                </a:cubicBezTo>
                <a:cubicBezTo>
                  <a:pt x="17222" y="1854138"/>
                  <a:pt x="29397" y="1848050"/>
                  <a:pt x="0" y="184805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flipH="1">
            <a:off x="7164288" y="4442865"/>
            <a:ext cx="144016" cy="1848456"/>
          </a:xfrm>
          <a:custGeom>
            <a:avLst/>
            <a:gdLst>
              <a:gd name="connsiteX0" fmla="*/ 9626 w 269508"/>
              <a:gd name="connsiteY0" fmla="*/ 0 h 1848456"/>
              <a:gd name="connsiteX1" fmla="*/ 38502 w 269508"/>
              <a:gd name="connsiteY1" fmla="*/ 48126 h 1848456"/>
              <a:gd name="connsiteX2" fmla="*/ 67377 w 269508"/>
              <a:gd name="connsiteY2" fmla="*/ 67377 h 1848456"/>
              <a:gd name="connsiteX3" fmla="*/ 86628 w 269508"/>
              <a:gd name="connsiteY3" fmla="*/ 125128 h 1848456"/>
              <a:gd name="connsiteX4" fmla="*/ 105878 w 269508"/>
              <a:gd name="connsiteY4" fmla="*/ 154004 h 1848456"/>
              <a:gd name="connsiteX5" fmla="*/ 115504 w 269508"/>
              <a:gd name="connsiteY5" fmla="*/ 279132 h 1848456"/>
              <a:gd name="connsiteX6" fmla="*/ 125129 w 269508"/>
              <a:gd name="connsiteY6" fmla="*/ 510139 h 1848456"/>
              <a:gd name="connsiteX7" fmla="*/ 134754 w 269508"/>
              <a:gd name="connsiteY7" fmla="*/ 539015 h 1848456"/>
              <a:gd name="connsiteX8" fmla="*/ 144379 w 269508"/>
              <a:gd name="connsiteY8" fmla="*/ 587141 h 1848456"/>
              <a:gd name="connsiteX9" fmla="*/ 173255 w 269508"/>
              <a:gd name="connsiteY9" fmla="*/ 693019 h 1848456"/>
              <a:gd name="connsiteX10" fmla="*/ 202131 w 269508"/>
              <a:gd name="connsiteY10" fmla="*/ 875899 h 1848456"/>
              <a:gd name="connsiteX11" fmla="*/ 221382 w 269508"/>
              <a:gd name="connsiteY11" fmla="*/ 904775 h 1848456"/>
              <a:gd name="connsiteX12" fmla="*/ 231007 w 269508"/>
              <a:gd name="connsiteY12" fmla="*/ 933650 h 1848456"/>
              <a:gd name="connsiteX13" fmla="*/ 250257 w 269508"/>
              <a:gd name="connsiteY13" fmla="*/ 962526 h 1848456"/>
              <a:gd name="connsiteX14" fmla="*/ 269508 w 269508"/>
              <a:gd name="connsiteY14" fmla="*/ 1020278 h 1848456"/>
              <a:gd name="connsiteX15" fmla="*/ 259883 w 269508"/>
              <a:gd name="connsiteY15" fmla="*/ 1174282 h 1848456"/>
              <a:gd name="connsiteX16" fmla="*/ 250257 w 269508"/>
              <a:gd name="connsiteY16" fmla="*/ 1212783 h 1848456"/>
              <a:gd name="connsiteX17" fmla="*/ 221382 w 269508"/>
              <a:gd name="connsiteY17" fmla="*/ 1309036 h 1848456"/>
              <a:gd name="connsiteX18" fmla="*/ 211756 w 269508"/>
              <a:gd name="connsiteY18" fmla="*/ 1453415 h 1848456"/>
              <a:gd name="connsiteX19" fmla="*/ 202131 w 269508"/>
              <a:gd name="connsiteY19" fmla="*/ 1482290 h 1848456"/>
              <a:gd name="connsiteX20" fmla="*/ 182880 w 269508"/>
              <a:gd name="connsiteY20" fmla="*/ 1559292 h 1848456"/>
              <a:gd name="connsiteX21" fmla="*/ 173255 w 269508"/>
              <a:gd name="connsiteY21" fmla="*/ 1588168 h 1848456"/>
              <a:gd name="connsiteX22" fmla="*/ 144379 w 269508"/>
              <a:gd name="connsiteY22" fmla="*/ 1645920 h 1848456"/>
              <a:gd name="connsiteX23" fmla="*/ 134754 w 269508"/>
              <a:gd name="connsiteY23" fmla="*/ 1722922 h 1848456"/>
              <a:gd name="connsiteX24" fmla="*/ 86628 w 269508"/>
              <a:gd name="connsiteY24" fmla="*/ 1771048 h 1848456"/>
              <a:gd name="connsiteX25" fmla="*/ 28876 w 269508"/>
              <a:gd name="connsiteY25" fmla="*/ 1819175 h 1848456"/>
              <a:gd name="connsiteX26" fmla="*/ 0 w 269508"/>
              <a:gd name="connsiteY26" fmla="*/ 1848050 h 184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9508" h="1848456">
                <a:moveTo>
                  <a:pt x="9626" y="0"/>
                </a:moveTo>
                <a:cubicBezTo>
                  <a:pt x="19251" y="16042"/>
                  <a:pt x="26327" y="33922"/>
                  <a:pt x="38502" y="48126"/>
                </a:cubicBezTo>
                <a:cubicBezTo>
                  <a:pt x="46030" y="56909"/>
                  <a:pt x="61246" y="57567"/>
                  <a:pt x="67377" y="67377"/>
                </a:cubicBezTo>
                <a:cubicBezTo>
                  <a:pt x="78132" y="84584"/>
                  <a:pt x="75372" y="108244"/>
                  <a:pt x="86628" y="125128"/>
                </a:cubicBezTo>
                <a:lnTo>
                  <a:pt x="105878" y="154004"/>
                </a:lnTo>
                <a:cubicBezTo>
                  <a:pt x="109087" y="195713"/>
                  <a:pt x="113246" y="237360"/>
                  <a:pt x="115504" y="279132"/>
                </a:cubicBezTo>
                <a:cubicBezTo>
                  <a:pt x="119664" y="356089"/>
                  <a:pt x="119436" y="433280"/>
                  <a:pt x="125129" y="510139"/>
                </a:cubicBezTo>
                <a:cubicBezTo>
                  <a:pt x="125878" y="520257"/>
                  <a:pt x="132293" y="529172"/>
                  <a:pt x="134754" y="539015"/>
                </a:cubicBezTo>
                <a:cubicBezTo>
                  <a:pt x="138722" y="554886"/>
                  <a:pt x="140074" y="571358"/>
                  <a:pt x="144379" y="587141"/>
                </a:cubicBezTo>
                <a:cubicBezTo>
                  <a:pt x="181014" y="721469"/>
                  <a:pt x="149806" y="575768"/>
                  <a:pt x="173255" y="693019"/>
                </a:cubicBezTo>
                <a:cubicBezTo>
                  <a:pt x="175703" y="724844"/>
                  <a:pt x="173887" y="833534"/>
                  <a:pt x="202131" y="875899"/>
                </a:cubicBezTo>
                <a:lnTo>
                  <a:pt x="221382" y="904775"/>
                </a:lnTo>
                <a:cubicBezTo>
                  <a:pt x="224590" y="914400"/>
                  <a:pt x="226470" y="924575"/>
                  <a:pt x="231007" y="933650"/>
                </a:cubicBezTo>
                <a:cubicBezTo>
                  <a:pt x="236180" y="943997"/>
                  <a:pt x="245559" y="951955"/>
                  <a:pt x="250257" y="962526"/>
                </a:cubicBezTo>
                <a:cubicBezTo>
                  <a:pt x="258498" y="981069"/>
                  <a:pt x="269508" y="1020278"/>
                  <a:pt x="269508" y="1020278"/>
                </a:cubicBezTo>
                <a:cubicBezTo>
                  <a:pt x="266300" y="1071613"/>
                  <a:pt x="265001" y="1123102"/>
                  <a:pt x="259883" y="1174282"/>
                </a:cubicBezTo>
                <a:cubicBezTo>
                  <a:pt x="258567" y="1187445"/>
                  <a:pt x="254058" y="1200112"/>
                  <a:pt x="250257" y="1212783"/>
                </a:cubicBezTo>
                <a:cubicBezTo>
                  <a:pt x="215113" y="1329928"/>
                  <a:pt x="243563" y="1220311"/>
                  <a:pt x="221382" y="1309036"/>
                </a:cubicBezTo>
                <a:cubicBezTo>
                  <a:pt x="218173" y="1357162"/>
                  <a:pt x="217083" y="1405477"/>
                  <a:pt x="211756" y="1453415"/>
                </a:cubicBezTo>
                <a:cubicBezTo>
                  <a:pt x="210636" y="1463499"/>
                  <a:pt x="204801" y="1472502"/>
                  <a:pt x="202131" y="1482290"/>
                </a:cubicBezTo>
                <a:cubicBezTo>
                  <a:pt x="195170" y="1507815"/>
                  <a:pt x="191246" y="1534192"/>
                  <a:pt x="182880" y="1559292"/>
                </a:cubicBezTo>
                <a:cubicBezTo>
                  <a:pt x="179672" y="1568917"/>
                  <a:pt x="177792" y="1579093"/>
                  <a:pt x="173255" y="1588168"/>
                </a:cubicBezTo>
                <a:cubicBezTo>
                  <a:pt x="135934" y="1662812"/>
                  <a:pt x="168577" y="1573332"/>
                  <a:pt x="144379" y="1645920"/>
                </a:cubicBezTo>
                <a:cubicBezTo>
                  <a:pt x="141171" y="1671587"/>
                  <a:pt x="141560" y="1697966"/>
                  <a:pt x="134754" y="1722922"/>
                </a:cubicBezTo>
                <a:cubicBezTo>
                  <a:pt x="126450" y="1753372"/>
                  <a:pt x="107767" y="1753432"/>
                  <a:pt x="86628" y="1771048"/>
                </a:cubicBezTo>
                <a:cubicBezTo>
                  <a:pt x="12508" y="1832814"/>
                  <a:pt x="100576" y="1771374"/>
                  <a:pt x="28876" y="1819175"/>
                </a:cubicBezTo>
                <a:cubicBezTo>
                  <a:pt x="17222" y="1854138"/>
                  <a:pt x="29397" y="1848050"/>
                  <a:pt x="0" y="184805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ight Arrow 39"/>
          <p:cNvSpPr/>
          <p:nvPr/>
        </p:nvSpPr>
        <p:spPr>
          <a:xfrm>
            <a:off x="6264188" y="4800146"/>
            <a:ext cx="216024"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ight Arrow 40"/>
          <p:cNvSpPr/>
          <p:nvPr/>
        </p:nvSpPr>
        <p:spPr>
          <a:xfrm>
            <a:off x="6408204" y="5387127"/>
            <a:ext cx="216024"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ight Arrow 41"/>
          <p:cNvSpPr/>
          <p:nvPr/>
        </p:nvSpPr>
        <p:spPr>
          <a:xfrm>
            <a:off x="6300279" y="5944488"/>
            <a:ext cx="216024"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ight Arrow 42"/>
          <p:cNvSpPr/>
          <p:nvPr/>
        </p:nvSpPr>
        <p:spPr>
          <a:xfrm rot="10800000">
            <a:off x="7274244" y="4800146"/>
            <a:ext cx="254822"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ight Arrow 43"/>
          <p:cNvSpPr/>
          <p:nvPr/>
        </p:nvSpPr>
        <p:spPr>
          <a:xfrm rot="10800000">
            <a:off x="7187905" y="5459135"/>
            <a:ext cx="254822"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ight Arrow 44"/>
          <p:cNvSpPr/>
          <p:nvPr/>
        </p:nvSpPr>
        <p:spPr>
          <a:xfrm rot="10800000">
            <a:off x="7239920" y="6076662"/>
            <a:ext cx="254822"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ight Arrow 45"/>
          <p:cNvSpPr/>
          <p:nvPr/>
        </p:nvSpPr>
        <p:spPr>
          <a:xfrm rot="16200000">
            <a:off x="6716397" y="6406922"/>
            <a:ext cx="247709" cy="12292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Bent Arrow 6"/>
          <p:cNvSpPr/>
          <p:nvPr/>
        </p:nvSpPr>
        <p:spPr>
          <a:xfrm>
            <a:off x="6742911" y="3930687"/>
            <a:ext cx="842753" cy="56015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TextBox 7"/>
          <p:cNvSpPr txBox="1"/>
          <p:nvPr/>
        </p:nvSpPr>
        <p:spPr>
          <a:xfrm>
            <a:off x="7585664" y="3645024"/>
            <a:ext cx="1450832" cy="830997"/>
          </a:xfrm>
          <a:prstGeom prst="rect">
            <a:avLst/>
          </a:prstGeom>
          <a:noFill/>
          <a:ln>
            <a:solidFill>
              <a:srgbClr val="FF0000"/>
            </a:solidFill>
          </a:ln>
        </p:spPr>
        <p:txBody>
          <a:bodyPr wrap="square" rtlCol="0">
            <a:spAutoFit/>
          </a:bodyPr>
          <a:lstStyle/>
          <a:p>
            <a:r>
              <a:rPr lang="en-GB" sz="1600" dirty="0" smtClean="0">
                <a:solidFill>
                  <a:srgbClr val="FF0000"/>
                </a:solidFill>
                <a:latin typeface="Comic Sans MS" panose="030F0702030302020204" pitchFamily="66" charset="0"/>
              </a:rPr>
              <a:t>Air removed by vacuum pump</a:t>
            </a:r>
            <a:endParaRPr lang="en-GB" sz="1600" dirty="0">
              <a:solidFill>
                <a:srgbClr val="FF0000"/>
              </a:solidFill>
              <a:latin typeface="Comic Sans MS" panose="030F0702030302020204" pitchFamily="66" charset="0"/>
            </a:endParaRPr>
          </a:p>
        </p:txBody>
      </p:sp>
      <p:sp>
        <p:nvSpPr>
          <p:cNvPr id="47" name="TextBox 46"/>
          <p:cNvSpPr txBox="1"/>
          <p:nvPr/>
        </p:nvSpPr>
        <p:spPr>
          <a:xfrm>
            <a:off x="4572000" y="4839424"/>
            <a:ext cx="1450832" cy="1077218"/>
          </a:xfrm>
          <a:prstGeom prst="rect">
            <a:avLst/>
          </a:prstGeom>
          <a:noFill/>
          <a:ln>
            <a:solidFill>
              <a:srgbClr val="FF0000"/>
            </a:solidFill>
          </a:ln>
        </p:spPr>
        <p:txBody>
          <a:bodyPr wrap="square" rtlCol="0">
            <a:spAutoFit/>
          </a:bodyPr>
          <a:lstStyle/>
          <a:p>
            <a:r>
              <a:rPr lang="en-GB" sz="1600" dirty="0" smtClean="0">
                <a:solidFill>
                  <a:srgbClr val="FF0000"/>
                </a:solidFill>
                <a:latin typeface="Comic Sans MS" panose="030F0702030302020204" pitchFamily="66" charset="0"/>
              </a:rPr>
              <a:t>Atmospheric pressure crushes the can.</a:t>
            </a:r>
            <a:endParaRPr lang="en-GB" sz="16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138323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ounded Rectangle 2"/>
          <p:cNvSpPr/>
          <p:nvPr/>
        </p:nvSpPr>
        <p:spPr>
          <a:xfrm>
            <a:off x="251520" y="548680"/>
            <a:ext cx="432048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atin typeface="Comic Sans MS" panose="030F0702030302020204" pitchFamily="66" charset="0"/>
              </a:rPr>
              <a:t>Air Pressure</a:t>
            </a:r>
            <a:endParaRPr lang="en-GB" sz="2800" dirty="0">
              <a:latin typeface="Comic Sans MS" panose="030F0702030302020204" pitchFamily="66" charset="0"/>
            </a:endParaRPr>
          </a:p>
        </p:txBody>
      </p:sp>
      <p:pic>
        <p:nvPicPr>
          <p:cNvPr id="6146" name="Picture 2" descr="http://www.clipartbest.com/cliparts/9iR/969/9iR969Ri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700808"/>
            <a:ext cx="4360117" cy="39604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92080" y="1700808"/>
            <a:ext cx="3600400" cy="1200329"/>
          </a:xfrm>
          <a:prstGeom prst="rect">
            <a:avLst/>
          </a:prstGeom>
          <a:noFill/>
          <a:ln>
            <a:solidFill>
              <a:srgbClr val="FF0000"/>
            </a:solidFill>
          </a:ln>
        </p:spPr>
        <p:txBody>
          <a:bodyPr wrap="square" rtlCol="0">
            <a:spAutoFit/>
          </a:bodyPr>
          <a:lstStyle/>
          <a:p>
            <a:r>
              <a:rPr lang="en-GB" sz="2400" dirty="0" smtClean="0">
                <a:solidFill>
                  <a:srgbClr val="FF0000"/>
                </a:solidFill>
                <a:latin typeface="Comic Sans MS" panose="030F0702030302020204" pitchFamily="66" charset="0"/>
              </a:rPr>
              <a:t>Air pressure in the atmosphere acts in all directions.</a:t>
            </a:r>
            <a:endParaRPr lang="en-GB" sz="2400" dirty="0">
              <a:solidFill>
                <a:srgbClr val="FF0000"/>
              </a:solidFill>
              <a:latin typeface="Comic Sans MS" panose="030F0702030302020204" pitchFamily="66" charset="0"/>
            </a:endParaRPr>
          </a:p>
        </p:txBody>
      </p:sp>
      <p:sp>
        <p:nvSpPr>
          <p:cNvPr id="6" name="TextBox 5"/>
          <p:cNvSpPr txBox="1"/>
          <p:nvPr/>
        </p:nvSpPr>
        <p:spPr>
          <a:xfrm>
            <a:off x="5292080" y="3053537"/>
            <a:ext cx="3600400" cy="1938992"/>
          </a:xfrm>
          <a:prstGeom prst="rect">
            <a:avLst/>
          </a:prstGeom>
          <a:noFill/>
          <a:ln>
            <a:solidFill>
              <a:srgbClr val="FF0000"/>
            </a:solidFill>
          </a:ln>
        </p:spPr>
        <p:txBody>
          <a:bodyPr wrap="square" rtlCol="0">
            <a:spAutoFit/>
          </a:bodyPr>
          <a:lstStyle/>
          <a:p>
            <a:r>
              <a:rPr lang="en-GB" sz="2400" dirty="0" smtClean="0">
                <a:solidFill>
                  <a:srgbClr val="FF0000"/>
                </a:solidFill>
                <a:latin typeface="Comic Sans MS" panose="030F0702030302020204" pitchFamily="66" charset="0"/>
              </a:rPr>
              <a:t>Air pressure gets less as you rise up through the atmosphere.  The atmosphere is denser at lower levels.</a:t>
            </a:r>
            <a:endParaRPr lang="en-GB" sz="2400" dirty="0">
              <a:solidFill>
                <a:srgbClr val="FF0000"/>
              </a:solidFill>
              <a:latin typeface="Comic Sans MS" panose="030F0702030302020204" pitchFamily="66" charset="0"/>
            </a:endParaRPr>
          </a:p>
        </p:txBody>
      </p:sp>
      <p:sp>
        <p:nvSpPr>
          <p:cNvPr id="5" name="Right Brace 4"/>
          <p:cNvSpPr/>
          <p:nvPr/>
        </p:nvSpPr>
        <p:spPr>
          <a:xfrm>
            <a:off x="4355976" y="1700808"/>
            <a:ext cx="936104" cy="1952893"/>
          </a:xfrm>
          <a:prstGeom prst="rightBrace">
            <a:avLst>
              <a:gd name="adj1" fmla="val 8333"/>
              <a:gd name="adj2" fmla="val 7858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p:cNvSpPr txBox="1"/>
          <p:nvPr/>
        </p:nvSpPr>
        <p:spPr>
          <a:xfrm>
            <a:off x="5305886" y="5199583"/>
            <a:ext cx="3600400" cy="1200329"/>
          </a:xfrm>
          <a:prstGeom prst="rect">
            <a:avLst/>
          </a:prstGeom>
          <a:noFill/>
          <a:ln>
            <a:solidFill>
              <a:srgbClr val="FF0000"/>
            </a:solidFill>
          </a:ln>
        </p:spPr>
        <p:txBody>
          <a:bodyPr wrap="square" rtlCol="0">
            <a:spAutoFit/>
          </a:bodyPr>
          <a:lstStyle/>
          <a:p>
            <a:r>
              <a:rPr lang="en-GB" sz="2400" dirty="0" smtClean="0">
                <a:solidFill>
                  <a:srgbClr val="FF0000"/>
                </a:solidFill>
                <a:latin typeface="Comic Sans MS" panose="030F0702030302020204" pitchFamily="66" charset="0"/>
              </a:rPr>
              <a:t>At sea level, atmospheric pressure is about 100 </a:t>
            </a:r>
            <a:r>
              <a:rPr lang="en-GB" sz="2400" dirty="0" err="1" smtClean="0">
                <a:solidFill>
                  <a:srgbClr val="FF0000"/>
                </a:solidFill>
                <a:latin typeface="Comic Sans MS" panose="030F0702030302020204" pitchFamily="66" charset="0"/>
              </a:rPr>
              <a:t>kPa</a:t>
            </a:r>
            <a:endParaRPr lang="en-GB" sz="2400" dirty="0">
              <a:solidFill>
                <a:srgbClr val="FF0000"/>
              </a:solidFill>
              <a:latin typeface="Comic Sans MS" panose="030F0702030302020204" pitchFamily="66" charset="0"/>
            </a:endParaRPr>
          </a:p>
        </p:txBody>
      </p:sp>
      <p:cxnSp>
        <p:nvCxnSpPr>
          <p:cNvPr id="9" name="Straight Arrow Connector 8"/>
          <p:cNvCxnSpPr>
            <a:stCxn id="8" idx="1"/>
          </p:cNvCxnSpPr>
          <p:nvPr/>
        </p:nvCxnSpPr>
        <p:spPr>
          <a:xfrm flipH="1" flipV="1">
            <a:off x="3275856" y="3573016"/>
            <a:ext cx="2030030" cy="22267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662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24" y="0"/>
            <a:ext cx="9144000" cy="685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rgbClr val="FF0000"/>
              </a:solidFill>
            </a:endParaRPr>
          </a:p>
        </p:txBody>
      </p:sp>
      <p:sp>
        <p:nvSpPr>
          <p:cNvPr id="3" name="Rounded Rectangle 2"/>
          <p:cNvSpPr/>
          <p:nvPr/>
        </p:nvSpPr>
        <p:spPr>
          <a:xfrm>
            <a:off x="251520" y="548680"/>
            <a:ext cx="432048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atin typeface="Comic Sans MS" panose="030F0702030302020204" pitchFamily="66" charset="0"/>
              </a:rPr>
              <a:t>Air Pressure</a:t>
            </a:r>
            <a:endParaRPr lang="en-GB" sz="2800" dirty="0">
              <a:latin typeface="Comic Sans MS" panose="030F0702030302020204" pitchFamily="66" charset="0"/>
            </a:endParaRPr>
          </a:p>
        </p:txBody>
      </p:sp>
      <p:sp>
        <p:nvSpPr>
          <p:cNvPr id="2" name="TextBox 1"/>
          <p:cNvSpPr txBox="1"/>
          <p:nvPr/>
        </p:nvSpPr>
        <p:spPr>
          <a:xfrm>
            <a:off x="251520" y="1412776"/>
            <a:ext cx="8640960" cy="461665"/>
          </a:xfrm>
          <a:prstGeom prst="rect">
            <a:avLst/>
          </a:prstGeom>
          <a:solidFill>
            <a:schemeClr val="accent6">
              <a:lumMod val="75000"/>
            </a:schemeClr>
          </a:solidFill>
          <a:ln>
            <a:solidFill>
              <a:schemeClr val="accent6">
                <a:lumMod val="50000"/>
              </a:schemeClr>
            </a:solidFill>
          </a:ln>
        </p:spPr>
        <p:txBody>
          <a:bodyPr wrap="square" rtlCol="0">
            <a:spAutoFit/>
          </a:bodyPr>
          <a:lstStyle/>
          <a:p>
            <a:r>
              <a:rPr lang="en-GB" sz="2400" dirty="0" smtClean="0">
                <a:solidFill>
                  <a:schemeClr val="bg1"/>
                </a:solidFill>
                <a:latin typeface="Comic Sans MS" panose="030F0702030302020204" pitchFamily="66" charset="0"/>
              </a:rPr>
              <a:t>We can measure atmospheric pressure using a barometer</a:t>
            </a:r>
            <a:r>
              <a:rPr lang="en-GB" sz="2400" dirty="0" smtClean="0">
                <a:solidFill>
                  <a:srgbClr val="FF0000"/>
                </a:solidFill>
                <a:latin typeface="Comic Sans MS" panose="030F0702030302020204" pitchFamily="66" charset="0"/>
              </a:rPr>
              <a:t>.</a:t>
            </a:r>
            <a:endParaRPr lang="en-GB" sz="2400" dirty="0">
              <a:solidFill>
                <a:srgbClr val="FF0000"/>
              </a:solidFill>
              <a:latin typeface="Comic Sans MS" panose="030F0702030302020204" pitchFamily="66" charset="0"/>
            </a:endParaRPr>
          </a:p>
        </p:txBody>
      </p:sp>
      <p:pic>
        <p:nvPicPr>
          <p:cNvPr id="22530" name="Picture 2" descr="http://www.learner.org/courses/chemistry/images/lrg_img/torricelli_Hg_barometer.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6328" y="1874441"/>
            <a:ext cx="3890863" cy="45393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6413781"/>
            <a:ext cx="4320480" cy="327587"/>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rgbClr val="FF0000"/>
                </a:solidFill>
              </a:rPr>
              <a:t>http://www.learner.org/courses/chemistry/visuals/visuals.html?dis=U&amp;num=Ym5WdElUQS9NeW89</a:t>
            </a:r>
          </a:p>
        </p:txBody>
      </p:sp>
    </p:spTree>
    <p:extLst>
      <p:ext uri="{BB962C8B-B14F-4D97-AF65-F5344CB8AC3E}">
        <p14:creationId xmlns:p14="http://schemas.microsoft.com/office/powerpoint/2010/main" val="10951893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24" y="0"/>
            <a:ext cx="9144000" cy="685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rgbClr val="FF0000"/>
              </a:solidFill>
            </a:endParaRPr>
          </a:p>
        </p:txBody>
      </p:sp>
      <p:sp>
        <p:nvSpPr>
          <p:cNvPr id="3" name="Rounded Rectangle 2"/>
          <p:cNvSpPr/>
          <p:nvPr/>
        </p:nvSpPr>
        <p:spPr>
          <a:xfrm>
            <a:off x="251520" y="548680"/>
            <a:ext cx="432048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atin typeface="Comic Sans MS" panose="030F0702030302020204" pitchFamily="66" charset="0"/>
              </a:rPr>
              <a:t>Air Pressure</a:t>
            </a:r>
            <a:endParaRPr lang="en-GB" sz="2800" dirty="0">
              <a:latin typeface="Comic Sans MS" panose="030F0702030302020204" pitchFamily="66" charset="0"/>
            </a:endParaRPr>
          </a:p>
        </p:txBody>
      </p:sp>
      <p:sp>
        <p:nvSpPr>
          <p:cNvPr id="2" name="TextBox 1"/>
          <p:cNvSpPr txBox="1"/>
          <p:nvPr/>
        </p:nvSpPr>
        <p:spPr>
          <a:xfrm>
            <a:off x="251520" y="1412776"/>
            <a:ext cx="8640960" cy="461665"/>
          </a:xfrm>
          <a:prstGeom prst="rect">
            <a:avLst/>
          </a:prstGeom>
          <a:solidFill>
            <a:schemeClr val="accent6">
              <a:lumMod val="75000"/>
            </a:schemeClr>
          </a:solidFill>
          <a:ln>
            <a:solidFill>
              <a:schemeClr val="accent6">
                <a:lumMod val="50000"/>
              </a:schemeClr>
            </a:solidFill>
          </a:ln>
        </p:spPr>
        <p:txBody>
          <a:bodyPr wrap="square" rtlCol="0">
            <a:spAutoFit/>
          </a:bodyPr>
          <a:lstStyle/>
          <a:p>
            <a:r>
              <a:rPr lang="en-GB" sz="2400" dirty="0" smtClean="0">
                <a:solidFill>
                  <a:schemeClr val="bg1"/>
                </a:solidFill>
                <a:latin typeface="Comic Sans MS" panose="030F0702030302020204" pitchFamily="66" charset="0"/>
              </a:rPr>
              <a:t>We can measure atmospheric pressure using a barometer</a:t>
            </a:r>
            <a:r>
              <a:rPr lang="en-GB" sz="2400" dirty="0" smtClean="0">
                <a:solidFill>
                  <a:srgbClr val="FF0000"/>
                </a:solidFill>
                <a:latin typeface="Comic Sans MS" panose="030F0702030302020204" pitchFamily="66" charset="0"/>
              </a:rPr>
              <a:t>.</a:t>
            </a:r>
            <a:endParaRPr lang="en-GB" sz="2400" dirty="0">
              <a:solidFill>
                <a:srgbClr val="FF0000"/>
              </a:solidFill>
              <a:latin typeface="Comic Sans MS" panose="030F0702030302020204" pitchFamily="66" charset="0"/>
            </a:endParaRPr>
          </a:p>
        </p:txBody>
      </p:sp>
      <p:pic>
        <p:nvPicPr>
          <p:cNvPr id="22530" name="Picture 2" descr="http://www.learner.org/courses/chemistry/images/lrg_img/torricelli_Hg_barometer.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6328" y="1874441"/>
            <a:ext cx="3890863" cy="45393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6413781"/>
            <a:ext cx="4320480" cy="327587"/>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rgbClr val="FF0000"/>
                </a:solidFill>
              </a:rPr>
              <a:t>http://www.learner.org/courses/chemistry/visuals/visuals.html?dis=U&amp;num=Ym5WdElUQS9NeW89</a:t>
            </a:r>
          </a:p>
        </p:txBody>
      </p:sp>
      <p:sp>
        <p:nvSpPr>
          <p:cNvPr id="7" name="TextBox 6"/>
          <p:cNvSpPr txBox="1"/>
          <p:nvPr/>
        </p:nvSpPr>
        <p:spPr>
          <a:xfrm>
            <a:off x="4932040" y="2060848"/>
            <a:ext cx="3600400" cy="2677656"/>
          </a:xfrm>
          <a:prstGeom prst="rect">
            <a:avLst/>
          </a:prstGeom>
          <a:noFill/>
          <a:ln>
            <a:solidFill>
              <a:srgbClr val="FF0000"/>
            </a:solidFill>
          </a:ln>
        </p:spPr>
        <p:txBody>
          <a:bodyPr wrap="square" rtlCol="0">
            <a:spAutoFit/>
          </a:bodyPr>
          <a:lstStyle/>
          <a:p>
            <a:r>
              <a:rPr lang="en-GB" sz="2400" dirty="0" smtClean="0">
                <a:solidFill>
                  <a:srgbClr val="FF0000"/>
                </a:solidFill>
                <a:latin typeface="Comic Sans MS" panose="030F0702030302020204" pitchFamily="66" charset="0"/>
              </a:rPr>
              <a:t>The sealed tube contains a vacuum.  Air pressure will push mercury up the tube.  At sea level a column of 760 mm of mercury can be supported.</a:t>
            </a:r>
            <a:endParaRPr lang="en-GB" sz="2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6295942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24" y="0"/>
            <a:ext cx="9144000" cy="685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rgbClr val="FF0000"/>
              </a:solidFill>
            </a:endParaRPr>
          </a:p>
        </p:txBody>
      </p:sp>
      <p:sp>
        <p:nvSpPr>
          <p:cNvPr id="3" name="Rounded Rectangle 2"/>
          <p:cNvSpPr/>
          <p:nvPr/>
        </p:nvSpPr>
        <p:spPr>
          <a:xfrm>
            <a:off x="251520" y="548680"/>
            <a:ext cx="432048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atin typeface="Comic Sans MS" panose="030F0702030302020204" pitchFamily="66" charset="0"/>
              </a:rPr>
              <a:t>Air Pressure</a:t>
            </a:r>
            <a:endParaRPr lang="en-GB" sz="2800" dirty="0">
              <a:latin typeface="Comic Sans MS" panose="030F0702030302020204" pitchFamily="66" charset="0"/>
            </a:endParaRPr>
          </a:p>
        </p:txBody>
      </p:sp>
      <p:sp>
        <p:nvSpPr>
          <p:cNvPr id="2" name="TextBox 1"/>
          <p:cNvSpPr txBox="1"/>
          <p:nvPr/>
        </p:nvSpPr>
        <p:spPr>
          <a:xfrm>
            <a:off x="251520" y="1412776"/>
            <a:ext cx="8640960" cy="461665"/>
          </a:xfrm>
          <a:prstGeom prst="rect">
            <a:avLst/>
          </a:prstGeom>
          <a:solidFill>
            <a:schemeClr val="accent6">
              <a:lumMod val="75000"/>
            </a:schemeClr>
          </a:solidFill>
          <a:ln>
            <a:solidFill>
              <a:schemeClr val="accent6">
                <a:lumMod val="50000"/>
              </a:schemeClr>
            </a:solidFill>
          </a:ln>
        </p:spPr>
        <p:txBody>
          <a:bodyPr wrap="square" rtlCol="0">
            <a:spAutoFit/>
          </a:bodyPr>
          <a:lstStyle/>
          <a:p>
            <a:r>
              <a:rPr lang="en-GB" sz="2400" dirty="0" smtClean="0">
                <a:solidFill>
                  <a:schemeClr val="bg1"/>
                </a:solidFill>
                <a:latin typeface="Comic Sans MS" panose="030F0702030302020204" pitchFamily="66" charset="0"/>
              </a:rPr>
              <a:t>We can measure atmospheric pressure using a barometer</a:t>
            </a:r>
            <a:r>
              <a:rPr lang="en-GB" sz="2400" dirty="0" smtClean="0">
                <a:solidFill>
                  <a:srgbClr val="FF0000"/>
                </a:solidFill>
                <a:latin typeface="Comic Sans MS" panose="030F0702030302020204" pitchFamily="66" charset="0"/>
              </a:rPr>
              <a:t>.</a:t>
            </a:r>
            <a:endParaRPr lang="en-GB" sz="2400" dirty="0">
              <a:solidFill>
                <a:srgbClr val="FF0000"/>
              </a:solidFill>
              <a:latin typeface="Comic Sans MS" panose="030F0702030302020204" pitchFamily="66" charset="0"/>
            </a:endParaRPr>
          </a:p>
        </p:txBody>
      </p:sp>
      <p:pic>
        <p:nvPicPr>
          <p:cNvPr id="22530" name="Picture 2" descr="http://www.learner.org/courses/chemistry/images/lrg_img/torricelli_Hg_barometer.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6328" y="1874441"/>
            <a:ext cx="3890863" cy="45393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6413781"/>
            <a:ext cx="4320480" cy="327587"/>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rgbClr val="FF0000"/>
                </a:solidFill>
              </a:rPr>
              <a:t>http://www.learner.org/courses/chemistry/visuals/visuals.html?dis=U&amp;num=Ym5WdElUQS9NeW89</a:t>
            </a:r>
          </a:p>
        </p:txBody>
      </p:sp>
      <p:sp>
        <p:nvSpPr>
          <p:cNvPr id="7" name="TextBox 6"/>
          <p:cNvSpPr txBox="1"/>
          <p:nvPr/>
        </p:nvSpPr>
        <p:spPr>
          <a:xfrm>
            <a:off x="4932040" y="2060848"/>
            <a:ext cx="3600400" cy="2677656"/>
          </a:xfrm>
          <a:prstGeom prst="rect">
            <a:avLst/>
          </a:prstGeom>
          <a:noFill/>
          <a:ln>
            <a:solidFill>
              <a:srgbClr val="FF0000"/>
            </a:solidFill>
          </a:ln>
        </p:spPr>
        <p:txBody>
          <a:bodyPr wrap="square" rtlCol="0">
            <a:spAutoFit/>
          </a:bodyPr>
          <a:lstStyle/>
          <a:p>
            <a:r>
              <a:rPr lang="en-GB" sz="2400" dirty="0" smtClean="0">
                <a:solidFill>
                  <a:srgbClr val="FF0000"/>
                </a:solidFill>
                <a:latin typeface="Comic Sans MS" panose="030F0702030302020204" pitchFamily="66" charset="0"/>
              </a:rPr>
              <a:t>The sealed tube contains a vacuum.  Air pressure will push mercury up the tube.  At sea level a column of 760 mm of mercury can be supported.</a:t>
            </a:r>
            <a:endParaRPr lang="en-GB" sz="2400" dirty="0">
              <a:solidFill>
                <a:srgbClr val="FF0000"/>
              </a:solidFill>
              <a:latin typeface="Comic Sans MS" panose="030F0702030302020204" pitchFamily="66" charset="0"/>
            </a:endParaRPr>
          </a:p>
        </p:txBody>
      </p:sp>
      <p:sp>
        <p:nvSpPr>
          <p:cNvPr id="8" name="TextBox 7"/>
          <p:cNvSpPr txBox="1"/>
          <p:nvPr/>
        </p:nvSpPr>
        <p:spPr>
          <a:xfrm>
            <a:off x="4904529" y="4869160"/>
            <a:ext cx="3600400" cy="1569660"/>
          </a:xfrm>
          <a:prstGeom prst="rect">
            <a:avLst/>
          </a:prstGeom>
          <a:noFill/>
          <a:ln>
            <a:solidFill>
              <a:srgbClr val="FF0000"/>
            </a:solidFill>
          </a:ln>
        </p:spPr>
        <p:txBody>
          <a:bodyPr wrap="square" rtlCol="0">
            <a:spAutoFit/>
          </a:bodyPr>
          <a:lstStyle/>
          <a:p>
            <a:r>
              <a:rPr lang="en-GB" sz="2400" dirty="0" smtClean="0">
                <a:solidFill>
                  <a:srgbClr val="FF0000"/>
                </a:solidFill>
                <a:latin typeface="Comic Sans MS" panose="030F0702030302020204" pitchFamily="66" charset="0"/>
              </a:rPr>
              <a:t>As atmospheric pressure changes, so does the height of mercury in the tube.</a:t>
            </a:r>
            <a:endParaRPr lang="en-GB" sz="2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9730448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96" y="0"/>
            <a:ext cx="9144000" cy="685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ounded Rectangle 2"/>
          <p:cNvSpPr/>
          <p:nvPr/>
        </p:nvSpPr>
        <p:spPr>
          <a:xfrm>
            <a:off x="251520" y="548680"/>
            <a:ext cx="4320480" cy="720080"/>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atin typeface="Comic Sans MS" panose="030F0702030302020204" pitchFamily="66" charset="0"/>
              </a:rPr>
              <a:t>Pressure in liquids</a:t>
            </a:r>
            <a:endParaRPr lang="en-GB" sz="2800" dirty="0">
              <a:latin typeface="Comic Sans MS" panose="030F0702030302020204" pitchFamily="66" charset="0"/>
            </a:endParaRPr>
          </a:p>
        </p:txBody>
      </p:sp>
      <p:sp>
        <p:nvSpPr>
          <p:cNvPr id="5" name="Flowchart: Process 4"/>
          <p:cNvSpPr/>
          <p:nvPr/>
        </p:nvSpPr>
        <p:spPr>
          <a:xfrm>
            <a:off x="2515097" y="4849412"/>
            <a:ext cx="5688632" cy="720080"/>
          </a:xfrm>
          <a:prstGeom prst="flowChartProcess">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Process 5"/>
          <p:cNvSpPr/>
          <p:nvPr/>
        </p:nvSpPr>
        <p:spPr>
          <a:xfrm>
            <a:off x="2515097" y="2708920"/>
            <a:ext cx="5688632" cy="2140492"/>
          </a:xfrm>
          <a:prstGeom prst="flowChartProcess">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lowchart: Manual Operation 1"/>
          <p:cNvSpPr/>
          <p:nvPr/>
        </p:nvSpPr>
        <p:spPr>
          <a:xfrm rot="10800000">
            <a:off x="971600" y="1988840"/>
            <a:ext cx="2088232" cy="3600400"/>
          </a:xfrm>
          <a:prstGeom prst="flowChartManualOperation">
            <a:avLst/>
          </a:prstGeom>
          <a:blipFill>
            <a:blip r:embed="rId4"/>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602" name="Picture 2" descr="http://www.clipartbest.com/cliparts/Rid/KRa/RidKRaMB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0395" y="61593"/>
            <a:ext cx="2847975" cy="2800351"/>
          </a:xfrm>
          <a:prstGeom prst="rect">
            <a:avLst/>
          </a:prstGeom>
          <a:noFill/>
          <a:extLst>
            <a:ext uri="{909E8E84-426E-40DD-AFC4-6F175D3DCCD1}">
              <a14:hiddenFill xmlns:a14="http://schemas.microsoft.com/office/drawing/2010/main">
                <a:solidFill>
                  <a:srgbClr val="FFFFFF"/>
                </a:solidFill>
              </a14:hiddenFill>
            </a:ext>
          </a:extLst>
        </p:spPr>
      </p:pic>
      <p:sp>
        <p:nvSpPr>
          <p:cNvPr id="7" name="Left Arrow 6"/>
          <p:cNvSpPr/>
          <p:nvPr/>
        </p:nvSpPr>
        <p:spPr>
          <a:xfrm>
            <a:off x="2771800" y="2861944"/>
            <a:ext cx="360040" cy="20701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eft Arrow 8"/>
          <p:cNvSpPr/>
          <p:nvPr/>
        </p:nvSpPr>
        <p:spPr>
          <a:xfrm>
            <a:off x="2879812" y="3399390"/>
            <a:ext cx="468052" cy="245633"/>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Left Arrow 9"/>
          <p:cNvSpPr/>
          <p:nvPr/>
        </p:nvSpPr>
        <p:spPr>
          <a:xfrm>
            <a:off x="2924200" y="3933056"/>
            <a:ext cx="567680" cy="28803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Left Arrow 10"/>
          <p:cNvSpPr/>
          <p:nvPr/>
        </p:nvSpPr>
        <p:spPr>
          <a:xfrm>
            <a:off x="2987824" y="4437112"/>
            <a:ext cx="648072" cy="36004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628084" y="3429000"/>
            <a:ext cx="979411" cy="954107"/>
          </a:xfrm>
          <a:prstGeom prst="rect">
            <a:avLst/>
          </a:prstGeom>
          <a:noFill/>
          <a:ln>
            <a:solidFill>
              <a:srgbClr val="FF0000"/>
            </a:solidFill>
          </a:ln>
        </p:spPr>
        <p:txBody>
          <a:bodyPr wrap="square" rtlCol="0">
            <a:spAutoFit/>
          </a:bodyPr>
          <a:lstStyle/>
          <a:p>
            <a:pPr algn="ctr"/>
            <a:r>
              <a:rPr lang="en-GB" sz="1400" dirty="0" smtClean="0">
                <a:solidFill>
                  <a:srgbClr val="FF0000"/>
                </a:solidFill>
                <a:latin typeface="Comic Sans MS" panose="030F0702030302020204" pitchFamily="66" charset="0"/>
              </a:rPr>
              <a:t>Pressure increases with depth</a:t>
            </a:r>
            <a:endParaRPr lang="en-GB" sz="1400" dirty="0">
              <a:solidFill>
                <a:srgbClr val="FF0000"/>
              </a:solidFill>
              <a:latin typeface="Comic Sans MS" panose="030F0702030302020204" pitchFamily="66" charset="0"/>
            </a:endParaRPr>
          </a:p>
        </p:txBody>
      </p:sp>
      <p:sp>
        <p:nvSpPr>
          <p:cNvPr id="13" name="Left Arrow 12"/>
          <p:cNvSpPr/>
          <p:nvPr/>
        </p:nvSpPr>
        <p:spPr>
          <a:xfrm rot="16200000">
            <a:off x="7064334" y="4342362"/>
            <a:ext cx="648072" cy="36004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Left Arrow 13"/>
          <p:cNvSpPr/>
          <p:nvPr/>
        </p:nvSpPr>
        <p:spPr>
          <a:xfrm rot="16200000">
            <a:off x="6012160" y="4323124"/>
            <a:ext cx="648072" cy="36004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Left Arrow 14"/>
          <p:cNvSpPr/>
          <p:nvPr/>
        </p:nvSpPr>
        <p:spPr>
          <a:xfrm rot="16200000">
            <a:off x="4837435" y="4323125"/>
            <a:ext cx="648072" cy="36004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5161471" y="3121803"/>
            <a:ext cx="2290849" cy="523220"/>
          </a:xfrm>
          <a:prstGeom prst="rect">
            <a:avLst/>
          </a:prstGeom>
          <a:noFill/>
          <a:ln>
            <a:solidFill>
              <a:srgbClr val="FF0000"/>
            </a:solidFill>
          </a:ln>
        </p:spPr>
        <p:txBody>
          <a:bodyPr wrap="square" rtlCol="0">
            <a:spAutoFit/>
          </a:bodyPr>
          <a:lstStyle/>
          <a:p>
            <a:pPr algn="ctr"/>
            <a:r>
              <a:rPr lang="en-GB" sz="1400" dirty="0" smtClean="0">
                <a:solidFill>
                  <a:srgbClr val="FF0000"/>
                </a:solidFill>
                <a:latin typeface="Comic Sans MS" panose="030F0702030302020204" pitchFamily="66" charset="0"/>
              </a:rPr>
              <a:t>Pressure acts in all directions</a:t>
            </a:r>
            <a:endParaRPr lang="en-GB" sz="1400" dirty="0">
              <a:solidFill>
                <a:srgbClr val="FF0000"/>
              </a:solidFill>
              <a:latin typeface="Comic Sans MS" panose="030F0702030302020204" pitchFamily="66" charset="0"/>
            </a:endParaRPr>
          </a:p>
        </p:txBody>
      </p:sp>
      <p:cxnSp>
        <p:nvCxnSpPr>
          <p:cNvPr id="17" name="Straight Arrow Connector 16"/>
          <p:cNvCxnSpPr/>
          <p:nvPr/>
        </p:nvCxnSpPr>
        <p:spPr>
          <a:xfrm flipV="1">
            <a:off x="5143549" y="2796418"/>
            <a:ext cx="197942" cy="2565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7092280" y="2812668"/>
            <a:ext cx="296089" cy="2402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5691833" y="2865271"/>
            <a:ext cx="0" cy="2565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5975706" y="2865271"/>
            <a:ext cx="0" cy="2565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308593" y="2865271"/>
            <a:ext cx="0" cy="2565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6588224" y="2849380"/>
            <a:ext cx="0" cy="2565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6876256" y="2854122"/>
            <a:ext cx="0" cy="2565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5371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6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97924"/>
            <a:ext cx="4324516" cy="3220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251520" y="548680"/>
            <a:ext cx="4320480" cy="720080"/>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atin typeface="Comic Sans MS" panose="030F0702030302020204" pitchFamily="66" charset="0"/>
              </a:rPr>
              <a:t>Pressure in liquids</a:t>
            </a:r>
            <a:endParaRPr lang="en-GB" sz="2800" dirty="0">
              <a:latin typeface="Comic Sans MS" panose="030F0702030302020204" pitchFamily="66" charset="0"/>
            </a:endParaRPr>
          </a:p>
        </p:txBody>
      </p:sp>
      <p:sp>
        <p:nvSpPr>
          <p:cNvPr id="2" name="Flowchart: Process 1"/>
          <p:cNvSpPr/>
          <p:nvPr/>
        </p:nvSpPr>
        <p:spPr>
          <a:xfrm>
            <a:off x="251520" y="1412776"/>
            <a:ext cx="4248472" cy="1512168"/>
          </a:xfrm>
          <a:prstGeom prst="flowChartProcess">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accent3">
                    <a:lumMod val="50000"/>
                  </a:schemeClr>
                </a:solidFill>
                <a:latin typeface="Comic Sans MS" panose="030F0702030302020204" pitchFamily="66" charset="0"/>
              </a:rPr>
              <a:t>The weight of the liquid causes pressure in the container.  It also causes pressure on any object in the liquid.</a:t>
            </a:r>
            <a:endParaRPr lang="en-GB" sz="2000" dirty="0">
              <a:solidFill>
                <a:schemeClr val="accent3">
                  <a:lumMod val="50000"/>
                </a:schemeClr>
              </a:solidFill>
              <a:latin typeface="Comic Sans MS" panose="030F0702030302020204" pitchFamily="66" charset="0"/>
            </a:endParaRPr>
          </a:p>
        </p:txBody>
      </p:sp>
      <p:sp>
        <p:nvSpPr>
          <p:cNvPr id="3" name="Rounded Rectangle 2"/>
          <p:cNvSpPr/>
          <p:nvPr/>
        </p:nvSpPr>
        <p:spPr>
          <a:xfrm>
            <a:off x="251520" y="3068960"/>
            <a:ext cx="2124236" cy="360040"/>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FF0000"/>
                </a:solidFill>
                <a:latin typeface="Comic Sans MS" panose="030F0702030302020204" pitchFamily="66" charset="0"/>
              </a:rPr>
              <a:t>Properties:</a:t>
            </a:r>
            <a:endParaRPr lang="en-GB" sz="2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4680078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6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97924"/>
            <a:ext cx="4324516" cy="3220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251520" y="548680"/>
            <a:ext cx="4320480" cy="720080"/>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atin typeface="Comic Sans MS" panose="030F0702030302020204" pitchFamily="66" charset="0"/>
              </a:rPr>
              <a:t>Pressure in liquids</a:t>
            </a:r>
            <a:endParaRPr lang="en-GB" sz="2800" dirty="0">
              <a:latin typeface="Comic Sans MS" panose="030F0702030302020204" pitchFamily="66" charset="0"/>
            </a:endParaRPr>
          </a:p>
        </p:txBody>
      </p:sp>
      <p:sp>
        <p:nvSpPr>
          <p:cNvPr id="2" name="Flowchart: Process 1"/>
          <p:cNvSpPr/>
          <p:nvPr/>
        </p:nvSpPr>
        <p:spPr>
          <a:xfrm>
            <a:off x="251520" y="1412776"/>
            <a:ext cx="4248472" cy="1512168"/>
          </a:xfrm>
          <a:prstGeom prst="flowChartProcess">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accent3">
                    <a:lumMod val="50000"/>
                  </a:schemeClr>
                </a:solidFill>
                <a:latin typeface="Comic Sans MS" panose="030F0702030302020204" pitchFamily="66" charset="0"/>
              </a:rPr>
              <a:t>The weight of the liquid causes pressure in the container.  It also causes pressure on any object in the liquid.</a:t>
            </a:r>
            <a:endParaRPr lang="en-GB" sz="2000" dirty="0">
              <a:solidFill>
                <a:schemeClr val="accent3">
                  <a:lumMod val="50000"/>
                </a:schemeClr>
              </a:solidFill>
              <a:latin typeface="Comic Sans MS" panose="030F0702030302020204" pitchFamily="66" charset="0"/>
            </a:endParaRPr>
          </a:p>
        </p:txBody>
      </p:sp>
      <p:sp>
        <p:nvSpPr>
          <p:cNvPr id="3" name="Rounded Rectangle 2"/>
          <p:cNvSpPr/>
          <p:nvPr/>
        </p:nvSpPr>
        <p:spPr>
          <a:xfrm>
            <a:off x="251520" y="3068960"/>
            <a:ext cx="2124236" cy="360040"/>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FF0000"/>
                </a:solidFill>
                <a:latin typeface="Comic Sans MS" panose="030F0702030302020204" pitchFamily="66" charset="0"/>
              </a:rPr>
              <a:t>Properties:</a:t>
            </a:r>
            <a:endParaRPr lang="en-GB" sz="2000" dirty="0">
              <a:solidFill>
                <a:srgbClr val="FF0000"/>
              </a:solidFill>
              <a:latin typeface="Comic Sans MS" panose="030F0702030302020204" pitchFamily="66" charset="0"/>
            </a:endParaRPr>
          </a:p>
        </p:txBody>
      </p:sp>
      <p:sp>
        <p:nvSpPr>
          <p:cNvPr id="6" name="TextBox 5"/>
          <p:cNvSpPr txBox="1"/>
          <p:nvPr/>
        </p:nvSpPr>
        <p:spPr>
          <a:xfrm>
            <a:off x="251520" y="3645024"/>
            <a:ext cx="4176464" cy="1938992"/>
          </a:xfrm>
          <a:prstGeom prst="rect">
            <a:avLst/>
          </a:prstGeom>
          <a:noFill/>
          <a:ln>
            <a:solidFill>
              <a:srgbClr val="FF0000"/>
            </a:solidFill>
          </a:ln>
        </p:spPr>
        <p:txBody>
          <a:bodyPr wrap="square" rtlCol="0">
            <a:spAutoFit/>
          </a:bodyPr>
          <a:lstStyle/>
          <a:p>
            <a:r>
              <a:rPr lang="en-GB" sz="2000" b="1" u="sng" dirty="0" smtClean="0">
                <a:solidFill>
                  <a:srgbClr val="FF0000"/>
                </a:solidFill>
                <a:latin typeface="Comic Sans MS" panose="030F0702030302020204" pitchFamily="66" charset="0"/>
              </a:rPr>
              <a:t>Pressure acts in all directions</a:t>
            </a:r>
            <a:r>
              <a:rPr lang="en-GB" sz="2000" dirty="0" smtClean="0">
                <a:solidFill>
                  <a:srgbClr val="FF0000"/>
                </a:solidFill>
                <a:latin typeface="Comic Sans MS" panose="030F0702030302020204" pitchFamily="66" charset="0"/>
              </a:rPr>
              <a:t>.  The liquid pushes on all surfaces it is in contact with.  For a submarine this means that pressure is being exerted equally on all parts of the hull.</a:t>
            </a:r>
            <a:endParaRPr lang="en-GB" sz="2000" dirty="0">
              <a:solidFill>
                <a:srgbClr val="FF0000"/>
              </a:solidFill>
              <a:latin typeface="Comic Sans MS" panose="030F0702030302020204" pitchFamily="66" charset="0"/>
            </a:endParaRPr>
          </a:p>
        </p:txBody>
      </p:sp>
      <p:sp>
        <p:nvSpPr>
          <p:cNvPr id="7" name="Flowchart: Process 6"/>
          <p:cNvSpPr/>
          <p:nvPr/>
        </p:nvSpPr>
        <p:spPr>
          <a:xfrm>
            <a:off x="4860032" y="3645024"/>
            <a:ext cx="4032448" cy="266429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698" name="Picture 2" descr="http://www.clipartbest.com/cliparts/7Ta/KAb/7TaKAbAE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4112" y="3753035"/>
            <a:ext cx="2448272" cy="2448273"/>
          </a:xfrm>
          <a:prstGeom prst="rect">
            <a:avLst/>
          </a:prstGeom>
          <a:noFill/>
          <a:extLst>
            <a:ext uri="{909E8E84-426E-40DD-AFC4-6F175D3DCCD1}">
              <a14:hiddenFill xmlns:a14="http://schemas.microsoft.com/office/drawing/2010/main">
                <a:solidFill>
                  <a:srgbClr val="FFFFFF"/>
                </a:solidFill>
              </a14:hiddenFill>
            </a:ext>
          </a:extLst>
        </p:spPr>
      </p:pic>
      <p:sp>
        <p:nvSpPr>
          <p:cNvPr id="8" name="Down Arrow 7"/>
          <p:cNvSpPr/>
          <p:nvPr/>
        </p:nvSpPr>
        <p:spPr>
          <a:xfrm>
            <a:off x="6444208" y="4437112"/>
            <a:ext cx="362058" cy="5400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wn Arrow 10"/>
          <p:cNvSpPr/>
          <p:nvPr/>
        </p:nvSpPr>
        <p:spPr>
          <a:xfrm>
            <a:off x="7452320" y="4358893"/>
            <a:ext cx="362058" cy="5400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own Arrow 11"/>
          <p:cNvSpPr/>
          <p:nvPr/>
        </p:nvSpPr>
        <p:spPr>
          <a:xfrm rot="10800000">
            <a:off x="6471739" y="5373216"/>
            <a:ext cx="362058" cy="5400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own Arrow 12"/>
          <p:cNvSpPr/>
          <p:nvPr/>
        </p:nvSpPr>
        <p:spPr>
          <a:xfrm rot="10800000">
            <a:off x="7452320" y="5374455"/>
            <a:ext cx="362058" cy="5400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own Arrow 13"/>
          <p:cNvSpPr/>
          <p:nvPr/>
        </p:nvSpPr>
        <p:spPr>
          <a:xfrm rot="16200000">
            <a:off x="5213053" y="4923396"/>
            <a:ext cx="362058" cy="5400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own Arrow 14"/>
          <p:cNvSpPr/>
          <p:nvPr/>
        </p:nvSpPr>
        <p:spPr>
          <a:xfrm rot="5400000">
            <a:off x="8201385" y="4884307"/>
            <a:ext cx="362058" cy="5400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93678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6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97924"/>
            <a:ext cx="4324516" cy="3220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251520" y="548680"/>
            <a:ext cx="4320480" cy="720080"/>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atin typeface="Comic Sans MS" panose="030F0702030302020204" pitchFamily="66" charset="0"/>
              </a:rPr>
              <a:t>Pressure in liquids</a:t>
            </a:r>
            <a:endParaRPr lang="en-GB" sz="2800" dirty="0">
              <a:latin typeface="Comic Sans MS" panose="030F0702030302020204" pitchFamily="66" charset="0"/>
            </a:endParaRPr>
          </a:p>
        </p:txBody>
      </p:sp>
      <p:sp>
        <p:nvSpPr>
          <p:cNvPr id="2" name="Flowchart: Process 1"/>
          <p:cNvSpPr/>
          <p:nvPr/>
        </p:nvSpPr>
        <p:spPr>
          <a:xfrm>
            <a:off x="251520" y="1412776"/>
            <a:ext cx="4248472" cy="1512168"/>
          </a:xfrm>
          <a:prstGeom prst="flowChartProcess">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accent3">
                    <a:lumMod val="50000"/>
                  </a:schemeClr>
                </a:solidFill>
                <a:latin typeface="Comic Sans MS" panose="030F0702030302020204" pitchFamily="66" charset="0"/>
              </a:rPr>
              <a:t>The weight of the liquid causes pressure in the container.  It also causes pressure on any object in the liquid.</a:t>
            </a:r>
            <a:endParaRPr lang="en-GB" sz="2000" dirty="0">
              <a:solidFill>
                <a:schemeClr val="accent3">
                  <a:lumMod val="50000"/>
                </a:schemeClr>
              </a:solidFill>
              <a:latin typeface="Comic Sans MS" panose="030F0702030302020204" pitchFamily="66" charset="0"/>
            </a:endParaRPr>
          </a:p>
        </p:txBody>
      </p:sp>
      <p:sp>
        <p:nvSpPr>
          <p:cNvPr id="3" name="Rounded Rectangle 2"/>
          <p:cNvSpPr/>
          <p:nvPr/>
        </p:nvSpPr>
        <p:spPr>
          <a:xfrm>
            <a:off x="251520" y="3068960"/>
            <a:ext cx="2124236" cy="360040"/>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FF0000"/>
                </a:solidFill>
                <a:latin typeface="Comic Sans MS" panose="030F0702030302020204" pitchFamily="66" charset="0"/>
              </a:rPr>
              <a:t>Properties:</a:t>
            </a:r>
            <a:endParaRPr lang="en-GB" sz="2000" dirty="0">
              <a:solidFill>
                <a:srgbClr val="FF0000"/>
              </a:solidFill>
              <a:latin typeface="Comic Sans MS" panose="030F0702030302020204" pitchFamily="66" charset="0"/>
            </a:endParaRPr>
          </a:p>
        </p:txBody>
      </p:sp>
      <p:sp>
        <p:nvSpPr>
          <p:cNvPr id="6" name="TextBox 5"/>
          <p:cNvSpPr txBox="1"/>
          <p:nvPr/>
        </p:nvSpPr>
        <p:spPr>
          <a:xfrm>
            <a:off x="251520" y="3645024"/>
            <a:ext cx="4176464" cy="1938992"/>
          </a:xfrm>
          <a:prstGeom prst="rect">
            <a:avLst/>
          </a:prstGeom>
          <a:noFill/>
          <a:ln>
            <a:solidFill>
              <a:srgbClr val="FF0000"/>
            </a:solidFill>
          </a:ln>
        </p:spPr>
        <p:txBody>
          <a:bodyPr wrap="square" rtlCol="0">
            <a:spAutoFit/>
          </a:bodyPr>
          <a:lstStyle/>
          <a:p>
            <a:r>
              <a:rPr lang="en-GB" sz="2000" b="1" u="sng" dirty="0" smtClean="0">
                <a:solidFill>
                  <a:srgbClr val="FF0000"/>
                </a:solidFill>
                <a:latin typeface="Comic Sans MS" panose="030F0702030302020204" pitchFamily="66" charset="0"/>
              </a:rPr>
              <a:t>Pressure increases with depth</a:t>
            </a:r>
            <a:r>
              <a:rPr lang="en-GB" sz="2000" dirty="0" smtClean="0">
                <a:solidFill>
                  <a:srgbClr val="FF0000"/>
                </a:solidFill>
                <a:latin typeface="Comic Sans MS" panose="030F0702030302020204" pitchFamily="66" charset="0"/>
              </a:rPr>
              <a:t>.  The deeper a liquid, the greater the weight above and so the higher the pressure.  This is why dams are built with a taper towards a thicker base.</a:t>
            </a:r>
            <a:endParaRPr lang="en-GB" sz="2000" dirty="0">
              <a:solidFill>
                <a:srgbClr val="FF0000"/>
              </a:solidFill>
              <a:latin typeface="Comic Sans MS" panose="030F0702030302020204" pitchFamily="66" charset="0"/>
            </a:endParaRPr>
          </a:p>
        </p:txBody>
      </p:sp>
      <p:sp>
        <p:nvSpPr>
          <p:cNvPr id="9" name="Flowchart: Magnetic Disk 8"/>
          <p:cNvSpPr/>
          <p:nvPr/>
        </p:nvSpPr>
        <p:spPr>
          <a:xfrm>
            <a:off x="6300192" y="3638081"/>
            <a:ext cx="1584176" cy="252028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5858785" y="4528484"/>
            <a:ext cx="593807" cy="1453104"/>
          </a:xfrm>
          <a:custGeom>
            <a:avLst/>
            <a:gdLst>
              <a:gd name="connsiteX0" fmla="*/ 593807 w 593807"/>
              <a:gd name="connsiteY0" fmla="*/ 56097 h 1513811"/>
              <a:gd name="connsiteX1" fmla="*/ 266548 w 593807"/>
              <a:gd name="connsiteY1" fmla="*/ 152349 h 1513811"/>
              <a:gd name="connsiteX2" fmla="*/ 25916 w 593807"/>
              <a:gd name="connsiteY2" fmla="*/ 1355507 h 1513811"/>
              <a:gd name="connsiteX3" fmla="*/ 6666 w 593807"/>
              <a:gd name="connsiteY3" fmla="*/ 1499886 h 1513811"/>
              <a:gd name="connsiteX4" fmla="*/ 6666 w 593807"/>
              <a:gd name="connsiteY4" fmla="*/ 1499886 h 1513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807" h="1513811">
                <a:moveTo>
                  <a:pt x="593807" y="56097"/>
                </a:moveTo>
                <a:cubicBezTo>
                  <a:pt x="477501" y="-4061"/>
                  <a:pt x="361196" y="-64219"/>
                  <a:pt x="266548" y="152349"/>
                </a:cubicBezTo>
                <a:cubicBezTo>
                  <a:pt x="171899" y="368917"/>
                  <a:pt x="69230" y="1130918"/>
                  <a:pt x="25916" y="1355507"/>
                </a:cubicBezTo>
                <a:cubicBezTo>
                  <a:pt x="-17398" y="1580096"/>
                  <a:pt x="6666" y="1499886"/>
                  <a:pt x="6666" y="1499886"/>
                </a:cubicBezTo>
                <a:lnTo>
                  <a:pt x="6666" y="149988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Connector 9"/>
          <p:cNvSpPr/>
          <p:nvPr/>
        </p:nvSpPr>
        <p:spPr>
          <a:xfrm>
            <a:off x="6300192" y="4456476"/>
            <a:ext cx="144016" cy="144016"/>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5379620" y="5085184"/>
            <a:ext cx="1068404" cy="942190"/>
          </a:xfrm>
          <a:custGeom>
            <a:avLst/>
            <a:gdLst>
              <a:gd name="connsiteX0" fmla="*/ 1068404 w 1068404"/>
              <a:gd name="connsiteY0" fmla="*/ 56665 h 942190"/>
              <a:gd name="connsiteX1" fmla="*/ 635267 w 1068404"/>
              <a:gd name="connsiteY1" fmla="*/ 95167 h 942190"/>
              <a:gd name="connsiteX2" fmla="*/ 0 w 1068404"/>
              <a:gd name="connsiteY2" fmla="*/ 942190 h 942190"/>
            </a:gdLst>
            <a:ahLst/>
            <a:cxnLst>
              <a:cxn ang="0">
                <a:pos x="connsiteX0" y="connsiteY0"/>
              </a:cxn>
              <a:cxn ang="0">
                <a:pos x="connsiteX1" y="connsiteY1"/>
              </a:cxn>
              <a:cxn ang="0">
                <a:pos x="connsiteX2" y="connsiteY2"/>
              </a:cxn>
            </a:cxnLst>
            <a:rect l="l" t="t" r="r" b="b"/>
            <a:pathLst>
              <a:path w="1068404" h="942190">
                <a:moveTo>
                  <a:pt x="1068404" y="56665"/>
                </a:moveTo>
                <a:cubicBezTo>
                  <a:pt x="940869" y="2122"/>
                  <a:pt x="813334" y="-52421"/>
                  <a:pt x="635267" y="95167"/>
                </a:cubicBezTo>
                <a:cubicBezTo>
                  <a:pt x="457200" y="242755"/>
                  <a:pt x="228600" y="592472"/>
                  <a:pt x="0" y="9421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lowchart: Connector 17"/>
          <p:cNvSpPr/>
          <p:nvPr/>
        </p:nvSpPr>
        <p:spPr>
          <a:xfrm>
            <a:off x="6289238" y="5013176"/>
            <a:ext cx="144016" cy="144016"/>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4947385" y="5656354"/>
            <a:ext cx="1424539" cy="359435"/>
          </a:xfrm>
          <a:custGeom>
            <a:avLst/>
            <a:gdLst>
              <a:gd name="connsiteX0" fmla="*/ 1424539 w 1424539"/>
              <a:gd name="connsiteY0" fmla="*/ 3301 h 359435"/>
              <a:gd name="connsiteX1" fmla="*/ 885524 w 1424539"/>
              <a:gd name="connsiteY1" fmla="*/ 51427 h 359435"/>
              <a:gd name="connsiteX2" fmla="*/ 0 w 1424539"/>
              <a:gd name="connsiteY2" fmla="*/ 359435 h 359435"/>
              <a:gd name="connsiteX3" fmla="*/ 0 w 1424539"/>
              <a:gd name="connsiteY3" fmla="*/ 359435 h 359435"/>
            </a:gdLst>
            <a:ahLst/>
            <a:cxnLst>
              <a:cxn ang="0">
                <a:pos x="connsiteX0" y="connsiteY0"/>
              </a:cxn>
              <a:cxn ang="0">
                <a:pos x="connsiteX1" y="connsiteY1"/>
              </a:cxn>
              <a:cxn ang="0">
                <a:pos x="connsiteX2" y="connsiteY2"/>
              </a:cxn>
              <a:cxn ang="0">
                <a:pos x="connsiteX3" y="connsiteY3"/>
              </a:cxn>
            </a:cxnLst>
            <a:rect l="l" t="t" r="r" b="b"/>
            <a:pathLst>
              <a:path w="1424539" h="359435">
                <a:moveTo>
                  <a:pt x="1424539" y="3301"/>
                </a:moveTo>
                <a:cubicBezTo>
                  <a:pt x="1273743" y="-2314"/>
                  <a:pt x="1122947" y="-7929"/>
                  <a:pt x="885524" y="51427"/>
                </a:cubicBezTo>
                <a:cubicBezTo>
                  <a:pt x="648101" y="110783"/>
                  <a:pt x="0" y="359435"/>
                  <a:pt x="0" y="359435"/>
                </a:cubicBezTo>
                <a:lnTo>
                  <a:pt x="0" y="35943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lowchart: Connector 18"/>
          <p:cNvSpPr/>
          <p:nvPr/>
        </p:nvSpPr>
        <p:spPr>
          <a:xfrm>
            <a:off x="6308576" y="5567772"/>
            <a:ext cx="144016" cy="144016"/>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80690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rgbClr val="FFFF00"/>
          </a:solidFill>
          <a:ln>
            <a:solidFill>
              <a:srgbClr val="FF0000"/>
            </a:solidFill>
          </a:ln>
        </p:spPr>
        <p:txBody>
          <a:bodyPr rtlCol="0">
            <a:normAutofit fontScale="90000"/>
          </a:bodyPr>
          <a:lstStyle/>
          <a:p>
            <a:pPr fontAlgn="auto">
              <a:spcAft>
                <a:spcPts val="0"/>
              </a:spcAft>
              <a:defRPr/>
            </a:pPr>
            <a:r>
              <a:rPr lang="en-GB" sz="4800" dirty="0" smtClean="0">
                <a:solidFill>
                  <a:srgbClr val="FF0000"/>
                </a:solidFill>
                <a:latin typeface="Comic Sans MS" pitchFamily="66" charset="0"/>
              </a:rPr>
              <a:t>What would be more painful?</a:t>
            </a:r>
          </a:p>
        </p:txBody>
      </p:sp>
      <p:pic>
        <p:nvPicPr>
          <p:cNvPr id="6147" name="Picture 2" descr="http://forcoloredgurls.files.wordpress.com/2009/04/red-stilet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628775"/>
            <a:ext cx="1943100" cy="29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8"/>
          <p:cNvSpPr txBox="1">
            <a:spLocks noChangeArrowheads="1"/>
          </p:cNvSpPr>
          <p:nvPr/>
        </p:nvSpPr>
        <p:spPr bwMode="auto">
          <a:xfrm>
            <a:off x="250825" y="4581525"/>
            <a:ext cx="4321175" cy="7080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2000">
                <a:solidFill>
                  <a:srgbClr val="FF0000"/>
                </a:solidFill>
                <a:latin typeface="Comic Sans MS" pitchFamily="66" charset="0"/>
              </a:rPr>
              <a:t>Being trodden on by a 55kg woman wearing stiletto heels?</a:t>
            </a:r>
          </a:p>
        </p:txBody>
      </p:sp>
    </p:spTree>
    <p:extLst>
      <p:ext uri="{BB962C8B-B14F-4D97-AF65-F5344CB8AC3E}">
        <p14:creationId xmlns:p14="http://schemas.microsoft.com/office/powerpoint/2010/main" val="1307004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6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97924"/>
            <a:ext cx="4324516" cy="3220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251520" y="548680"/>
            <a:ext cx="4320480" cy="720080"/>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atin typeface="Comic Sans MS" panose="030F0702030302020204" pitchFamily="66" charset="0"/>
              </a:rPr>
              <a:t>Pressure in liquids</a:t>
            </a:r>
            <a:endParaRPr lang="en-GB" sz="2800" dirty="0">
              <a:latin typeface="Comic Sans MS" panose="030F0702030302020204" pitchFamily="66" charset="0"/>
            </a:endParaRPr>
          </a:p>
        </p:txBody>
      </p:sp>
      <p:sp>
        <p:nvSpPr>
          <p:cNvPr id="2" name="Flowchart: Process 1"/>
          <p:cNvSpPr/>
          <p:nvPr/>
        </p:nvSpPr>
        <p:spPr>
          <a:xfrm>
            <a:off x="251520" y="1412776"/>
            <a:ext cx="4248472" cy="1512168"/>
          </a:xfrm>
          <a:prstGeom prst="flowChartProcess">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accent3">
                    <a:lumMod val="50000"/>
                  </a:schemeClr>
                </a:solidFill>
                <a:latin typeface="Comic Sans MS" panose="030F0702030302020204" pitchFamily="66" charset="0"/>
              </a:rPr>
              <a:t>The weight of the liquid causes pressure in the container.  It also causes pressure on any object in the liquid.</a:t>
            </a:r>
            <a:endParaRPr lang="en-GB" sz="2000" dirty="0">
              <a:solidFill>
                <a:schemeClr val="accent3">
                  <a:lumMod val="50000"/>
                </a:schemeClr>
              </a:solidFill>
              <a:latin typeface="Comic Sans MS" panose="030F0702030302020204" pitchFamily="66" charset="0"/>
            </a:endParaRPr>
          </a:p>
        </p:txBody>
      </p:sp>
      <p:sp>
        <p:nvSpPr>
          <p:cNvPr id="3" name="Rounded Rectangle 2"/>
          <p:cNvSpPr/>
          <p:nvPr/>
        </p:nvSpPr>
        <p:spPr>
          <a:xfrm>
            <a:off x="251520" y="3068960"/>
            <a:ext cx="2124236" cy="360040"/>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FF0000"/>
                </a:solidFill>
                <a:latin typeface="Comic Sans MS" panose="030F0702030302020204" pitchFamily="66" charset="0"/>
              </a:rPr>
              <a:t>Properties:</a:t>
            </a:r>
            <a:endParaRPr lang="en-GB" sz="2000" dirty="0">
              <a:solidFill>
                <a:srgbClr val="FF0000"/>
              </a:solidFill>
              <a:latin typeface="Comic Sans MS" panose="030F0702030302020204" pitchFamily="66" charset="0"/>
            </a:endParaRPr>
          </a:p>
        </p:txBody>
      </p:sp>
      <p:sp>
        <p:nvSpPr>
          <p:cNvPr id="6" name="TextBox 5"/>
          <p:cNvSpPr txBox="1"/>
          <p:nvPr/>
        </p:nvSpPr>
        <p:spPr>
          <a:xfrm>
            <a:off x="251520" y="3645024"/>
            <a:ext cx="4176464" cy="1938992"/>
          </a:xfrm>
          <a:prstGeom prst="rect">
            <a:avLst/>
          </a:prstGeom>
          <a:noFill/>
          <a:ln>
            <a:solidFill>
              <a:srgbClr val="FF0000"/>
            </a:solidFill>
          </a:ln>
        </p:spPr>
        <p:txBody>
          <a:bodyPr wrap="square" rtlCol="0">
            <a:spAutoFit/>
          </a:bodyPr>
          <a:lstStyle/>
          <a:p>
            <a:r>
              <a:rPr lang="en-GB" sz="2000" b="1" u="sng" dirty="0" smtClean="0">
                <a:solidFill>
                  <a:srgbClr val="FF0000"/>
                </a:solidFill>
                <a:latin typeface="Comic Sans MS" panose="030F0702030302020204" pitchFamily="66" charset="0"/>
              </a:rPr>
              <a:t>Pressure increases with depth</a:t>
            </a:r>
            <a:r>
              <a:rPr lang="en-GB" sz="2000" dirty="0" smtClean="0">
                <a:solidFill>
                  <a:srgbClr val="FF0000"/>
                </a:solidFill>
                <a:latin typeface="Comic Sans MS" panose="030F0702030302020204" pitchFamily="66" charset="0"/>
              </a:rPr>
              <a:t>.  The deeper a liquid, the greater the weight above and so the higher the pressure.  This is why dams are built with a taper towards a thicker base.</a:t>
            </a:r>
            <a:endParaRPr lang="en-GB" sz="2000" dirty="0">
              <a:solidFill>
                <a:srgbClr val="FF0000"/>
              </a:solidFill>
              <a:latin typeface="Comic Sans MS" panose="030F0702030302020204" pitchFamily="66" charset="0"/>
            </a:endParaRPr>
          </a:p>
        </p:txBody>
      </p:sp>
      <p:sp>
        <p:nvSpPr>
          <p:cNvPr id="9" name="Flowchart: Magnetic Disk 8"/>
          <p:cNvSpPr/>
          <p:nvPr/>
        </p:nvSpPr>
        <p:spPr>
          <a:xfrm>
            <a:off x="6300192" y="3638081"/>
            <a:ext cx="1584176" cy="252028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5858785" y="4528484"/>
            <a:ext cx="593807" cy="1453104"/>
          </a:xfrm>
          <a:custGeom>
            <a:avLst/>
            <a:gdLst>
              <a:gd name="connsiteX0" fmla="*/ 593807 w 593807"/>
              <a:gd name="connsiteY0" fmla="*/ 56097 h 1513811"/>
              <a:gd name="connsiteX1" fmla="*/ 266548 w 593807"/>
              <a:gd name="connsiteY1" fmla="*/ 152349 h 1513811"/>
              <a:gd name="connsiteX2" fmla="*/ 25916 w 593807"/>
              <a:gd name="connsiteY2" fmla="*/ 1355507 h 1513811"/>
              <a:gd name="connsiteX3" fmla="*/ 6666 w 593807"/>
              <a:gd name="connsiteY3" fmla="*/ 1499886 h 1513811"/>
              <a:gd name="connsiteX4" fmla="*/ 6666 w 593807"/>
              <a:gd name="connsiteY4" fmla="*/ 1499886 h 1513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807" h="1513811">
                <a:moveTo>
                  <a:pt x="593807" y="56097"/>
                </a:moveTo>
                <a:cubicBezTo>
                  <a:pt x="477501" y="-4061"/>
                  <a:pt x="361196" y="-64219"/>
                  <a:pt x="266548" y="152349"/>
                </a:cubicBezTo>
                <a:cubicBezTo>
                  <a:pt x="171899" y="368917"/>
                  <a:pt x="69230" y="1130918"/>
                  <a:pt x="25916" y="1355507"/>
                </a:cubicBezTo>
                <a:cubicBezTo>
                  <a:pt x="-17398" y="1580096"/>
                  <a:pt x="6666" y="1499886"/>
                  <a:pt x="6666" y="1499886"/>
                </a:cubicBezTo>
                <a:lnTo>
                  <a:pt x="6666" y="149988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Connector 9"/>
          <p:cNvSpPr/>
          <p:nvPr/>
        </p:nvSpPr>
        <p:spPr>
          <a:xfrm>
            <a:off x="6300192" y="4456476"/>
            <a:ext cx="144016" cy="144016"/>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5379620" y="5085184"/>
            <a:ext cx="1068404" cy="942190"/>
          </a:xfrm>
          <a:custGeom>
            <a:avLst/>
            <a:gdLst>
              <a:gd name="connsiteX0" fmla="*/ 1068404 w 1068404"/>
              <a:gd name="connsiteY0" fmla="*/ 56665 h 942190"/>
              <a:gd name="connsiteX1" fmla="*/ 635267 w 1068404"/>
              <a:gd name="connsiteY1" fmla="*/ 95167 h 942190"/>
              <a:gd name="connsiteX2" fmla="*/ 0 w 1068404"/>
              <a:gd name="connsiteY2" fmla="*/ 942190 h 942190"/>
            </a:gdLst>
            <a:ahLst/>
            <a:cxnLst>
              <a:cxn ang="0">
                <a:pos x="connsiteX0" y="connsiteY0"/>
              </a:cxn>
              <a:cxn ang="0">
                <a:pos x="connsiteX1" y="connsiteY1"/>
              </a:cxn>
              <a:cxn ang="0">
                <a:pos x="connsiteX2" y="connsiteY2"/>
              </a:cxn>
            </a:cxnLst>
            <a:rect l="l" t="t" r="r" b="b"/>
            <a:pathLst>
              <a:path w="1068404" h="942190">
                <a:moveTo>
                  <a:pt x="1068404" y="56665"/>
                </a:moveTo>
                <a:cubicBezTo>
                  <a:pt x="940869" y="2122"/>
                  <a:pt x="813334" y="-52421"/>
                  <a:pt x="635267" y="95167"/>
                </a:cubicBezTo>
                <a:cubicBezTo>
                  <a:pt x="457200" y="242755"/>
                  <a:pt x="228600" y="592472"/>
                  <a:pt x="0" y="9421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lowchart: Connector 17"/>
          <p:cNvSpPr/>
          <p:nvPr/>
        </p:nvSpPr>
        <p:spPr>
          <a:xfrm>
            <a:off x="6289238" y="5013176"/>
            <a:ext cx="144016" cy="144016"/>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4947385" y="5656354"/>
            <a:ext cx="1424539" cy="359435"/>
          </a:xfrm>
          <a:custGeom>
            <a:avLst/>
            <a:gdLst>
              <a:gd name="connsiteX0" fmla="*/ 1424539 w 1424539"/>
              <a:gd name="connsiteY0" fmla="*/ 3301 h 359435"/>
              <a:gd name="connsiteX1" fmla="*/ 885524 w 1424539"/>
              <a:gd name="connsiteY1" fmla="*/ 51427 h 359435"/>
              <a:gd name="connsiteX2" fmla="*/ 0 w 1424539"/>
              <a:gd name="connsiteY2" fmla="*/ 359435 h 359435"/>
              <a:gd name="connsiteX3" fmla="*/ 0 w 1424539"/>
              <a:gd name="connsiteY3" fmla="*/ 359435 h 359435"/>
            </a:gdLst>
            <a:ahLst/>
            <a:cxnLst>
              <a:cxn ang="0">
                <a:pos x="connsiteX0" y="connsiteY0"/>
              </a:cxn>
              <a:cxn ang="0">
                <a:pos x="connsiteX1" y="connsiteY1"/>
              </a:cxn>
              <a:cxn ang="0">
                <a:pos x="connsiteX2" y="connsiteY2"/>
              </a:cxn>
              <a:cxn ang="0">
                <a:pos x="connsiteX3" y="connsiteY3"/>
              </a:cxn>
            </a:cxnLst>
            <a:rect l="l" t="t" r="r" b="b"/>
            <a:pathLst>
              <a:path w="1424539" h="359435">
                <a:moveTo>
                  <a:pt x="1424539" y="3301"/>
                </a:moveTo>
                <a:cubicBezTo>
                  <a:pt x="1273743" y="-2314"/>
                  <a:pt x="1122947" y="-7929"/>
                  <a:pt x="885524" y="51427"/>
                </a:cubicBezTo>
                <a:cubicBezTo>
                  <a:pt x="648101" y="110783"/>
                  <a:pt x="0" y="359435"/>
                  <a:pt x="0" y="359435"/>
                </a:cubicBezTo>
                <a:lnTo>
                  <a:pt x="0" y="35943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lowchart: Connector 18"/>
          <p:cNvSpPr/>
          <p:nvPr/>
        </p:nvSpPr>
        <p:spPr>
          <a:xfrm>
            <a:off x="6308576" y="5567772"/>
            <a:ext cx="144016" cy="144016"/>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251520" y="5639780"/>
            <a:ext cx="4176464" cy="1200329"/>
          </a:xfrm>
          <a:prstGeom prst="rect">
            <a:avLst/>
          </a:prstGeom>
          <a:noFill/>
          <a:ln>
            <a:solidFill>
              <a:srgbClr val="FF0000"/>
            </a:solidFill>
          </a:ln>
        </p:spPr>
        <p:txBody>
          <a:bodyPr wrap="square" rtlCol="0">
            <a:spAutoFit/>
          </a:bodyPr>
          <a:lstStyle/>
          <a:p>
            <a:r>
              <a:rPr lang="en-GB" b="1" u="sng" dirty="0" smtClean="0">
                <a:solidFill>
                  <a:srgbClr val="FF0000"/>
                </a:solidFill>
                <a:latin typeface="Comic Sans MS" panose="030F0702030302020204" pitchFamily="66" charset="0"/>
              </a:rPr>
              <a:t>Pressure depends upon the density of the liquid.</a:t>
            </a:r>
            <a:r>
              <a:rPr lang="en-GB" b="1" dirty="0" smtClean="0">
                <a:solidFill>
                  <a:srgbClr val="FF0000"/>
                </a:solidFill>
                <a:latin typeface="Comic Sans MS" panose="030F0702030302020204" pitchFamily="66" charset="0"/>
              </a:rPr>
              <a:t>  </a:t>
            </a:r>
            <a:r>
              <a:rPr lang="en-GB" dirty="0" smtClean="0">
                <a:solidFill>
                  <a:srgbClr val="FF0000"/>
                </a:solidFill>
                <a:latin typeface="Comic Sans MS" panose="030F0702030302020204" pitchFamily="66" charset="0"/>
              </a:rPr>
              <a:t>The more dense a liquid, the higher the pressure at any given depth.</a:t>
            </a:r>
            <a:endParaRPr lang="en-GB"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5879792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97924"/>
            <a:ext cx="4324516" cy="3220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251520" y="548680"/>
            <a:ext cx="4320480" cy="720080"/>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atin typeface="Comic Sans MS" panose="030F0702030302020204" pitchFamily="66" charset="0"/>
              </a:rPr>
              <a:t>Pressure in liquids</a:t>
            </a:r>
            <a:endParaRPr lang="en-GB" sz="2800" dirty="0">
              <a:latin typeface="Comic Sans MS" panose="030F0702030302020204" pitchFamily="66" charset="0"/>
            </a:endParaRPr>
          </a:p>
        </p:txBody>
      </p:sp>
      <p:sp>
        <p:nvSpPr>
          <p:cNvPr id="2" name="Flowchart: Process 1"/>
          <p:cNvSpPr/>
          <p:nvPr/>
        </p:nvSpPr>
        <p:spPr>
          <a:xfrm>
            <a:off x="251520" y="1412776"/>
            <a:ext cx="4248472" cy="1512168"/>
          </a:xfrm>
          <a:prstGeom prst="flowChartProcess">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accent3">
                    <a:lumMod val="50000"/>
                  </a:schemeClr>
                </a:solidFill>
                <a:latin typeface="Comic Sans MS" panose="030F0702030302020204" pitchFamily="66" charset="0"/>
              </a:rPr>
              <a:t>The weight of the liquid causes pressure in the container.  It also causes pressure on any object in the liquid.</a:t>
            </a:r>
            <a:endParaRPr lang="en-GB" sz="2000" dirty="0">
              <a:solidFill>
                <a:schemeClr val="accent3">
                  <a:lumMod val="50000"/>
                </a:schemeClr>
              </a:solidFill>
              <a:latin typeface="Comic Sans MS" panose="030F0702030302020204" pitchFamily="66" charset="0"/>
            </a:endParaRPr>
          </a:p>
        </p:txBody>
      </p:sp>
      <p:sp>
        <p:nvSpPr>
          <p:cNvPr id="3" name="Rounded Rectangle 2"/>
          <p:cNvSpPr/>
          <p:nvPr/>
        </p:nvSpPr>
        <p:spPr>
          <a:xfrm>
            <a:off x="251520" y="3068960"/>
            <a:ext cx="2124236" cy="360040"/>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FF0000"/>
                </a:solidFill>
                <a:latin typeface="Comic Sans MS" panose="030F0702030302020204" pitchFamily="66" charset="0"/>
              </a:rPr>
              <a:t>Properties:</a:t>
            </a:r>
            <a:endParaRPr lang="en-GB" sz="2000" dirty="0">
              <a:solidFill>
                <a:srgbClr val="FF0000"/>
              </a:solidFill>
              <a:latin typeface="Comic Sans MS" panose="030F0702030302020204" pitchFamily="66" charset="0"/>
            </a:endParaRPr>
          </a:p>
        </p:txBody>
      </p:sp>
      <p:sp>
        <p:nvSpPr>
          <p:cNvPr id="6" name="TextBox 5"/>
          <p:cNvSpPr txBox="1"/>
          <p:nvPr/>
        </p:nvSpPr>
        <p:spPr>
          <a:xfrm>
            <a:off x="251520" y="3645024"/>
            <a:ext cx="4176464" cy="1631216"/>
          </a:xfrm>
          <a:prstGeom prst="rect">
            <a:avLst/>
          </a:prstGeom>
          <a:noFill/>
          <a:ln>
            <a:solidFill>
              <a:srgbClr val="FF0000"/>
            </a:solidFill>
          </a:ln>
        </p:spPr>
        <p:txBody>
          <a:bodyPr wrap="square" rtlCol="0">
            <a:spAutoFit/>
          </a:bodyPr>
          <a:lstStyle/>
          <a:p>
            <a:r>
              <a:rPr lang="en-GB" sz="2000" b="1" u="sng" dirty="0" smtClean="0">
                <a:solidFill>
                  <a:srgbClr val="FF0000"/>
                </a:solidFill>
                <a:latin typeface="Comic Sans MS" panose="030F0702030302020204" pitchFamily="66" charset="0"/>
              </a:rPr>
              <a:t>Pressure doesn’t depend upon the shape of the container</a:t>
            </a:r>
            <a:r>
              <a:rPr lang="en-GB" sz="2000" dirty="0" smtClean="0">
                <a:solidFill>
                  <a:srgbClr val="FF0000"/>
                </a:solidFill>
                <a:latin typeface="Comic Sans MS" panose="030F0702030302020204" pitchFamily="66" charset="0"/>
              </a:rPr>
              <a:t>.  The pressure at any particular depth is the same whatever the shape or width of the container.</a:t>
            </a:r>
            <a:endParaRPr lang="en-GB" sz="2000" dirty="0">
              <a:solidFill>
                <a:srgbClr val="FF0000"/>
              </a:solidFill>
              <a:latin typeface="Comic Sans MS" panose="030F0702030302020204" pitchFamily="66" charset="0"/>
            </a:endParaRPr>
          </a:p>
        </p:txBody>
      </p:sp>
      <p:sp>
        <p:nvSpPr>
          <p:cNvPr id="7" name="AutoShape 2" descr="data:image/jpeg;base64,/9j/4AAQSkZJRgABAQAAAQABAAD/2wCEAAkGBxIHEhUUBxAUFhUQGSATFBgUFBsTFRoRIBkiGxQXFhYkKCkhHxooGxUUIjEiJikrLjo6HiUzQzMsNygtLysBCgoKDg0OGxAQGywkICQ0NywuLy83Ny4sLS4vLzU0LCwsLCw3NCw3Ly4sLCwsLCwsLCw0LSw3LCwwLDAsLCwsNP/AABEIAIcA+gMBEQACEQEDEQH/xAAcAAEAAgMBAQEAAAAAAAAAAAAABQcEBggCAwH/xABFEAABAwECBwwGCQQCAwAAAAABAAIDBAURBgcSITFBUhMUNDVRcXN0kaGxsyIyVGFyshYXM0JigZPR0kSEtMEjghVTY//EABsBAQACAwEBAAAAAAAAAAAAAAAEBgIDBQcB/8QAPBEBAAECAgQLBQgCAgMAAAAAAAECAwQRBRJScQYVITEyNEFRocHRFIGRsbITFiIzNUNygmHx4fAjQpL/2gAMAwEAAhEDEQA/ALxQEGqVtk09rWm8WnBHKGUsZbujQ64maW+6/mCDO+h1newU/wCk39kD6HWd7BT/AKTf2QPodZ3sFP8ApN/ZA+h1newU/wCk39kHzwOpWUQqY6NjWMZUvDWtGS0DJYcw5yUGwoCAg8yaDzINNwPwUoKihpXT0UDnOhYXExNJJyReSbkEv9DrO9gp/wBJv7IMCxLOhsu1KhlmxMjYaSB5axoaMszTgm4a7mtH5INsQEBAQahYuDtJaTqp9oUsMj98yDKfG1zrgRcL0El9DrO9gp/0m/sgwJrCpbKrKN1mU0UTnOkaTGwNJbuRNxI1XgINsQEBAQanU2PT2taU3/k4I5cimhyd0YHXXyzX3XoM/wCh1newU/6Tf2QQuF+DdHZ1OJKCkhje2opslzI2tcL6uIG4+8Ej80G7oCAgICCBh40l6pF50qCeQEBAQQmDPrVfWX/IxBNoCAg8yaDzIIbAji+k6CP5Agm0Gu03G0/U4PPqEGxICAgIIPBX+q61L4hBOIIS2OF0XxyeSUE2gICAggaXjOo6tB5s6CeQa7h9wP8AuKb/ADIkGxICAgICCBh40l6pF50qCeQEBAQQmDPrVfWX/IxBNoCAg8yaDzIIbAji+k6CP5Agm0Gu03G0/U4PPqEGxICAgIIPBX+q61L4hBOIIS2OF0XxyeSUE2gICAggaXjOo6tB5s6CeQa7h9wP+4pv8yJBsSAgICAggYeNJeqRedKgnkBAQEEJgz61X1l/yMQTaAgIPMmg8yCGwI4vpOgj+QIJtBrtNxtP1ODz6hBsSAgICCDwV/qutS+IQTiCEtjhdF8cnklBNoCAgIIGl4zqOrQebOgnkGu4fcD/ALim/wAyJBsSAgICAgr3C7C+PBG0cqrikk3alY0bnk5smWQm+8jaXR0do25jqqoomIy78+3dEsK64p52H9c9N7JUdsf8l1fuviNunx9GH28dx9c9N7JUdsf8k+6+I26fH0Pt47j656b2So7Y/wCSfdfEbdPj6H28dx9c9N7JUdsf8k+6+I26fH0Pt47mx4urVbbkM9RA1zWzVD3AOuyhmaM92bUuDisPVh71Vqqc5jubaZzjNtajvogIIfC+2W2DRzzyEAsYdzBN2VMRdGwe8uuCyoomuqKaeeeQV7Y2NmlsyCKFtJUHcY2x33s1NA2vcrH918Tt0+Po0/bwzPrnpvZKjtj/AJL7918Rt0+Pofbx3JzAW1PpRLPXxxPjje2OliD7r3Njc90js2a7Lmc3T90rg4qx9hdm3rROXbHM20znGbclHfRAQfKpqGUjHSVLg1kbS97nG4NYBe4k6gACgqWxMa9PZ7ZBLTTPMk0kuUzIDS10hMZAJBHoZGpWGzwcxF23FetTGfLlOefyapvRE5JH656b2So7Y/5Lb918Rt0+Po+fbx3MY40aa06ujvhliayUh7pMktDXxuYDmJ++WXnRdeouM0DfwtqbtUxMR3Z/HmfabsVTktcZ9C4baICAgrrCnDSLBK0377hkk3aliu3MtzXSzX33kcq6ejtF3MdralURl35+USwrrinnY31z03slR2x/yXT+6+I26fH0Yfbx3MK1sZkGEbY6anp5mOlngIc/IyRk1Mbzfcb9DCFFxugr2Fs1XqqqZiMubPPlmI7v8vtN2KpyW2uG2iAgICCjsenDoerjzHq1cFvzLm6PNov80K6VyRxAQEF64j+LT08niF5tpnr1zf5QmW+jCwVzGYg1TDPD2lwWBbId1nuvbCw+l+EyO0MaeU5+QFSsJg72Kr1LUZ/KN8saqop51G4VYUVOFUgfabgGs+ziZeI2e+7W67NlHuV30XoW3g/x1zrV9/ZG71Rq7k1ciF0kBoJLjc0AXkuOgNGkk8gXWv37diia7k5RDCImeSFkYH4qJrRLZMJCYYsztxH2zxpuefuA6wPS5lTtI8Ia7sTbw/JT39s7u757kii1lyyumkpmUTGx0jA1kYyWtaLgGjQAFWW59kBBC4T4UUuDEeXaslxd6jG+lI88jW6dYz6AtlmzcvVxRbjOZfJmI51HYa4eVGFl8bhuVPfeImm8uuN4MrtegHJGbn0q46M4Pxaqi7iOWeyOyN/ej13c+SGqKztIg/CL9K+VUxVGU8w3vArGXPg8GxWk0z07cwz/APNG38JOZ7fwm4+/UqjpLg7Oc3MN/wDPpPl4pFF7sqXXYVuU9vxCWypQ9ug3ZnNdsubpB9xVUroqoqmmqMphvSKxBBQ2O/jNvVY/NlVt4Lfue5ov9jQlb0dnWDwqm6ePzGrj6f8A0+5/X6obLXTh1QvO0sQEBAQUdj04dD1ceY9Wrgt+Zc3R5tF/mhXSuSOICAgvXEfxaenk8QvNtM9eub/KEy30YWCuYzanjMwjfg1ROfR3brK4Qxk6nHS8DWWtDjd7lJweGnE36bUTlnP+/BjVOUZudnuMhLpSXOccpznG9znay46yvTMPhreHoi3bjKEOZmZzl+Le+LtxPYJR0dOytqg181SMuMkfZwkei1v4jnJPvA1Z/NtKY+vF3pmZ/DHJEdm/3plFGrCyVzGYgII3CS1RYdLPUOblbhG54bfdlPA9Bt+q91w/NfaYmZygcyWnaEtryumtJ+XJJ6x1AamtGpg1D/d69L0do+3g7UU0x+LtnvQq65qljLoMRAQEBBJYOW/LgzO2ehcRk/as+7JF95rhy3X3HSCuLpnR1GJs1VxH46Yzie/Ls9P8tluvKcnUFPMKhjXs0PAcOYi8Lz1LfRBQ2O/jNvVY/NlVt4Lfue5ov9jQlb0dnWDwqm6ePzGrj6f/AE+5/X6obLXTh1QvO0sQEBAQUdj04dD1ceY9Wrgt+Zc3R5tF/mhXSuSOICAgvXEfxaenk8QvNtM9eub/AChMt9GFgrmM2lY27CktuhO8ml0lM7d2tAvc4AEPDRrdkl1w16FN0fifZsTRdnmieXdPJPqxrjOMnPjHiQXsN4K9Mt3KblMVUTnEoUxk/VmL8xR4Sx2tRsge4CekaI3NJF7oxmZI0a2kaeQgjkv8w0hhKsLfqtzH+Y3dibRVrRm3tQmQgIIjC6yTbtFUU8ZAdNGWsJ0CTSwn3ZQasqKppqiqOwcxzwupnujqWlr4iWPacxa4aQV6hg8XbxVqLlE7/wDE90oNVM0zlLwpT4ICAgIMmy7LktuZlPQNypJjd8LPvPcdTQLzf+WkhcvS2Powtirl/FMTFO/v3Qzt060up6KnFJGyOPRG0MHMBd/pebpj7IKGx38Zt6rH5sqtvBb9z3NF/saErejs6weFU3Tx+Y1cfT/6fc/r9UNlrpw6oXnaWICAgIKOx6cOh6uPMerVwW/Mubo82i/zQrpXJHEBAQXriP4tPTyeIXm2mevXN/lCZb6MLBXMZiDQsNMWUFvky2a7cJznJAviefxs1H8Qz8t66GB0nfwc/wDjnk7p5v8Au5hVRFXOpa3rEqMHpdytePIcc7Dfex7dqN2scusa1eNH6Ws4yMqeSruny70au3NLDpqh9I9slI9zHxm9rmHJcD7j/rQpWKwdnFUal2M/nG6WNNU08y1cDsbZvEWFYAF9zahguF3/ANmaviGb3C680rSOg7uFia6PxU+Mb/VJouxUtuKRswDonBzXC8EG8EaiDrC4Ta9ICDVsM8BabCsF018c4FzJmAZQ5A8aHt9x/IhScLjL2Fr17U5fKd7GqmKudSGFmCNVgq660G5UbszJmZ4ydTXa2u9x/IlXTRunbWJyt3fw1+E7vSfFHrtTHLCBXfahAQbTgbgHVYVXPZ/wwX3bq9p9Ll3JmbKGrKvu57iqxpHhDTbmbeH/ABTtdnu7/lvbqLWfLK8MFME6bBWMtsxhynXbpI/0pHkbTuT3C4e5U+/fuX65ruTnKRERHJCdWp9EFDY7+M29Vj82VW3gt+57mi/2NCVvR2dYPCqbp4/MauPp/wDT7n9fqhstdOHVC87SxAQEBBR2PTh0PVx5j1auC35lzdHm0X+aFdK5I4gICC9cR/Fp6eTxC820z165v8oTLfRhYK5jMQEEDhvYLcIqOWJ7QX5JdCTpbOAdzcDz3A+4lbLV2q1XFdE5THK+TGcZOZIn7o0HlF69Ts3PtLdNcdsZoUxlL2tr4ubEVaz6iCamncSKZzXRX6WxvBvaPwhzSRz3aAvOtOYWjD4uaaIyiY1vj/zEpdqrOlaC5DYICDHtCijtGN8VawOjlaWPac4LTpQcuWxQGyqiaBxv3CR0YvN5yQfQvPLklq9K0RiasRhKK6ufmn3Sh3IyqYi6TBN4D2Q23a+ngqQTG5xfIBrjY0uuPuLg1p51wuEGJqs4XKmctacvd2ttqM6nTMbBGAIwAGi4AZgBqACoCU9ICAgobHfxm3qsfmyq28Fv3Pc0X+xoSt6OzrB4VTdPH5jVx9P/AKfc/r9UNlrpw6oXnaWICAgIKOx6cOh6uPMerVwW/Mubo82i/wA0K6VyRxAQEF64j+LT08niF5tpnr1zf5QmW+jCwVzGYgIPMmg8yDkak9RvwjwXqGj+q290IVfSl9VMYrTxC/a1fwR+L1ROE3XKf4R9VSVZ6K41Xm0QEBBzJh1xlW9MfAK/8HepRvn5ot7pIRd1qbjih41h6OT5Qqzwo6vR/Lylusc8uhVSUkQEBBQ2O/jNvVY/NlVt4Lfue5ov9jQlb0dnWDwqm6ePzGrj6f8A0+5/X6obLXTh1QvO0sQEBAQUdj04dD1ceY9Wrgt+Zc3R5tF/mhXSuSOICAgvXEfxaenk8QvNtM9eub/KEy30YWCuYzEBB5k0HmQcjUnqN+EeC9Q0f1W3uhCr6UvqpjFaeIX7Wr+CPxeqJwm65T/CPqqSrPRXGq82iAgIOZMOuMq3pj4BX/g71KN8/NFvdJCLutTccUPGsPRyfKFWeFHV6P5eUt1jnl0KqSkiAgIKGx38Zt6rH5sqtvBb9z3NF/saErejs6weFU3Tx+Y1cfT/AOn3P6/VDZa6cOqF52liAgICCjsenDoerjzHq1cFvzLm6PNov80K6VyRxAQEF64j+LT08niF5tpnr1zf5QmW+jCwVzGYgIPMmg8yDkak9RvwjwXqGj+q290IVfSl9VMYrTxC/a1fwR+L1ROE3XKf4R9VSVZ6K41Xm0QEBBzJh1xlW9MfAK/8HepRvn5ot7pIRd1qbjih41h6OT5Qqzwo6vR/Lylusc8uhVSUkQEBBQ2O/jNvVY/NlVt4Lfue5ov9jQlb0dnWDwqm6ePzGrj6f/T7n9fqhstdOHVC87SxAQEH4XBukhBR2PI310N3s48x6tXBb8y5ujzaL/NCu1ckcQEBBemJFwFnG8j7eTxC820z165v8oTLfRhYG6DlHauYzN0HKO1A3Qco7UHmSQXHONHKg5IpPUb8I8F6jgOq290IVfSl9VLYrSxDODZavKP3I/F6onCbrlP8I+qpKs9FcW6DlHaq82m6DlHagboOUdqBug5R2oOZsOuMqzpj4BX/AIO9SjfPzRb3SQi7rU3DFEbrVhv/APXJ8oVZ4UdXo/l5S3WOeXQm6DlHaqSkm6DlHagboOUdqBug5R2oKHx2m+023ezR+bKrdwW/c9yPf7Ghq3NDOsHhVN08fmNXH0/+n3P6/VDZa6cOpssHWO1edpb0gIKdxjYypo5n0uDrgxsV7JZrsp5k0OZHqaG5wTcTfmzXZ+/ojQvtcfa3Zyp7Muef+Gq5c1eSFWVLnVhvrHvkI0GV7pD2uJVvtaMwlqMqbcfP5o811T2vm2JrPUAHNmUijD2qOjTEbuR8zmX7khbNSl8MkJqUhkhNSkMkJqUjw6BjvWaDzhaqsLZqnOqiJnc+60vzezNhvYFj7Hh9in4Qa095vZmw3sCex4fYp+EGtPeb2ZsN7AnseH2KfhBrT3m9mbDewJ7Hh9in4Qa0976ZIW6LdMdj5mZIX3UpHl8LX+u0HnF6114e1X0qYnfyvucvO9mbDewLD2PD7FPwg1p7zezNhvYE9jw+xT8INae83szYb2BPY8PsU/CDWnvN7M2G9gT2PD7FPwg1p730awN9ULbTaopjKmMofMzJCy1KR+Oia/1wDz51hXZt1xlVGe99zl43szYb2Ba/Y8PsU/CDWnvN7M2G9gT2PD7FPwg1p7zezNhvYE9jw+xT8INae83szYb2BPY8PsU/CDWnve2xNZ6gA5sy2UWLdHRpiN3IZy/ckLPUpfAsDvWCxm1RMZTBm/I4mxG+IZJGgt9EjmIzhaKsBhqoym3T8GWtV3tuwUxg1mDrgJJHTwX+nHKS92TrMchzh2nMbxqzaRwtI8HrdVM3MPyT3dk7u75NlF2eaV9UduU1ZGySCZmTK0Pbe4A5JF4vGrMVTJiY5JSXLs7HxveKr7Rr3Nkv07qHESX/APa9el6JmmcHb1e5DudKXhdBgICAgICAgICAgICAgICAgICAgICAgICAgICAgICDG3hWvz00dSWHOwtD8ks+6W3Zrrrrrl5xiq7E365jvn5plOeS8MYeLR1ryuqbBc0SPF8sT/Ra9w+812pxGm/Mbhoz356L0xcwU6sxnRPZ2xu9Hyu3FSmLQabMeY68Fjxpabnd7bx3q22dN4O7HJVMe6WibVUMffse13Fb+NcJt+E+jHUqN+x7XcU41wm34T6GpUb9j2u4pxrhNvwn0NSo37HtdxTjXCbfhPoalRv2Pa7inGuE2/CfQ1Kjfse13FONcJt+E+hqVG/Y9ruKca4Tb8J9DUqN+x7XcU41wm34T6GpUb9j2u4pxrhNvwn0NSo37HtdxTjXCbfhPoalRv2Pa7inGuE2/CfQ1Kjfse13FONcJt+E+hqVG/Y9ruKca4Tb8J9DUqN+x7XcU41wm34T6GpUb9j2u4pxrhNvwn0NSo37HtdxTjXCbfhPoalRv2Pa7inGuE2/CfQ1Kjfse13FONcJt+E+hqVG/Y9ruKca4Tb8J9DUqN+x7XcU41wm34T6GpUb9j2u4pxrhNvwn0NSo37HtdxTjXCbfhPoalRv2Pa7inGuE2/CfQ1Kjfse13FONcJt+E+hqVG/Y9ruKca4Tb8J9DUqN+x7XcU41wm34T6GpUb9j2u4pxrhNvwn0NSp+sqmSEBhvLjcMx06lhXpfCUxnreE+j79nUsPA/FhUW4WyWsdxp77yA4Ole3WG3EhoOi85/drXB0jwi16Zt4aOSf/AGnn90ef+22izlyyvSnpWUzGsgYA1gDWgDMGgXAD8gqo3v/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http://www.physics.arizona.edu/~hoffman/ua200/fluids/2b2040.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26" name="Picture 6" descr="http://www.physics.arizona.edu/~hoffman/ua200/fluids/2b204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3861048"/>
            <a:ext cx="4134279" cy="223224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4644008" y="6262968"/>
            <a:ext cx="4320480" cy="327587"/>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rgbClr val="FF0000"/>
                </a:solidFill>
              </a:rPr>
              <a:t>http://www.physics.arizona.edu/~hoffman/ua200/fluids/2b2040.gif</a:t>
            </a:r>
          </a:p>
        </p:txBody>
      </p:sp>
    </p:spTree>
    <p:extLst>
      <p:ext uri="{BB962C8B-B14F-4D97-AF65-F5344CB8AC3E}">
        <p14:creationId xmlns:p14="http://schemas.microsoft.com/office/powerpoint/2010/main" val="24526030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ounded Rectangle 2"/>
          <p:cNvSpPr/>
          <p:nvPr/>
        </p:nvSpPr>
        <p:spPr>
          <a:xfrm>
            <a:off x="251520" y="548680"/>
            <a:ext cx="6480720" cy="720080"/>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atin typeface="Comic Sans MS" panose="030F0702030302020204" pitchFamily="66" charset="0"/>
              </a:rPr>
              <a:t>Pressure in liquids – calculations</a:t>
            </a:r>
            <a:endParaRPr lang="en-GB" sz="2800" dirty="0">
              <a:latin typeface="Comic Sans MS" panose="030F0702030302020204" pitchFamily="66" charset="0"/>
            </a:endParaRPr>
          </a:p>
        </p:txBody>
      </p:sp>
      <p:sp>
        <p:nvSpPr>
          <p:cNvPr id="2" name="Cube 1"/>
          <p:cNvSpPr/>
          <p:nvPr/>
        </p:nvSpPr>
        <p:spPr>
          <a:xfrm>
            <a:off x="1475656" y="1988840"/>
            <a:ext cx="2088232" cy="396044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p:cNvCxnSpPr/>
          <p:nvPr/>
        </p:nvCxnSpPr>
        <p:spPr>
          <a:xfrm>
            <a:off x="3707904" y="1988840"/>
            <a:ext cx="0" cy="3456384"/>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07904" y="3429000"/>
            <a:ext cx="864096" cy="584775"/>
          </a:xfrm>
          <a:prstGeom prst="rect">
            <a:avLst/>
          </a:prstGeom>
          <a:noFill/>
        </p:spPr>
        <p:txBody>
          <a:bodyPr wrap="square" rtlCol="0">
            <a:spAutoFit/>
          </a:bodyPr>
          <a:lstStyle/>
          <a:p>
            <a:r>
              <a:rPr lang="en-GB" sz="1600" dirty="0" smtClean="0">
                <a:solidFill>
                  <a:srgbClr val="FF0000"/>
                </a:solidFill>
                <a:latin typeface="Comic Sans MS" panose="030F0702030302020204" pitchFamily="66" charset="0"/>
              </a:rPr>
              <a:t>Depth = h</a:t>
            </a:r>
            <a:endParaRPr lang="en-GB" sz="1600" dirty="0">
              <a:solidFill>
                <a:srgbClr val="FF0000"/>
              </a:solidFill>
              <a:latin typeface="Comic Sans MS" panose="030F0702030302020204" pitchFamily="66" charset="0"/>
            </a:endParaRPr>
          </a:p>
        </p:txBody>
      </p:sp>
      <p:sp>
        <p:nvSpPr>
          <p:cNvPr id="8" name="TextBox 7"/>
          <p:cNvSpPr txBox="1"/>
          <p:nvPr/>
        </p:nvSpPr>
        <p:spPr>
          <a:xfrm>
            <a:off x="1486370" y="6093296"/>
            <a:ext cx="1573462" cy="338554"/>
          </a:xfrm>
          <a:prstGeom prst="rect">
            <a:avLst/>
          </a:prstGeom>
          <a:noFill/>
        </p:spPr>
        <p:txBody>
          <a:bodyPr wrap="square" rtlCol="0">
            <a:spAutoFit/>
          </a:bodyPr>
          <a:lstStyle/>
          <a:p>
            <a:r>
              <a:rPr lang="en-GB" sz="1600" dirty="0" smtClean="0">
                <a:solidFill>
                  <a:srgbClr val="FF0000"/>
                </a:solidFill>
                <a:latin typeface="Comic Sans MS" panose="030F0702030302020204" pitchFamily="66" charset="0"/>
              </a:rPr>
              <a:t>Base area = A</a:t>
            </a:r>
            <a:endParaRPr lang="en-GB" sz="1600" dirty="0">
              <a:solidFill>
                <a:srgbClr val="FF0000"/>
              </a:solidFill>
              <a:latin typeface="Comic Sans MS" panose="030F0702030302020204" pitchFamily="66" charset="0"/>
            </a:endParaRPr>
          </a:p>
        </p:txBody>
      </p:sp>
      <p:cxnSp>
        <p:nvCxnSpPr>
          <p:cNvPr id="10" name="Straight Arrow Connector 9"/>
          <p:cNvCxnSpPr/>
          <p:nvPr/>
        </p:nvCxnSpPr>
        <p:spPr>
          <a:xfrm>
            <a:off x="1475656" y="6093296"/>
            <a:ext cx="1584176" cy="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7504" y="3570211"/>
            <a:ext cx="1368152" cy="338554"/>
          </a:xfrm>
          <a:prstGeom prst="rect">
            <a:avLst/>
          </a:prstGeom>
          <a:noFill/>
        </p:spPr>
        <p:txBody>
          <a:bodyPr wrap="square" rtlCol="0">
            <a:spAutoFit/>
          </a:bodyPr>
          <a:lstStyle/>
          <a:p>
            <a:r>
              <a:rPr lang="en-GB" sz="1600" dirty="0" smtClean="0">
                <a:solidFill>
                  <a:srgbClr val="FF0000"/>
                </a:solidFill>
                <a:latin typeface="Comic Sans MS" panose="030F0702030302020204" pitchFamily="66" charset="0"/>
              </a:rPr>
              <a:t>Density = </a:t>
            </a:r>
            <a:r>
              <a:rPr lang="el-GR" sz="1600" dirty="0" smtClean="0">
                <a:solidFill>
                  <a:srgbClr val="FF0000"/>
                </a:solidFill>
                <a:latin typeface="Times New Roman"/>
                <a:cs typeface="Times New Roman"/>
              </a:rPr>
              <a:t>ρ</a:t>
            </a:r>
            <a:endParaRPr lang="en-GB" sz="1600" dirty="0">
              <a:solidFill>
                <a:srgbClr val="FF0000"/>
              </a:solidFill>
              <a:latin typeface="Comic Sans MS" panose="030F0702030302020204" pitchFamily="66" charset="0"/>
            </a:endParaRPr>
          </a:p>
        </p:txBody>
      </p:sp>
      <p:cxnSp>
        <p:nvCxnSpPr>
          <p:cNvPr id="14" name="Straight Arrow Connector 13"/>
          <p:cNvCxnSpPr/>
          <p:nvPr/>
        </p:nvCxnSpPr>
        <p:spPr>
          <a:xfrm>
            <a:off x="1331640" y="3739488"/>
            <a:ext cx="72008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932040" y="1700808"/>
            <a:ext cx="3672408" cy="2246769"/>
          </a:xfrm>
          <a:prstGeom prst="rect">
            <a:avLst/>
          </a:prstGeom>
          <a:noFill/>
          <a:ln>
            <a:solidFill>
              <a:srgbClr val="FF0000"/>
            </a:solidFill>
          </a:ln>
        </p:spPr>
        <p:txBody>
          <a:bodyPr wrap="square" rtlCol="0">
            <a:spAutoFit/>
          </a:bodyPr>
          <a:lstStyle/>
          <a:p>
            <a:r>
              <a:rPr lang="en-GB" sz="2000" dirty="0" smtClean="0">
                <a:solidFill>
                  <a:srgbClr val="FF0000"/>
                </a:solidFill>
                <a:latin typeface="Comic Sans MS" panose="030F0702030302020204" pitchFamily="66" charset="0"/>
              </a:rPr>
              <a:t>Pressure at any given point:</a:t>
            </a:r>
          </a:p>
          <a:p>
            <a:endParaRPr lang="en-GB" sz="2000" dirty="0">
              <a:solidFill>
                <a:srgbClr val="FF0000"/>
              </a:solidFill>
              <a:latin typeface="Comic Sans MS" panose="030F0702030302020204" pitchFamily="66" charset="0"/>
            </a:endParaRPr>
          </a:p>
          <a:p>
            <a:pPr algn="ctr"/>
            <a:r>
              <a:rPr lang="en-GB" sz="2000" dirty="0" smtClean="0">
                <a:solidFill>
                  <a:srgbClr val="FF0000"/>
                </a:solidFill>
                <a:latin typeface="Comic Sans MS" panose="030F0702030302020204" pitchFamily="66" charset="0"/>
              </a:rPr>
              <a:t>Pressure = </a:t>
            </a:r>
            <a:r>
              <a:rPr lang="el-GR" sz="2000" dirty="0" smtClean="0">
                <a:solidFill>
                  <a:srgbClr val="FF0000"/>
                </a:solidFill>
                <a:latin typeface="Times New Roman"/>
                <a:cs typeface="Times New Roman"/>
              </a:rPr>
              <a:t>ρ</a:t>
            </a:r>
            <a:r>
              <a:rPr lang="en-GB" sz="2000" dirty="0" err="1" smtClean="0">
                <a:solidFill>
                  <a:srgbClr val="FF0000"/>
                </a:solidFill>
                <a:latin typeface="Times New Roman"/>
                <a:cs typeface="Times New Roman"/>
              </a:rPr>
              <a:t>gh</a:t>
            </a:r>
            <a:endParaRPr lang="en-GB" sz="2000" dirty="0" smtClean="0">
              <a:solidFill>
                <a:srgbClr val="FF0000"/>
              </a:solidFill>
              <a:latin typeface="Times New Roman"/>
              <a:cs typeface="Times New Roman"/>
            </a:endParaRPr>
          </a:p>
          <a:p>
            <a:pPr algn="ctr"/>
            <a:endParaRPr lang="en-GB" sz="2000" dirty="0">
              <a:solidFill>
                <a:srgbClr val="FF0000"/>
              </a:solidFill>
              <a:latin typeface="Times New Roman"/>
              <a:cs typeface="Times New Roman"/>
            </a:endParaRPr>
          </a:p>
          <a:p>
            <a:pPr algn="ctr"/>
            <a:r>
              <a:rPr lang="el-GR" sz="2000" dirty="0" smtClean="0">
                <a:solidFill>
                  <a:srgbClr val="FF0000"/>
                </a:solidFill>
                <a:latin typeface="Times New Roman"/>
                <a:cs typeface="Times New Roman"/>
              </a:rPr>
              <a:t>ρ</a:t>
            </a:r>
            <a:r>
              <a:rPr lang="en-GB" sz="2000" dirty="0" smtClean="0">
                <a:solidFill>
                  <a:srgbClr val="FF0000"/>
                </a:solidFill>
                <a:latin typeface="Times New Roman"/>
                <a:cs typeface="Times New Roman"/>
              </a:rPr>
              <a:t> (Greek letter ‘rho’)</a:t>
            </a:r>
          </a:p>
          <a:p>
            <a:pPr algn="ctr"/>
            <a:r>
              <a:rPr lang="en-GB" sz="2000" dirty="0" smtClean="0">
                <a:solidFill>
                  <a:srgbClr val="FF0000"/>
                </a:solidFill>
                <a:latin typeface="Times New Roman"/>
                <a:cs typeface="Times New Roman"/>
              </a:rPr>
              <a:t>g = 10 N/kg</a:t>
            </a:r>
          </a:p>
          <a:p>
            <a:pPr algn="ctr"/>
            <a:r>
              <a:rPr lang="en-GB" sz="2000" dirty="0" smtClean="0">
                <a:solidFill>
                  <a:srgbClr val="FF0000"/>
                </a:solidFill>
                <a:latin typeface="Times New Roman"/>
                <a:cs typeface="Times New Roman"/>
              </a:rPr>
              <a:t>h  =  height of liquid</a:t>
            </a:r>
            <a:endParaRPr lang="en-GB" sz="2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8941734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ounded Rectangle 2"/>
          <p:cNvSpPr/>
          <p:nvPr/>
        </p:nvSpPr>
        <p:spPr>
          <a:xfrm>
            <a:off x="251520" y="548680"/>
            <a:ext cx="6480720" cy="720080"/>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atin typeface="Comic Sans MS" panose="030F0702030302020204" pitchFamily="66" charset="0"/>
              </a:rPr>
              <a:t>Pressure in liquids – calculations</a:t>
            </a:r>
            <a:endParaRPr lang="en-GB" sz="2800" dirty="0">
              <a:latin typeface="Comic Sans MS" panose="030F0702030302020204" pitchFamily="66" charset="0"/>
            </a:endParaRPr>
          </a:p>
        </p:txBody>
      </p:sp>
      <p:sp>
        <p:nvSpPr>
          <p:cNvPr id="2" name="Cube 1"/>
          <p:cNvSpPr/>
          <p:nvPr/>
        </p:nvSpPr>
        <p:spPr>
          <a:xfrm>
            <a:off x="1475656" y="1988840"/>
            <a:ext cx="2088232" cy="396044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p:cNvCxnSpPr/>
          <p:nvPr/>
        </p:nvCxnSpPr>
        <p:spPr>
          <a:xfrm>
            <a:off x="3707904" y="1988840"/>
            <a:ext cx="0" cy="3456384"/>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07904" y="3429000"/>
            <a:ext cx="864096" cy="584775"/>
          </a:xfrm>
          <a:prstGeom prst="rect">
            <a:avLst/>
          </a:prstGeom>
          <a:noFill/>
        </p:spPr>
        <p:txBody>
          <a:bodyPr wrap="square" rtlCol="0">
            <a:spAutoFit/>
          </a:bodyPr>
          <a:lstStyle/>
          <a:p>
            <a:r>
              <a:rPr lang="en-GB" sz="1600" dirty="0" smtClean="0">
                <a:solidFill>
                  <a:srgbClr val="FF0000"/>
                </a:solidFill>
                <a:latin typeface="Comic Sans MS" panose="030F0702030302020204" pitchFamily="66" charset="0"/>
              </a:rPr>
              <a:t>Depth = h</a:t>
            </a:r>
            <a:endParaRPr lang="en-GB" sz="1600" dirty="0">
              <a:solidFill>
                <a:srgbClr val="FF0000"/>
              </a:solidFill>
              <a:latin typeface="Comic Sans MS" panose="030F0702030302020204" pitchFamily="66" charset="0"/>
            </a:endParaRPr>
          </a:p>
        </p:txBody>
      </p:sp>
      <p:sp>
        <p:nvSpPr>
          <p:cNvPr id="8" name="TextBox 7"/>
          <p:cNvSpPr txBox="1"/>
          <p:nvPr/>
        </p:nvSpPr>
        <p:spPr>
          <a:xfrm>
            <a:off x="1486370" y="6093296"/>
            <a:ext cx="1573462" cy="338554"/>
          </a:xfrm>
          <a:prstGeom prst="rect">
            <a:avLst/>
          </a:prstGeom>
          <a:noFill/>
        </p:spPr>
        <p:txBody>
          <a:bodyPr wrap="square" rtlCol="0">
            <a:spAutoFit/>
          </a:bodyPr>
          <a:lstStyle/>
          <a:p>
            <a:r>
              <a:rPr lang="en-GB" sz="1600" dirty="0" smtClean="0">
                <a:solidFill>
                  <a:srgbClr val="FF0000"/>
                </a:solidFill>
                <a:latin typeface="Comic Sans MS" panose="030F0702030302020204" pitchFamily="66" charset="0"/>
              </a:rPr>
              <a:t>Base area = A</a:t>
            </a:r>
            <a:endParaRPr lang="en-GB" sz="1600" dirty="0">
              <a:solidFill>
                <a:srgbClr val="FF0000"/>
              </a:solidFill>
              <a:latin typeface="Comic Sans MS" panose="030F0702030302020204" pitchFamily="66" charset="0"/>
            </a:endParaRPr>
          </a:p>
        </p:txBody>
      </p:sp>
      <p:cxnSp>
        <p:nvCxnSpPr>
          <p:cNvPr id="10" name="Straight Arrow Connector 9"/>
          <p:cNvCxnSpPr/>
          <p:nvPr/>
        </p:nvCxnSpPr>
        <p:spPr>
          <a:xfrm>
            <a:off x="1475656" y="6093296"/>
            <a:ext cx="1584176" cy="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7504" y="3570211"/>
            <a:ext cx="1368152" cy="338554"/>
          </a:xfrm>
          <a:prstGeom prst="rect">
            <a:avLst/>
          </a:prstGeom>
          <a:noFill/>
        </p:spPr>
        <p:txBody>
          <a:bodyPr wrap="square" rtlCol="0">
            <a:spAutoFit/>
          </a:bodyPr>
          <a:lstStyle/>
          <a:p>
            <a:r>
              <a:rPr lang="en-GB" sz="1600" dirty="0" smtClean="0">
                <a:solidFill>
                  <a:srgbClr val="FF0000"/>
                </a:solidFill>
                <a:latin typeface="Comic Sans MS" panose="030F0702030302020204" pitchFamily="66" charset="0"/>
              </a:rPr>
              <a:t>Density = </a:t>
            </a:r>
            <a:r>
              <a:rPr lang="el-GR" sz="1600" dirty="0" smtClean="0">
                <a:solidFill>
                  <a:srgbClr val="FF0000"/>
                </a:solidFill>
                <a:latin typeface="Times New Roman"/>
                <a:cs typeface="Times New Roman"/>
              </a:rPr>
              <a:t>ρ</a:t>
            </a:r>
            <a:endParaRPr lang="en-GB" sz="1600" dirty="0">
              <a:solidFill>
                <a:srgbClr val="FF0000"/>
              </a:solidFill>
              <a:latin typeface="Comic Sans MS" panose="030F0702030302020204" pitchFamily="66" charset="0"/>
            </a:endParaRPr>
          </a:p>
        </p:txBody>
      </p:sp>
      <p:cxnSp>
        <p:nvCxnSpPr>
          <p:cNvPr id="14" name="Straight Arrow Connector 13"/>
          <p:cNvCxnSpPr/>
          <p:nvPr/>
        </p:nvCxnSpPr>
        <p:spPr>
          <a:xfrm>
            <a:off x="1331640" y="3739488"/>
            <a:ext cx="72008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932040" y="1700808"/>
            <a:ext cx="3672408" cy="2246769"/>
          </a:xfrm>
          <a:prstGeom prst="rect">
            <a:avLst/>
          </a:prstGeom>
          <a:noFill/>
          <a:ln>
            <a:solidFill>
              <a:srgbClr val="FF0000"/>
            </a:solidFill>
          </a:ln>
        </p:spPr>
        <p:txBody>
          <a:bodyPr wrap="square" rtlCol="0">
            <a:spAutoFit/>
          </a:bodyPr>
          <a:lstStyle/>
          <a:p>
            <a:r>
              <a:rPr lang="en-GB" sz="2000" dirty="0" smtClean="0">
                <a:solidFill>
                  <a:srgbClr val="FF0000"/>
                </a:solidFill>
                <a:latin typeface="Comic Sans MS" panose="030F0702030302020204" pitchFamily="66" charset="0"/>
              </a:rPr>
              <a:t>Pressure at any given point:</a:t>
            </a:r>
          </a:p>
          <a:p>
            <a:endParaRPr lang="en-GB" sz="2000" dirty="0">
              <a:solidFill>
                <a:srgbClr val="FF0000"/>
              </a:solidFill>
              <a:latin typeface="Comic Sans MS" panose="030F0702030302020204" pitchFamily="66" charset="0"/>
            </a:endParaRPr>
          </a:p>
          <a:p>
            <a:pPr algn="ctr"/>
            <a:r>
              <a:rPr lang="en-GB" sz="2000" dirty="0" smtClean="0">
                <a:solidFill>
                  <a:srgbClr val="FF0000"/>
                </a:solidFill>
                <a:latin typeface="Comic Sans MS" panose="030F0702030302020204" pitchFamily="66" charset="0"/>
              </a:rPr>
              <a:t>Pressure = </a:t>
            </a:r>
            <a:r>
              <a:rPr lang="el-GR" sz="2000" dirty="0" smtClean="0">
                <a:solidFill>
                  <a:srgbClr val="FF0000"/>
                </a:solidFill>
                <a:latin typeface="Times New Roman"/>
                <a:cs typeface="Times New Roman"/>
              </a:rPr>
              <a:t>ρ</a:t>
            </a:r>
            <a:r>
              <a:rPr lang="en-GB" sz="2000" dirty="0" err="1" smtClean="0">
                <a:solidFill>
                  <a:srgbClr val="FF0000"/>
                </a:solidFill>
                <a:latin typeface="Times New Roman"/>
                <a:cs typeface="Times New Roman"/>
              </a:rPr>
              <a:t>gh</a:t>
            </a:r>
            <a:endParaRPr lang="en-GB" sz="2000" dirty="0" smtClean="0">
              <a:solidFill>
                <a:srgbClr val="FF0000"/>
              </a:solidFill>
              <a:latin typeface="Times New Roman"/>
              <a:cs typeface="Times New Roman"/>
            </a:endParaRPr>
          </a:p>
          <a:p>
            <a:pPr algn="ctr"/>
            <a:endParaRPr lang="en-GB" sz="2000" dirty="0">
              <a:solidFill>
                <a:srgbClr val="FF0000"/>
              </a:solidFill>
              <a:latin typeface="Times New Roman"/>
              <a:cs typeface="Times New Roman"/>
            </a:endParaRPr>
          </a:p>
          <a:p>
            <a:pPr algn="ctr"/>
            <a:r>
              <a:rPr lang="el-GR" sz="2000" dirty="0" smtClean="0">
                <a:solidFill>
                  <a:srgbClr val="FF0000"/>
                </a:solidFill>
                <a:latin typeface="Times New Roman"/>
                <a:cs typeface="Times New Roman"/>
              </a:rPr>
              <a:t>ρ</a:t>
            </a:r>
            <a:r>
              <a:rPr lang="en-GB" sz="2000" dirty="0" smtClean="0">
                <a:solidFill>
                  <a:srgbClr val="FF0000"/>
                </a:solidFill>
                <a:latin typeface="Times New Roman"/>
                <a:cs typeface="Times New Roman"/>
              </a:rPr>
              <a:t> (Greek letter ‘rho’)</a:t>
            </a:r>
          </a:p>
          <a:p>
            <a:pPr algn="ctr"/>
            <a:r>
              <a:rPr lang="en-GB" sz="2000" dirty="0" smtClean="0">
                <a:solidFill>
                  <a:srgbClr val="FF0000"/>
                </a:solidFill>
                <a:latin typeface="Times New Roman"/>
                <a:cs typeface="Times New Roman"/>
              </a:rPr>
              <a:t>g = 10 N/kg</a:t>
            </a:r>
          </a:p>
          <a:p>
            <a:pPr algn="ctr"/>
            <a:r>
              <a:rPr lang="en-GB" sz="2000" dirty="0" smtClean="0">
                <a:solidFill>
                  <a:srgbClr val="FF0000"/>
                </a:solidFill>
                <a:latin typeface="Times New Roman"/>
                <a:cs typeface="Times New Roman"/>
              </a:rPr>
              <a:t>h  =  height of liquid</a:t>
            </a:r>
            <a:endParaRPr lang="en-GB" sz="2000" dirty="0">
              <a:solidFill>
                <a:srgbClr val="FF0000"/>
              </a:solidFill>
              <a:latin typeface="Comic Sans MS" panose="030F0702030302020204" pitchFamily="66" charset="0"/>
            </a:endParaRPr>
          </a:p>
        </p:txBody>
      </p:sp>
      <p:sp>
        <p:nvSpPr>
          <p:cNvPr id="5" name="TextBox 4"/>
          <p:cNvSpPr txBox="1"/>
          <p:nvPr/>
        </p:nvSpPr>
        <p:spPr>
          <a:xfrm>
            <a:off x="4932040" y="4013775"/>
            <a:ext cx="3672408" cy="2554545"/>
          </a:xfrm>
          <a:prstGeom prst="rect">
            <a:avLst/>
          </a:prstGeom>
          <a:noFill/>
          <a:ln>
            <a:solidFill>
              <a:srgbClr val="FF0000"/>
            </a:solidFill>
          </a:ln>
        </p:spPr>
        <p:txBody>
          <a:bodyPr wrap="square" rtlCol="0">
            <a:spAutoFit/>
          </a:bodyPr>
          <a:lstStyle/>
          <a:p>
            <a:r>
              <a:rPr lang="en-GB" sz="1600" dirty="0" err="1">
                <a:solidFill>
                  <a:srgbClr val="FF0000"/>
                </a:solidFill>
                <a:latin typeface="Comic Sans MS" panose="030F0702030302020204" pitchFamily="66" charset="0"/>
              </a:rPr>
              <a:t>e</a:t>
            </a:r>
            <a:r>
              <a:rPr lang="en-GB" sz="1600" dirty="0" err="1" smtClean="0">
                <a:solidFill>
                  <a:srgbClr val="FF0000"/>
                </a:solidFill>
                <a:latin typeface="Comic Sans MS" panose="030F0702030302020204" pitchFamily="66" charset="0"/>
              </a:rPr>
              <a:t>g</a:t>
            </a:r>
            <a:r>
              <a:rPr lang="en-GB" sz="1600" dirty="0" smtClean="0">
                <a:solidFill>
                  <a:srgbClr val="FF0000"/>
                </a:solidFill>
                <a:latin typeface="Comic Sans MS" panose="030F0702030302020204" pitchFamily="66" charset="0"/>
              </a:rPr>
              <a:t>. If the density of water is 1000 kg/m</a:t>
            </a:r>
            <a:r>
              <a:rPr lang="en-GB" sz="1600" baseline="30000" dirty="0" smtClean="0">
                <a:solidFill>
                  <a:srgbClr val="FF0000"/>
                </a:solidFill>
                <a:latin typeface="Comic Sans MS" panose="030F0702030302020204" pitchFamily="66" charset="0"/>
              </a:rPr>
              <a:t>3</a:t>
            </a:r>
            <a:r>
              <a:rPr lang="en-GB" sz="1600" dirty="0" smtClean="0">
                <a:solidFill>
                  <a:srgbClr val="FF0000"/>
                </a:solidFill>
                <a:latin typeface="Comic Sans MS" panose="030F0702030302020204" pitchFamily="66" charset="0"/>
              </a:rPr>
              <a:t>, what is the pressure due to the water at the bottom of a swimming pool 3m deep?</a:t>
            </a:r>
          </a:p>
          <a:p>
            <a:endParaRPr lang="en-GB" sz="1600" dirty="0">
              <a:solidFill>
                <a:srgbClr val="FF0000"/>
              </a:solidFill>
              <a:latin typeface="Comic Sans MS" panose="030F0702030302020204" pitchFamily="66" charset="0"/>
            </a:endParaRPr>
          </a:p>
          <a:p>
            <a:pPr algn="ctr"/>
            <a:r>
              <a:rPr lang="en-GB" sz="1600" dirty="0" smtClean="0">
                <a:solidFill>
                  <a:srgbClr val="FF0000"/>
                </a:solidFill>
                <a:latin typeface="Comic Sans MS" panose="030F0702030302020204" pitchFamily="66" charset="0"/>
              </a:rPr>
              <a:t>Pressure = </a:t>
            </a:r>
            <a:r>
              <a:rPr lang="el-GR" sz="1600" dirty="0" smtClean="0">
                <a:solidFill>
                  <a:srgbClr val="FF0000"/>
                </a:solidFill>
                <a:latin typeface="Comic Sans MS" panose="030F0702030302020204" pitchFamily="66" charset="0"/>
                <a:cs typeface="Times New Roman"/>
              </a:rPr>
              <a:t>ρ</a:t>
            </a:r>
            <a:r>
              <a:rPr lang="en-GB" sz="1600" dirty="0" err="1" smtClean="0">
                <a:solidFill>
                  <a:srgbClr val="FF0000"/>
                </a:solidFill>
                <a:latin typeface="Comic Sans MS" panose="030F0702030302020204" pitchFamily="66" charset="0"/>
                <a:cs typeface="Times New Roman"/>
              </a:rPr>
              <a:t>gh</a:t>
            </a:r>
            <a:endParaRPr lang="en-GB" sz="1600" dirty="0" smtClean="0">
              <a:solidFill>
                <a:srgbClr val="FF0000"/>
              </a:solidFill>
              <a:latin typeface="Comic Sans MS" panose="030F0702030302020204" pitchFamily="66" charset="0"/>
              <a:cs typeface="Times New Roman"/>
            </a:endParaRPr>
          </a:p>
          <a:p>
            <a:pPr algn="ctr"/>
            <a:endParaRPr lang="en-GB" sz="1600" dirty="0">
              <a:solidFill>
                <a:srgbClr val="FF0000"/>
              </a:solidFill>
              <a:latin typeface="Times New Roman"/>
              <a:cs typeface="Times New Roman"/>
            </a:endParaRPr>
          </a:p>
          <a:p>
            <a:pPr algn="ctr"/>
            <a:r>
              <a:rPr lang="en-GB" sz="1600" dirty="0" smtClean="0">
                <a:solidFill>
                  <a:srgbClr val="FF0000"/>
                </a:solidFill>
                <a:latin typeface="Comic Sans MS" panose="030F0702030302020204" pitchFamily="66" charset="0"/>
                <a:cs typeface="Times New Roman"/>
              </a:rPr>
              <a:t>Pressure = 1000  x  10  x 3</a:t>
            </a:r>
          </a:p>
          <a:p>
            <a:pPr algn="ctr"/>
            <a:endParaRPr lang="en-GB" sz="1600" dirty="0">
              <a:solidFill>
                <a:srgbClr val="FF0000"/>
              </a:solidFill>
              <a:latin typeface="Comic Sans MS" panose="030F0702030302020204" pitchFamily="66" charset="0"/>
              <a:cs typeface="Times New Roman"/>
            </a:endParaRPr>
          </a:p>
          <a:p>
            <a:pPr algn="ctr"/>
            <a:r>
              <a:rPr lang="en-GB" sz="1600" dirty="0" smtClean="0">
                <a:solidFill>
                  <a:srgbClr val="FF0000"/>
                </a:solidFill>
                <a:latin typeface="Comic Sans MS" panose="030F0702030302020204" pitchFamily="66" charset="0"/>
                <a:cs typeface="Times New Roman"/>
              </a:rPr>
              <a:t>Pressure = 30 000 Pa </a:t>
            </a:r>
            <a:endParaRPr lang="en-GB" sz="16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3445162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ounded Rectangle 1"/>
          <p:cNvSpPr/>
          <p:nvPr/>
        </p:nvSpPr>
        <p:spPr>
          <a:xfrm>
            <a:off x="251520" y="548680"/>
            <a:ext cx="3600400" cy="72008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00B050"/>
                </a:solidFill>
                <a:latin typeface="Comic Sans MS" panose="030F0702030302020204" pitchFamily="66" charset="0"/>
              </a:rPr>
              <a:t>The Manometer</a:t>
            </a:r>
            <a:endParaRPr lang="en-GB" sz="2400" b="1" dirty="0">
              <a:solidFill>
                <a:srgbClr val="00B050"/>
              </a:solidFill>
              <a:latin typeface="Comic Sans MS" panose="030F0702030302020204" pitchFamily="66" charset="0"/>
            </a:endParaRPr>
          </a:p>
        </p:txBody>
      </p:sp>
      <p:pic>
        <p:nvPicPr>
          <p:cNvPr id="33794" name="Picture 2" descr="http://www.phys.ttu.edu/~batcam/Courses/semester%201/Readings/UNIT%2011%20READING%20B%20FLUIDS_files/image010.jp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17046" y="2420888"/>
            <a:ext cx="3743325" cy="25431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32040" y="1700808"/>
            <a:ext cx="3672408" cy="3785652"/>
          </a:xfrm>
          <a:prstGeom prst="rect">
            <a:avLst/>
          </a:prstGeom>
          <a:noFill/>
          <a:ln>
            <a:solidFill>
              <a:srgbClr val="FF0000"/>
            </a:solidFill>
          </a:ln>
        </p:spPr>
        <p:txBody>
          <a:bodyPr wrap="square" rtlCol="0">
            <a:spAutoFit/>
          </a:bodyPr>
          <a:lstStyle/>
          <a:p>
            <a:r>
              <a:rPr lang="en-GB" sz="2000" dirty="0" smtClean="0">
                <a:solidFill>
                  <a:srgbClr val="FF0000"/>
                </a:solidFill>
                <a:latin typeface="Comic Sans MS" panose="030F0702030302020204" pitchFamily="66" charset="0"/>
              </a:rPr>
              <a:t>A manometer measures pressure difference.</a:t>
            </a:r>
          </a:p>
          <a:p>
            <a:endParaRPr lang="en-GB" sz="2000" dirty="0">
              <a:solidFill>
                <a:srgbClr val="FF0000"/>
              </a:solidFill>
              <a:latin typeface="Comic Sans MS" panose="030F0702030302020204" pitchFamily="66" charset="0"/>
            </a:endParaRPr>
          </a:p>
          <a:p>
            <a:r>
              <a:rPr lang="en-GB" sz="2000" dirty="0" smtClean="0">
                <a:solidFill>
                  <a:srgbClr val="FF0000"/>
                </a:solidFill>
                <a:latin typeface="Comic Sans MS" panose="030F0702030302020204" pitchFamily="66" charset="0"/>
              </a:rPr>
              <a:t>The height difference (h) compares the pressure being measured with the atmospheric pressure.</a:t>
            </a:r>
          </a:p>
          <a:p>
            <a:endParaRPr lang="en-GB" sz="2000" dirty="0">
              <a:solidFill>
                <a:srgbClr val="FF0000"/>
              </a:solidFill>
              <a:latin typeface="Comic Sans MS" panose="030F0702030302020204" pitchFamily="66" charset="0"/>
            </a:endParaRPr>
          </a:p>
          <a:p>
            <a:r>
              <a:rPr lang="en-GB" sz="2000" dirty="0" smtClean="0">
                <a:solidFill>
                  <a:srgbClr val="FF0000"/>
                </a:solidFill>
                <a:latin typeface="Comic Sans MS" panose="030F0702030302020204" pitchFamily="66" charset="0"/>
              </a:rPr>
              <a:t>In this example, the pressure being measured is less than the atmospheric pressure. </a:t>
            </a:r>
            <a:endParaRPr lang="en-GB" sz="2000" dirty="0">
              <a:solidFill>
                <a:srgbClr val="FF0000"/>
              </a:solidFill>
              <a:latin typeface="Comic Sans MS" panose="030F0702030302020204" pitchFamily="66" charset="0"/>
            </a:endParaRPr>
          </a:p>
        </p:txBody>
      </p:sp>
      <p:cxnSp>
        <p:nvCxnSpPr>
          <p:cNvPr id="6" name="Straight Connector 5"/>
          <p:cNvCxnSpPr/>
          <p:nvPr/>
        </p:nvCxnSpPr>
        <p:spPr>
          <a:xfrm>
            <a:off x="1547664" y="4149080"/>
            <a:ext cx="108012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47664" y="3429000"/>
            <a:ext cx="108012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835696" y="3429000"/>
            <a:ext cx="0" cy="72008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35696" y="3604374"/>
            <a:ext cx="360040" cy="369332"/>
          </a:xfrm>
          <a:prstGeom prst="rect">
            <a:avLst/>
          </a:prstGeom>
          <a:noFill/>
        </p:spPr>
        <p:txBody>
          <a:bodyPr wrap="square" rtlCol="0">
            <a:spAutoFit/>
          </a:bodyPr>
          <a:lstStyle/>
          <a:p>
            <a:r>
              <a:rPr lang="en-GB" dirty="0" smtClean="0">
                <a:solidFill>
                  <a:srgbClr val="FF0000"/>
                </a:solidFill>
              </a:rPr>
              <a:t>h</a:t>
            </a:r>
            <a:endParaRPr lang="en-GB" dirty="0">
              <a:solidFill>
                <a:srgbClr val="FF0000"/>
              </a:solidFill>
            </a:endParaRPr>
          </a:p>
        </p:txBody>
      </p:sp>
    </p:spTree>
    <p:extLst>
      <p:ext uri="{BB962C8B-B14F-4D97-AF65-F5344CB8AC3E}">
        <p14:creationId xmlns:p14="http://schemas.microsoft.com/office/powerpoint/2010/main" val="13482147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solidFill>
            <a:srgbClr val="FFFF00"/>
          </a:solidFill>
          <a:ln>
            <a:solidFill>
              <a:srgbClr val="FF0000"/>
            </a:solidFill>
            <a:miter lim="800000"/>
            <a:headEnd/>
            <a:tailEnd/>
          </a:ln>
        </p:spPr>
        <p:txBody>
          <a:bodyPr/>
          <a:lstStyle/>
          <a:p>
            <a:r>
              <a:rPr lang="en-GB" altLang="en-US" sz="6000" smtClean="0">
                <a:solidFill>
                  <a:srgbClr val="FF0000"/>
                </a:solidFill>
              </a:rPr>
              <a:t>Hydraulics</a:t>
            </a:r>
          </a:p>
        </p:txBody>
      </p:sp>
      <p:sp>
        <p:nvSpPr>
          <p:cNvPr id="12291" name="AutoShape 2" descr="data:image/jpeg;base64,/9j/4AAQSkZJRgABAQAAAQABAAD/2wCEAAkGBwgHBgkIBwgKCgkLDRYPDQwMDRsUFRAWIB0iIiAdHx8kKDQsJCYxJx8fLT0tMTU3Ojo6Iys/RD84QzQ5OjcBCgoKDQwNGg8PGjclHyU3Nzc3Nzc3Nzc3Nzc3Nzc3Nzc3Nzc3Nzc3Nzc3Nzc3Nzc3Nzc3Nzc3Nzc3Nzc3Nzc3N//AABEIAK0AcQMBIgACEQEDEQH/xAAcAAEAAgMBAQEAAAAAAAAAAAAABgcBAgMFBAj/xABIEAABAwICBQUKCwUJAAAAAAABAAIDBBEFIQYHEjFBEyI2UbIUFjJVYXFydJHSNTdCUnN1gaGxwcIVNFS08CQlRGJkg5Ki0f/EABoBAQEAAwEBAAAAAAAAAAAAAAAEAQUGAgP/xAAtEQACAQMBBAoCAwAAAAAAAAAAAQIDBBEFEhMxoRQhM0FRUlNxgbEyNCJhcv/aAAwDAQACEQMRAD8AvFERAEXlM0iwmTGHYQyrBr23Bh2HZWF99rbvKvVusJp8D1KEoY2ljIREWTyEREAREQBERAEREAREQBc6iVkEEk0psyNpc42vYDMrouVRGyeCSF4uyRpafMUMrGespqgx/Dm6x5MZdMe4pHO2X7BvmwDda+9XQ0g7lTOD6F1Eem4w6pYX0lMeWdJY2dHfmgnrP5FXK2zcrKW128S2vE3muu3c6W5ef4pfHcboiKo0QREQBERAEREAREQBERAYO43UY0jn0go5Kmroww4fDDylhKxrxsgl2TmOvu61KF5mkwHe3iuX+Cm7BQEEj0lxt1eKdsTu6HQcqXcpDbZ5uV+T384ZedSTR6bSKrmo6qr5IYfNFyjg6Vrn85oLLBrBbfnmojB0ki+rB+MSsbRsDvewz1OHsBAeiNyyiIAiIgCIiAIsFcTV07XFrp4gRkQXDJAd0XDuym/iIv8AmFtHPFJfk5GPtv2XAoDqi12vL9yIDZebpN0bxb1KbsFekvM0m6N4r6lN2CgK6h6SRfVY/GNWNo30ewz1SLsBVzB0ki+rB+MSsbRvo9hnqkXYCA9JERAEREAREQGHblBNK9GaWkppa6nnmZJNVBzhZhF5JLu3tPFxU8XgabfArfWYe2EBXNLRGWrxCJ1RJaCqZGy0cfgumew/JzyaFZeCaOUeDTzT0z5XySsDHF5G4EkWAA61X+H/AAli3r8P8zIrZG5AYt/lCLZEBwrDKKZ5gvymVrC/FeHjE0xwytindOWdyyGQSsY1uzsm9yMwPKM1I1XmtfF67DKemhoZY4xXA085fGHXjJDTa5yycUB8sQg/azDan5buK2T37WxzOG7Z3Z79ylWEzTDDqOKF04Z3OwsEcbC3Z2RaxOZHlOapaPHsXFXHVCrj5Uwth/dmWAOza/VmGi/Dq4Kx9U2M1uKwVEddMyUUTI4YS2MMszk2kXAJzzQE+o+VNMwz35TjcAfgu6IgCIiAIiID5cQNQI2dzbd9rnbDQTa3lUd0glfJQFk5kLWTx3EzWsaHXBGbc77rKVlRbSv4NrPX6f8AQgI5Sin7rr9gU4ealm3sveTtcs61+o3vYDK9wclMzPWOEjYnVRkYNxijte1xdV9h4/vLF/X4f5mRWfSfvdb6bewEB1vN83/sP/FldkQGCVVuuzZkgwyKR1opZgHjr5zMr7xx3EK0VAdaI5tHu3ngvlXq7qm5+B8LituaTqY4FIsgw8MjeZQCACbPOQFnG4vY8eG8jLda3NSTWR0lfHE8ujYQGkuB+S2+dv6+4RM2PDLqsp9qv3Vv9cAorfUN9U2NnBBaap0iqobOPksBERbI2wREQBERAYKielsjG0FU1z2Nca6AgFwHzFK3HJUjrhLYtKWzSxl7HUzGcwBzrgyHwTuyIzsgPToJoxiOLkyMt3fD8sfxMis+he19TWOY4OaXtsQbg80L8ytqqNpN4Whodd39nG/bNyD9jt3CwzIyvDVC1zdDodvjJI5ud+aZHFv3EICcIiIDXcVAdaPg0nnKnx3qA60fBo/OVLe/ryItR/VmQFT7VfurfP8AkFAFP9WG6t8/5BabTu3Rz+k/sr5LAREXRnWhERAEREBgqmdalFNPpYZY2tcw0sbDcgG4L77/ACOCuZyqvWKbY+PowpbyrKlS2o8SK/rzoUXOHEr3uOs2TtQwkkH5Ytc3J4dZI81hwCuTVZE6DRgNk8Izyv33ydK9w+2xVabRVp6uujzfTPaKlsrypWqOM/Aj06/q3FVxnjgSq6LGSLaYNzlA71AdaPg0fnKnxUH1k009SaRtPE6Rzbk7PBS3iboSSI9QTdtNIrpT/VfurfP+QUO/ZOI7+4pbeUKb6t6aem7rbUROY52Yv9i1OnwkqybRotKpTVwm14k6REXQHUhERAEREBhyqvWN0g/2grUO5Vlp7R1NTjznU8D5AGAEtUOoJyoNI12qRcrZpIhytTV10eb6R7RVcjCcQt+5S+xWTq/ifDgYjlaWPa43aeGZUGmQkqrbXcavR6c4122u4k32Is5It8dLj+jK1N7HyLZYO5YBWmHYdO3TUTEMyk2iza54FhmW71ZLd5vmQoVQ/GVVern9Km7RZTW2MS92SWiSUvdgLKIqSsIiIAiIgMFcp78jIBfwTu8y7LXigK50VoJodK5ZXBhAe7ba113Mz+UOCsUZhQrRbPTXHfSPaU2U1r+Hy/sks+zfu/sxbyottkIqiwyiIsGCD0Pxl1f0B/SpuFCKH4y6v6A/pU3U1twl7sktPxl/pmUWLpdUlZlFi6XQGUWLpdAZWEWEBCtFemuO+ke0prxUK0V6a476R7SmvFTWvZ/L+ySz7N+7+zZERUFYQotXmzSVkEJostZdWf8ATn9Kmoe3rUQxnRQ12LTV0eJSwPkFrMZuFuu6+XvNqLfDtV7D7yhhKdNuOznrZroSq0dqOxnrb4k52h1hNodYUG7zajx7Vew+8nebUePar2H3l9N9V8nNHvpNX0+aJztDrCbQ6woN3m1Hj2q9h95O82o8e1XsPvJvqvk5odJq+nzROdodYTaHWFBu82o8e1XsPvJ3m1Hj2q9h95N9V8nNDpNX0+aJztDrCxtD5yg/ebUePar2H3k7zKjx7Vew+8m+qeTmjPSavk5o66K9Ncdt1n8VNeKjGjWj37Grpqg1j6h8zLO2m24+dSfivVtFqGJces92cZRp4lxyzZFqi+5Tk//Z"/>
          <p:cNvSpPr>
            <a:spLocks noChangeAspect="1" noChangeArrowheads="1"/>
          </p:cNvSpPr>
          <p:nvPr/>
        </p:nvSpPr>
        <p:spPr bwMode="auto">
          <a:xfrm>
            <a:off x="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n-US"/>
          </a:p>
        </p:txBody>
      </p:sp>
      <p:pic>
        <p:nvPicPr>
          <p:cNvPr id="12292" name="Picture 2" descr="http://www.engineeringexpert.net/Engineering-Expert-Witness-Blog/http:/www.engineeringexpert.net/web/Engineering-Expert-Witness-Blog/wp-content/uploads/2010/01/j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636838"/>
            <a:ext cx="431165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690" y="1916832"/>
            <a:ext cx="4162425"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07616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solidFill>
            <a:srgbClr val="FFFF00"/>
          </a:solidFill>
          <a:ln>
            <a:solidFill>
              <a:srgbClr val="FF0000"/>
            </a:solidFill>
            <a:miter lim="800000"/>
            <a:headEnd/>
            <a:tailEnd/>
          </a:ln>
        </p:spPr>
        <p:txBody>
          <a:bodyPr/>
          <a:lstStyle/>
          <a:p>
            <a:r>
              <a:rPr lang="en-GB" altLang="en-US" sz="6000" smtClean="0">
                <a:solidFill>
                  <a:srgbClr val="FF0000"/>
                </a:solidFill>
              </a:rPr>
              <a:t>Hydraulics</a:t>
            </a:r>
          </a:p>
        </p:txBody>
      </p:sp>
      <p:sp>
        <p:nvSpPr>
          <p:cNvPr id="13315" name="AutoShape 2" descr="data:image/jpeg;base64,/9j/4AAQSkZJRgABAQAAAQABAAD/2wCEAAkGBwgHBgkIBwgKCgkLDRYPDQwMDRsUFRAWIB0iIiAdHx8kKDQsJCYxJx8fLT0tMTU3Ojo6Iys/RD84QzQ5OjcBCgoKDQwNGg8PGjclHyU3Nzc3Nzc3Nzc3Nzc3Nzc3Nzc3Nzc3Nzc3Nzc3Nzc3Nzc3Nzc3Nzc3Nzc3Nzc3Nzc3N//AABEIAK0AcQMBIgACEQEDEQH/xAAcAAEAAgMBAQEAAAAAAAAAAAAABgcBAgMFBAj/xABIEAABAwICBQUKCwUJAAAAAAABAAIDBBEFIQYHEjFBEyI2UbIUFjJVYXFydJHSNTdCUnN1gaGxwcIVNFS08CQlRGJkg5Ki0f/EABoBAQEAAwEBAAAAAAAAAAAAAAAEAQUGAgP/xAAtEQACAQMBBAoCAwAAAAAAAAAAAQIDBBEFEhMxoRQhM0FRUlNxgbEyNCJhcv/aAAwDAQACEQMRAD8AvFERAEXlM0iwmTGHYQyrBr23Bh2HZWF99rbvKvVusJp8D1KEoY2ljIREWTyEREAREQBERAEREAREQBc6iVkEEk0psyNpc42vYDMrouVRGyeCSF4uyRpafMUMrGespqgx/Dm6x5MZdMe4pHO2X7BvmwDda+9XQ0g7lTOD6F1Eem4w6pYX0lMeWdJY2dHfmgnrP5FXK2zcrKW128S2vE3muu3c6W5ef4pfHcboiKo0QREQBERAEREAREQBERAYO43UY0jn0go5Kmroww4fDDylhKxrxsgl2TmOvu61KF5mkwHe3iuX+Cm7BQEEj0lxt1eKdsTu6HQcqXcpDbZ5uV+T384ZedSTR6bSKrmo6qr5IYfNFyjg6Vrn85oLLBrBbfnmojB0ki+rB+MSsbRsDvewz1OHsBAeiNyyiIAiIgCIiAIsFcTV07XFrp4gRkQXDJAd0XDuym/iIv8AmFtHPFJfk5GPtv2XAoDqi12vL9yIDZebpN0bxb1KbsFekvM0m6N4r6lN2CgK6h6SRfVY/GNWNo30ewz1SLsBVzB0ki+rB+MSsbRvo9hnqkXYCA9JERAEREAREQGHblBNK9GaWkppa6nnmZJNVBzhZhF5JLu3tPFxU8XgabfArfWYe2EBXNLRGWrxCJ1RJaCqZGy0cfgumew/JzyaFZeCaOUeDTzT0z5XySsDHF5G4EkWAA61X+H/AAli3r8P8zIrZG5AYt/lCLZEBwrDKKZ5gvymVrC/FeHjE0xwytindOWdyyGQSsY1uzsm9yMwPKM1I1XmtfF67DKemhoZY4xXA085fGHXjJDTa5yycUB8sQg/azDan5buK2T37WxzOG7Z3Z79ylWEzTDDqOKF04Z3OwsEcbC3Z2RaxOZHlOapaPHsXFXHVCrj5Uwth/dmWAOza/VmGi/Dq4Kx9U2M1uKwVEddMyUUTI4YS2MMszk2kXAJzzQE+o+VNMwz35TjcAfgu6IgCIiAIiID5cQNQI2dzbd9rnbDQTa3lUd0glfJQFk5kLWTx3EzWsaHXBGbc77rKVlRbSv4NrPX6f8AQgI5Sin7rr9gU4ealm3sveTtcs61+o3vYDK9wclMzPWOEjYnVRkYNxijte1xdV9h4/vLF/X4f5mRWfSfvdb6bewEB1vN83/sP/FldkQGCVVuuzZkgwyKR1opZgHjr5zMr7xx3EK0VAdaI5tHu3ngvlXq7qm5+B8LituaTqY4FIsgw8MjeZQCACbPOQFnG4vY8eG8jLda3NSTWR0lfHE8ujYQGkuB+S2+dv6+4RM2PDLqsp9qv3Vv9cAorfUN9U2NnBBaap0iqobOPksBERbI2wREQBERAYKielsjG0FU1z2Nca6AgFwHzFK3HJUjrhLYtKWzSxl7HUzGcwBzrgyHwTuyIzsgPToJoxiOLkyMt3fD8sfxMis+he19TWOY4OaXtsQbg80L8ytqqNpN4Whodd39nG/bNyD9jt3CwzIyvDVC1zdDodvjJI5ud+aZHFv3EICcIiIDXcVAdaPg0nnKnx3qA60fBo/OVLe/ryItR/VmQFT7VfurfP8AkFAFP9WG6t8/5BabTu3Rz+k/sr5LAREXRnWhERAEREBgqmdalFNPpYZY2tcw0sbDcgG4L77/ACOCuZyqvWKbY+PowpbyrKlS2o8SK/rzoUXOHEr3uOs2TtQwkkH5Ytc3J4dZI81hwCuTVZE6DRgNk8Izyv33ydK9w+2xVabRVp6uujzfTPaKlsrypWqOM/Aj06/q3FVxnjgSq6LGSLaYNzlA71AdaPg0fnKnxUH1k009SaRtPE6Rzbk7PBS3iboSSI9QTdtNIrpT/VfurfP+QUO/ZOI7+4pbeUKb6t6aem7rbUROY52Yv9i1OnwkqybRotKpTVwm14k6REXQHUhERAEREBhyqvWN0g/2grUO5Vlp7R1NTjznU8D5AGAEtUOoJyoNI12qRcrZpIhytTV10eb6R7RVcjCcQt+5S+xWTq/ifDgYjlaWPa43aeGZUGmQkqrbXcavR6c4122u4k32Is5It8dLj+jK1N7HyLZYO5YBWmHYdO3TUTEMyk2iza54FhmW71ZLd5vmQoVQ/GVVern9Km7RZTW2MS92SWiSUvdgLKIqSsIiIAiIgMFcp78jIBfwTu8y7LXigK50VoJodK5ZXBhAe7ba113Mz+UOCsUZhQrRbPTXHfSPaU2U1r+Hy/sks+zfu/sxbyottkIqiwyiIsGCD0Pxl1f0B/SpuFCKH4y6v6A/pU3U1twl7sktPxl/pmUWLpdUlZlFi6XQGUWLpdAZWEWEBCtFemuO+ke0prxUK0V6a476R7SmvFTWvZ/L+ySz7N+7+zZERUFYQotXmzSVkEJostZdWf8ATn9Kmoe3rUQxnRQ12LTV0eJSwPkFrMZuFuu6+XvNqLfDtV7D7yhhKdNuOznrZroSq0dqOxnrb4k52h1hNodYUG7zajx7Vew+8nebUePar2H3l9N9V8nNHvpNX0+aJztDrCbQ6woN3m1Hj2q9h95O82o8e1XsPvJvqvk5odJq+nzROdodYTaHWFBu82o8e1XsPvJ3m1Hj2q9h95N9V8nNDpNX0+aJztDrCxtD5yg/ebUePar2H3k7zKjx7Vew+8m+qeTmjPSavk5o66K9Ncdt1n8VNeKjGjWj37Grpqg1j6h8zLO2m24+dSfivVtFqGJces92cZRp4lxyzZFqi+5Tk//Z"/>
          <p:cNvSpPr>
            <a:spLocks noChangeAspect="1" noChangeArrowheads="1"/>
          </p:cNvSpPr>
          <p:nvPr/>
        </p:nvSpPr>
        <p:spPr bwMode="auto">
          <a:xfrm>
            <a:off x="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n-US"/>
          </a:p>
        </p:txBody>
      </p:sp>
      <p:pic>
        <p:nvPicPr>
          <p:cNvPr id="13316" name="Picture 2" descr="http://www.engineeringexpert.net/Engineering-Expert-Witness-Blog/http:/www.engineeringexpert.net/web/Engineering-Expert-Witness-Blog/wp-content/uploads/2010/01/j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636838"/>
            <a:ext cx="5514975"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27954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solidFill>
            <a:srgbClr val="FFFF00"/>
          </a:solidFill>
          <a:ln>
            <a:solidFill>
              <a:srgbClr val="FF0000"/>
            </a:solidFill>
            <a:miter lim="800000"/>
            <a:headEnd/>
            <a:tailEnd/>
          </a:ln>
        </p:spPr>
        <p:txBody>
          <a:bodyPr/>
          <a:lstStyle/>
          <a:p>
            <a:r>
              <a:rPr lang="en-GB" altLang="en-US" sz="6000" smtClean="0">
                <a:solidFill>
                  <a:srgbClr val="FF0000"/>
                </a:solidFill>
              </a:rPr>
              <a:t>Hydraulics</a:t>
            </a:r>
          </a:p>
        </p:txBody>
      </p:sp>
      <p:sp>
        <p:nvSpPr>
          <p:cNvPr id="14339" name="AutoShape 2" descr="data:image/jpeg;base64,/9j/4AAQSkZJRgABAQAAAQABAAD/2wCEAAkGBwgHBgkIBwgKCgkLDRYPDQwMDRsUFRAWIB0iIiAdHx8kKDQsJCYxJx8fLT0tMTU3Ojo6Iys/RD84QzQ5OjcBCgoKDQwNGg8PGjclHyU3Nzc3Nzc3Nzc3Nzc3Nzc3Nzc3Nzc3Nzc3Nzc3Nzc3Nzc3Nzc3Nzc3Nzc3Nzc3Nzc3N//AABEIAK0AcQMBIgACEQEDEQH/xAAcAAEAAgMBAQEAAAAAAAAAAAAABgcBAgMFBAj/xABIEAABAwICBQUKCwUJAAAAAAABAAIDBBEFIQYHEjFBEyI2UbIUFjJVYXFydJHSNTdCUnN1gaGxwcIVNFS08CQlRGJkg5Ki0f/EABoBAQEAAwEBAAAAAAAAAAAAAAAEAQUGAgP/xAAtEQACAQMBBAoCAwAAAAAAAAAAAQIDBBEFEhMxoRQhM0FRUlNxgbEyNCJhcv/aAAwDAQACEQMRAD8AvFERAEXlM0iwmTGHYQyrBr23Bh2HZWF99rbvKvVusJp8D1KEoY2ljIREWTyEREAREQBERAEREAREQBc6iVkEEk0psyNpc42vYDMrouVRGyeCSF4uyRpafMUMrGespqgx/Dm6x5MZdMe4pHO2X7BvmwDda+9XQ0g7lTOD6F1Eem4w6pYX0lMeWdJY2dHfmgnrP5FXK2zcrKW128S2vE3muu3c6W5ef4pfHcboiKo0QREQBERAEREAREQBERAYO43UY0jn0go5Kmroww4fDDylhKxrxsgl2TmOvu61KF5mkwHe3iuX+Cm7BQEEj0lxt1eKdsTu6HQcqXcpDbZ5uV+T384ZedSTR6bSKrmo6qr5IYfNFyjg6Vrn85oLLBrBbfnmojB0ki+rB+MSsbRsDvewz1OHsBAeiNyyiIAiIgCIiAIsFcTV07XFrp4gRkQXDJAd0XDuym/iIv8AmFtHPFJfk5GPtv2XAoDqi12vL9yIDZebpN0bxb1KbsFekvM0m6N4r6lN2CgK6h6SRfVY/GNWNo30ewz1SLsBVzB0ki+rB+MSsbRvo9hnqkXYCA9JERAEREAREQGHblBNK9GaWkppa6nnmZJNVBzhZhF5JLu3tPFxU8XgabfArfWYe2EBXNLRGWrxCJ1RJaCqZGy0cfgumew/JzyaFZeCaOUeDTzT0z5XySsDHF5G4EkWAA61X+H/AAli3r8P8zIrZG5AYt/lCLZEBwrDKKZ5gvymVrC/FeHjE0xwytindOWdyyGQSsY1uzsm9yMwPKM1I1XmtfF67DKemhoZY4xXA085fGHXjJDTa5yycUB8sQg/azDan5buK2T37WxzOG7Z3Z79ylWEzTDDqOKF04Z3OwsEcbC3Z2RaxOZHlOapaPHsXFXHVCrj5Uwth/dmWAOza/VmGi/Dq4Kx9U2M1uKwVEddMyUUTI4YS2MMszk2kXAJzzQE+o+VNMwz35TjcAfgu6IgCIiAIiID5cQNQI2dzbd9rnbDQTa3lUd0glfJQFk5kLWTx3EzWsaHXBGbc77rKVlRbSv4NrPX6f8AQgI5Sin7rr9gU4ealm3sveTtcs61+o3vYDK9wclMzPWOEjYnVRkYNxijte1xdV9h4/vLF/X4f5mRWfSfvdb6bewEB1vN83/sP/FldkQGCVVuuzZkgwyKR1opZgHjr5zMr7xx3EK0VAdaI5tHu3ngvlXq7qm5+B8LituaTqY4FIsgw8MjeZQCACbPOQFnG4vY8eG8jLda3NSTWR0lfHE8ujYQGkuB+S2+dv6+4RM2PDLqsp9qv3Vv9cAorfUN9U2NnBBaap0iqobOPksBERbI2wREQBERAYKielsjG0FU1z2Nca6AgFwHzFK3HJUjrhLYtKWzSxl7HUzGcwBzrgyHwTuyIzsgPToJoxiOLkyMt3fD8sfxMis+he19TWOY4OaXtsQbg80L8ytqqNpN4Whodd39nG/bNyD9jt3CwzIyvDVC1zdDodvjJI5ud+aZHFv3EICcIiIDXcVAdaPg0nnKnx3qA60fBo/OVLe/ryItR/VmQFT7VfurfP8AkFAFP9WG6t8/5BabTu3Rz+k/sr5LAREXRnWhERAEREBgqmdalFNPpYZY2tcw0sbDcgG4L77/ACOCuZyqvWKbY+PowpbyrKlS2o8SK/rzoUXOHEr3uOs2TtQwkkH5Ytc3J4dZI81hwCuTVZE6DRgNk8Izyv33ydK9w+2xVabRVp6uujzfTPaKlsrypWqOM/Aj06/q3FVxnjgSq6LGSLaYNzlA71AdaPg0fnKnxUH1k009SaRtPE6Rzbk7PBS3iboSSI9QTdtNIrpT/VfurfP+QUO/ZOI7+4pbeUKb6t6aem7rbUROY52Yv9i1OnwkqybRotKpTVwm14k6REXQHUhERAEREBhyqvWN0g/2grUO5Vlp7R1NTjznU8D5AGAEtUOoJyoNI12qRcrZpIhytTV10eb6R7RVcjCcQt+5S+xWTq/ifDgYjlaWPa43aeGZUGmQkqrbXcavR6c4122u4k32Is5It8dLj+jK1N7HyLZYO5YBWmHYdO3TUTEMyk2iza54FhmW71ZLd5vmQoVQ/GVVern9Km7RZTW2MS92SWiSUvdgLKIqSsIiIAiIgMFcp78jIBfwTu8y7LXigK50VoJodK5ZXBhAe7ba113Mz+UOCsUZhQrRbPTXHfSPaU2U1r+Hy/sks+zfu/sxbyottkIqiwyiIsGCD0Pxl1f0B/SpuFCKH4y6v6A/pU3U1twl7sktPxl/pmUWLpdUlZlFi6XQGUWLpdAZWEWEBCtFemuO+ke0prxUK0V6a476R7SmvFTWvZ/L+ySz7N+7+zZERUFYQotXmzSVkEJostZdWf8ATn9Kmoe3rUQxnRQ12LTV0eJSwPkFrMZuFuu6+XvNqLfDtV7D7yhhKdNuOznrZroSq0dqOxnrb4k52h1hNodYUG7zajx7Vew+8nebUePar2H3l9N9V8nNHvpNX0+aJztDrCbQ6woN3m1Hj2q9h95O82o8e1XsPvJvqvk5odJq+nzROdodYTaHWFBu82o8e1XsPvJ3m1Hj2q9h95N9V8nNDpNX0+aJztDrCxtD5yg/ebUePar2H3k7zKjx7Vew+8m+qeTmjPSavk5o66K9Ncdt1n8VNeKjGjWj37Grpqg1j6h8zLO2m24+dSfivVtFqGJces92cZRp4lxyzZFqi+5Tk//Z"/>
          <p:cNvSpPr>
            <a:spLocks noChangeAspect="1" noChangeArrowheads="1"/>
          </p:cNvSpPr>
          <p:nvPr/>
        </p:nvSpPr>
        <p:spPr bwMode="auto">
          <a:xfrm>
            <a:off x="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n-US"/>
          </a:p>
        </p:txBody>
      </p:sp>
      <p:pic>
        <p:nvPicPr>
          <p:cNvPr id="14340" name="Picture 2" descr="http://www.engineeringexpert.net/Engineering-Expert-Witness-Blog/http:/www.engineeringexpert.net/web/Engineering-Expert-Witness-Blog/wp-content/uploads/2010/01/j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636838"/>
            <a:ext cx="5514975"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4"/>
          <p:cNvSpPr txBox="1">
            <a:spLocks noChangeArrowheads="1"/>
          </p:cNvSpPr>
          <p:nvPr/>
        </p:nvSpPr>
        <p:spPr bwMode="auto">
          <a:xfrm>
            <a:off x="1979613" y="1989138"/>
            <a:ext cx="2592387" cy="6461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a:solidFill>
                  <a:srgbClr val="FF0000"/>
                </a:solidFill>
              </a:rPr>
              <a:t>Driver presses down on jack handle here</a:t>
            </a:r>
          </a:p>
        </p:txBody>
      </p:sp>
    </p:spTree>
    <p:extLst>
      <p:ext uri="{BB962C8B-B14F-4D97-AF65-F5344CB8AC3E}">
        <p14:creationId xmlns:p14="http://schemas.microsoft.com/office/powerpoint/2010/main" val="5003090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solidFill>
            <a:srgbClr val="FFFF00"/>
          </a:solidFill>
          <a:ln>
            <a:solidFill>
              <a:srgbClr val="FF0000"/>
            </a:solidFill>
            <a:miter lim="800000"/>
            <a:headEnd/>
            <a:tailEnd/>
          </a:ln>
        </p:spPr>
        <p:txBody>
          <a:bodyPr/>
          <a:lstStyle/>
          <a:p>
            <a:r>
              <a:rPr lang="en-GB" altLang="en-US" sz="6000" smtClean="0">
                <a:solidFill>
                  <a:srgbClr val="FF0000"/>
                </a:solidFill>
              </a:rPr>
              <a:t>Hydraulics</a:t>
            </a:r>
          </a:p>
        </p:txBody>
      </p:sp>
      <p:sp>
        <p:nvSpPr>
          <p:cNvPr id="15363" name="AutoShape 2" descr="data:image/jpeg;base64,/9j/4AAQSkZJRgABAQAAAQABAAD/2wCEAAkGBwgHBgkIBwgKCgkLDRYPDQwMDRsUFRAWIB0iIiAdHx8kKDQsJCYxJx8fLT0tMTU3Ojo6Iys/RD84QzQ5OjcBCgoKDQwNGg8PGjclHyU3Nzc3Nzc3Nzc3Nzc3Nzc3Nzc3Nzc3Nzc3Nzc3Nzc3Nzc3Nzc3Nzc3Nzc3Nzc3Nzc3N//AABEIAK0AcQMBIgACEQEDEQH/xAAcAAEAAgMBAQEAAAAAAAAAAAAABgcBAgMFBAj/xABIEAABAwICBQUKCwUJAAAAAAABAAIDBBEFIQYHEjFBEyI2UbIUFjJVYXFydJHSNTdCUnN1gaGxwcIVNFS08CQlRGJkg5Ki0f/EABoBAQEAAwEBAAAAAAAAAAAAAAAEAQUGAgP/xAAtEQACAQMBBAoCAwAAAAAAAAAAAQIDBBEFEhMxoRQhM0FRUlNxgbEyNCJhcv/aAAwDAQACEQMRAD8AvFERAEXlM0iwmTGHYQyrBr23Bh2HZWF99rbvKvVusJp8D1KEoY2ljIREWTyEREAREQBERAEREAREQBc6iVkEEk0psyNpc42vYDMrouVRGyeCSF4uyRpafMUMrGespqgx/Dm6x5MZdMe4pHO2X7BvmwDda+9XQ0g7lTOD6F1Eem4w6pYX0lMeWdJY2dHfmgnrP5FXK2zcrKW128S2vE3muu3c6W5ef4pfHcboiKo0QREQBERAEREAREQBERAYO43UY0jn0go5Kmroww4fDDylhKxrxsgl2TmOvu61KF5mkwHe3iuX+Cm7BQEEj0lxt1eKdsTu6HQcqXcpDbZ5uV+T384ZedSTR6bSKrmo6qr5IYfNFyjg6Vrn85oLLBrBbfnmojB0ki+rB+MSsbRsDvewz1OHsBAeiNyyiIAiIgCIiAIsFcTV07XFrp4gRkQXDJAd0XDuym/iIv8AmFtHPFJfk5GPtv2XAoDqi12vL9yIDZebpN0bxb1KbsFekvM0m6N4r6lN2CgK6h6SRfVY/GNWNo30ewz1SLsBVzB0ki+rB+MSsbRvo9hnqkXYCA9JERAEREAREQGHblBNK9GaWkppa6nnmZJNVBzhZhF5JLu3tPFxU8XgabfArfWYe2EBXNLRGWrxCJ1RJaCqZGy0cfgumew/JzyaFZeCaOUeDTzT0z5XySsDHF5G4EkWAA61X+H/AAli3r8P8zIrZG5AYt/lCLZEBwrDKKZ5gvymVrC/FeHjE0xwytindOWdyyGQSsY1uzsm9yMwPKM1I1XmtfF67DKemhoZY4xXA085fGHXjJDTa5yycUB8sQg/azDan5buK2T37WxzOG7Z3Z79ylWEzTDDqOKF04Z3OwsEcbC3Z2RaxOZHlOapaPHsXFXHVCrj5Uwth/dmWAOza/VmGi/Dq4Kx9U2M1uKwVEddMyUUTI4YS2MMszk2kXAJzzQE+o+VNMwz35TjcAfgu6IgCIiAIiID5cQNQI2dzbd9rnbDQTa3lUd0glfJQFk5kLWTx3EzWsaHXBGbc77rKVlRbSv4NrPX6f8AQgI5Sin7rr9gU4ealm3sveTtcs61+o3vYDK9wclMzPWOEjYnVRkYNxijte1xdV9h4/vLF/X4f5mRWfSfvdb6bewEB1vN83/sP/FldkQGCVVuuzZkgwyKR1opZgHjr5zMr7xx3EK0VAdaI5tHu3ngvlXq7qm5+B8LituaTqY4FIsgw8MjeZQCACbPOQFnG4vY8eG8jLda3NSTWR0lfHE8ujYQGkuB+S2+dv6+4RM2PDLqsp9qv3Vv9cAorfUN9U2NnBBaap0iqobOPksBERbI2wREQBERAYKielsjG0FU1z2Nca6AgFwHzFK3HJUjrhLYtKWzSxl7HUzGcwBzrgyHwTuyIzsgPToJoxiOLkyMt3fD8sfxMis+he19TWOY4OaXtsQbg80L8ytqqNpN4Whodd39nG/bNyD9jt3CwzIyvDVC1zdDodvjJI5ud+aZHFv3EICcIiIDXcVAdaPg0nnKnx3qA60fBo/OVLe/ryItR/VmQFT7VfurfP8AkFAFP9WG6t8/5BabTu3Rz+k/sr5LAREXRnWhERAEREBgqmdalFNPpYZY2tcw0sbDcgG4L77/ACOCuZyqvWKbY+PowpbyrKlS2o8SK/rzoUXOHEr3uOs2TtQwkkH5Ytc3J4dZI81hwCuTVZE6DRgNk8Izyv33ydK9w+2xVabRVp6uujzfTPaKlsrypWqOM/Aj06/q3FVxnjgSq6LGSLaYNzlA71AdaPg0fnKnxUH1k009SaRtPE6Rzbk7PBS3iboSSI9QTdtNIrpT/VfurfP+QUO/ZOI7+4pbeUKb6t6aem7rbUROY52Yv9i1OnwkqybRotKpTVwm14k6REXQHUhERAEREBhyqvWN0g/2grUO5Vlp7R1NTjznU8D5AGAEtUOoJyoNI12qRcrZpIhytTV10eb6R7RVcjCcQt+5S+xWTq/ifDgYjlaWPa43aeGZUGmQkqrbXcavR6c4122u4k32Is5It8dLj+jK1N7HyLZYO5YBWmHYdO3TUTEMyk2iza54FhmW71ZLd5vmQoVQ/GVVern9Km7RZTW2MS92SWiSUvdgLKIqSsIiIAiIgMFcp78jIBfwTu8y7LXigK50VoJodK5ZXBhAe7ba113Mz+UOCsUZhQrRbPTXHfSPaU2U1r+Hy/sks+zfu/sxbyottkIqiwyiIsGCD0Pxl1f0B/SpuFCKH4y6v6A/pU3U1twl7sktPxl/pmUWLpdUlZlFi6XQGUWLpdAZWEWEBCtFemuO+ke0prxUK0V6a476R7SmvFTWvZ/L+ySz7N+7+zZERUFYQotXmzSVkEJostZdWf8ATn9Kmoe3rUQxnRQ12LTV0eJSwPkFrMZuFuu6+XvNqLfDtV7D7yhhKdNuOznrZroSq0dqOxnrb4k52h1hNodYUG7zajx7Vew+8nebUePar2H3l9N9V8nNHvpNX0+aJztDrCbQ6woN3m1Hj2q9h95O82o8e1XsPvJvqvk5odJq+nzROdodYTaHWFBu82o8e1XsPvJ3m1Hj2q9h95N9V8nNDpNX0+aJztDrCxtD5yg/ebUePar2H3k7zKjx7Vew+8m+qeTmjPSavk5o66K9Ncdt1n8VNeKjGjWj37Grpqg1j6h8zLO2m24+dSfivVtFqGJces92cZRp4lxyzZFqi+5Tk//Z"/>
          <p:cNvSpPr>
            <a:spLocks noChangeAspect="1" noChangeArrowheads="1"/>
          </p:cNvSpPr>
          <p:nvPr/>
        </p:nvSpPr>
        <p:spPr bwMode="auto">
          <a:xfrm>
            <a:off x="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n-US"/>
          </a:p>
        </p:txBody>
      </p:sp>
      <p:pic>
        <p:nvPicPr>
          <p:cNvPr id="15364" name="Picture 2" descr="http://www.engineeringexpert.net/Engineering-Expert-Witness-Blog/http:/www.engineeringexpert.net/web/Engineering-Expert-Witness-Blog/wp-content/uploads/2010/01/j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636838"/>
            <a:ext cx="5514975"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4"/>
          <p:cNvSpPr txBox="1">
            <a:spLocks noChangeArrowheads="1"/>
          </p:cNvSpPr>
          <p:nvPr/>
        </p:nvSpPr>
        <p:spPr bwMode="auto">
          <a:xfrm>
            <a:off x="1979613" y="1989138"/>
            <a:ext cx="2592387" cy="6461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a:solidFill>
                  <a:srgbClr val="FF0000"/>
                </a:solidFill>
              </a:rPr>
              <a:t>Driver presses down on jack handle here</a:t>
            </a:r>
          </a:p>
        </p:txBody>
      </p:sp>
      <p:sp>
        <p:nvSpPr>
          <p:cNvPr id="15366" name="TextBox 5"/>
          <p:cNvSpPr txBox="1">
            <a:spLocks noChangeArrowheads="1"/>
          </p:cNvSpPr>
          <p:nvPr/>
        </p:nvSpPr>
        <p:spPr bwMode="auto">
          <a:xfrm>
            <a:off x="4787900" y="1700213"/>
            <a:ext cx="1223963" cy="9239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a:solidFill>
                  <a:srgbClr val="FF0000"/>
                </a:solidFill>
              </a:rPr>
              <a:t>Car is lifted by jack here</a:t>
            </a:r>
          </a:p>
        </p:txBody>
      </p:sp>
    </p:spTree>
    <p:extLst>
      <p:ext uri="{BB962C8B-B14F-4D97-AF65-F5344CB8AC3E}">
        <p14:creationId xmlns:p14="http://schemas.microsoft.com/office/powerpoint/2010/main" val="25682116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solidFill>
            <a:srgbClr val="FFFF00"/>
          </a:solidFill>
          <a:ln>
            <a:solidFill>
              <a:srgbClr val="FF0000"/>
            </a:solidFill>
            <a:miter lim="800000"/>
            <a:headEnd/>
            <a:tailEnd/>
          </a:ln>
        </p:spPr>
        <p:txBody>
          <a:bodyPr/>
          <a:lstStyle/>
          <a:p>
            <a:r>
              <a:rPr lang="en-GB" altLang="en-US" sz="6000" smtClean="0">
                <a:solidFill>
                  <a:srgbClr val="FF0000"/>
                </a:solidFill>
              </a:rPr>
              <a:t>Hydraulics</a:t>
            </a:r>
          </a:p>
        </p:txBody>
      </p:sp>
      <p:sp>
        <p:nvSpPr>
          <p:cNvPr id="16387" name="AutoShape 2" descr="data:image/jpeg;base64,/9j/4AAQSkZJRgABAQAAAQABAAD/2wCEAAkGBwgHBgkIBwgKCgkLDRYPDQwMDRsUFRAWIB0iIiAdHx8kKDQsJCYxJx8fLT0tMTU3Ojo6Iys/RD84QzQ5OjcBCgoKDQwNGg8PGjclHyU3Nzc3Nzc3Nzc3Nzc3Nzc3Nzc3Nzc3Nzc3Nzc3Nzc3Nzc3Nzc3Nzc3Nzc3Nzc3Nzc3N//AABEIAK0AcQMBIgACEQEDEQH/xAAcAAEAAgMBAQEAAAAAAAAAAAAABgcBAgMFBAj/xABIEAABAwICBQUKCwUJAAAAAAABAAIDBBEFIQYHEjFBEyI2UbIUFjJVYXFydJHSNTdCUnN1gaGxwcIVNFS08CQlRGJkg5Ki0f/EABoBAQEAAwEBAAAAAAAAAAAAAAAEAQUGAgP/xAAtEQACAQMBBAoCAwAAAAAAAAAAAQIDBBEFEhMxoRQhM0FRUlNxgbEyNCJhcv/aAAwDAQACEQMRAD8AvFERAEXlM0iwmTGHYQyrBr23Bh2HZWF99rbvKvVusJp8D1KEoY2ljIREWTyEREAREQBERAEREAREQBc6iVkEEk0psyNpc42vYDMrouVRGyeCSF4uyRpafMUMrGespqgx/Dm6x5MZdMe4pHO2X7BvmwDda+9XQ0g7lTOD6F1Eem4w6pYX0lMeWdJY2dHfmgnrP5FXK2zcrKW128S2vE3muu3c6W5ef4pfHcboiKo0QREQBERAEREAREQBERAYO43UY0jn0go5Kmroww4fDDylhKxrxsgl2TmOvu61KF5mkwHe3iuX+Cm7BQEEj0lxt1eKdsTu6HQcqXcpDbZ5uV+T384ZedSTR6bSKrmo6qr5IYfNFyjg6Vrn85oLLBrBbfnmojB0ki+rB+MSsbRsDvewz1OHsBAeiNyyiIAiIgCIiAIsFcTV07XFrp4gRkQXDJAd0XDuym/iIv8AmFtHPFJfk5GPtv2XAoDqi12vL9yIDZebpN0bxb1KbsFekvM0m6N4r6lN2CgK6h6SRfVY/GNWNo30ewz1SLsBVzB0ki+rB+MSsbRvo9hnqkXYCA9JERAEREAREQGHblBNK9GaWkppa6nnmZJNVBzhZhF5JLu3tPFxU8XgabfArfWYe2EBXNLRGWrxCJ1RJaCqZGy0cfgumew/JzyaFZeCaOUeDTzT0z5XySsDHF5G4EkWAA61X+H/AAli3r8P8zIrZG5AYt/lCLZEBwrDKKZ5gvymVrC/FeHjE0xwytindOWdyyGQSsY1uzsm9yMwPKM1I1XmtfF67DKemhoZY4xXA085fGHXjJDTa5yycUB8sQg/azDan5buK2T37WxzOG7Z3Z79ylWEzTDDqOKF04Z3OwsEcbC3Z2RaxOZHlOapaPHsXFXHVCrj5Uwth/dmWAOza/VmGi/Dq4Kx9U2M1uKwVEddMyUUTI4YS2MMszk2kXAJzzQE+o+VNMwz35TjcAfgu6IgCIiAIiID5cQNQI2dzbd9rnbDQTa3lUd0glfJQFk5kLWTx3EzWsaHXBGbc77rKVlRbSv4NrPX6f8AQgI5Sin7rr9gU4ealm3sveTtcs61+o3vYDK9wclMzPWOEjYnVRkYNxijte1xdV9h4/vLF/X4f5mRWfSfvdb6bewEB1vN83/sP/FldkQGCVVuuzZkgwyKR1opZgHjr5zMr7xx3EK0VAdaI5tHu3ngvlXq7qm5+B8LituaTqY4FIsgw8MjeZQCACbPOQFnG4vY8eG8jLda3NSTWR0lfHE8ujYQGkuB+S2+dv6+4RM2PDLqsp9qv3Vv9cAorfUN9U2NnBBaap0iqobOPksBERbI2wREQBERAYKielsjG0FU1z2Nca6AgFwHzFK3HJUjrhLYtKWzSxl7HUzGcwBzrgyHwTuyIzsgPToJoxiOLkyMt3fD8sfxMis+he19TWOY4OaXtsQbg80L8ytqqNpN4Whodd39nG/bNyD9jt3CwzIyvDVC1zdDodvjJI5ud+aZHFv3EICcIiIDXcVAdaPg0nnKnx3qA60fBo/OVLe/ryItR/VmQFT7VfurfP8AkFAFP9WG6t8/5BabTu3Rz+k/sr5LAREXRnWhERAEREBgqmdalFNPpYZY2tcw0sbDcgG4L77/ACOCuZyqvWKbY+PowpbyrKlS2o8SK/rzoUXOHEr3uOs2TtQwkkH5Ytc3J4dZI81hwCuTVZE6DRgNk8Izyv33ydK9w+2xVabRVp6uujzfTPaKlsrypWqOM/Aj06/q3FVxnjgSq6LGSLaYNzlA71AdaPg0fnKnxUH1k009SaRtPE6Rzbk7PBS3iboSSI9QTdtNIrpT/VfurfP+QUO/ZOI7+4pbeUKb6t6aem7rbUROY52Yv9i1OnwkqybRotKpTVwm14k6REXQHUhERAEREBhyqvWN0g/2grUO5Vlp7R1NTjznU8D5AGAEtUOoJyoNI12qRcrZpIhytTV10eb6R7RVcjCcQt+5S+xWTq/ifDgYjlaWPa43aeGZUGmQkqrbXcavR6c4122u4k32Is5It8dLj+jK1N7HyLZYO5YBWmHYdO3TUTEMyk2iza54FhmW71ZLd5vmQoVQ/GVVern9Km7RZTW2MS92SWiSUvdgLKIqSsIiIAiIgMFcp78jIBfwTu8y7LXigK50VoJodK5ZXBhAe7ba113Mz+UOCsUZhQrRbPTXHfSPaU2U1r+Hy/sks+zfu/sxbyottkIqiwyiIsGCD0Pxl1f0B/SpuFCKH4y6v6A/pU3U1twl7sktPxl/pmUWLpdUlZlFi6XQGUWLpdAZWEWEBCtFemuO+ke0prxUK0V6a476R7SmvFTWvZ/L+ySz7N+7+zZERUFYQotXmzSVkEJostZdWf8ATn9Kmoe3rUQxnRQ12LTV0eJSwPkFrMZuFuu6+XvNqLfDtV7D7yhhKdNuOznrZroSq0dqOxnrb4k52h1hNodYUG7zajx7Vew+8nebUePar2H3l9N9V8nNHvpNX0+aJztDrCbQ6woN3m1Hj2q9h95O82o8e1XsPvJvqvk5odJq+nzROdodYTaHWFBu82o8e1XsPvJ3m1Hj2q9h95N9V8nNDpNX0+aJztDrCxtD5yg/ebUePar2H3k7zKjx7Vew+8m+qeTmjPSavk5o66K9Ncdt1n8VNeKjGjWj37Grpqg1j6h8zLO2m24+dSfivVtFqGJces92cZRp4lxyzZFqi+5Tk//Z"/>
          <p:cNvSpPr>
            <a:spLocks noChangeAspect="1" noChangeArrowheads="1"/>
          </p:cNvSpPr>
          <p:nvPr/>
        </p:nvSpPr>
        <p:spPr bwMode="auto">
          <a:xfrm>
            <a:off x="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n-US"/>
          </a:p>
        </p:txBody>
      </p:sp>
      <p:pic>
        <p:nvPicPr>
          <p:cNvPr id="16388" name="Picture 2" descr="http://us.123rf.com/400wm/400/400/kadmy/kadmy1111/kadmy111100144/11305134-machanic-repairman-at-tyre-fitting-with-car-j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844675"/>
            <a:ext cx="643890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8221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rgbClr val="FFFF00"/>
          </a:solidFill>
          <a:ln>
            <a:solidFill>
              <a:srgbClr val="FF0000"/>
            </a:solidFill>
          </a:ln>
        </p:spPr>
        <p:txBody>
          <a:bodyPr rtlCol="0">
            <a:normAutofit fontScale="90000"/>
          </a:bodyPr>
          <a:lstStyle/>
          <a:p>
            <a:pPr fontAlgn="auto">
              <a:spcAft>
                <a:spcPts val="0"/>
              </a:spcAft>
              <a:defRPr/>
            </a:pPr>
            <a:r>
              <a:rPr lang="en-GB" sz="4800" dirty="0" smtClean="0">
                <a:solidFill>
                  <a:srgbClr val="FF0000"/>
                </a:solidFill>
                <a:latin typeface="Comic Sans MS" pitchFamily="66" charset="0"/>
              </a:rPr>
              <a:t>What would be more painful?</a:t>
            </a:r>
          </a:p>
        </p:txBody>
      </p:sp>
      <p:pic>
        <p:nvPicPr>
          <p:cNvPr id="7171" name="Picture 2" descr="http://forcoloredgurls.files.wordpress.com/2009/04/red-stilet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628775"/>
            <a:ext cx="1943100" cy="29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8"/>
          <p:cNvSpPr txBox="1">
            <a:spLocks noChangeArrowheads="1"/>
          </p:cNvSpPr>
          <p:nvPr/>
        </p:nvSpPr>
        <p:spPr bwMode="auto">
          <a:xfrm>
            <a:off x="250825" y="4581525"/>
            <a:ext cx="4321175" cy="7080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2000">
                <a:solidFill>
                  <a:srgbClr val="FF0000"/>
                </a:solidFill>
                <a:latin typeface="Comic Sans MS" pitchFamily="66" charset="0"/>
              </a:rPr>
              <a:t>Being trodden on by a 55kg woman wearing stiletto heels?</a:t>
            </a:r>
          </a:p>
        </p:txBody>
      </p:sp>
      <p:pic>
        <p:nvPicPr>
          <p:cNvPr id="7173" name="Picture 2" descr="http://thumbs.dreamstime.com/x/elephant-foot-1634725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1628775"/>
            <a:ext cx="38100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5"/>
          <p:cNvSpPr txBox="1">
            <a:spLocks noChangeArrowheads="1"/>
          </p:cNvSpPr>
          <p:nvPr/>
        </p:nvSpPr>
        <p:spPr bwMode="auto">
          <a:xfrm>
            <a:off x="4643438" y="4581525"/>
            <a:ext cx="4321175" cy="7080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2000">
                <a:solidFill>
                  <a:srgbClr val="FF0000"/>
                </a:solidFill>
                <a:latin typeface="Comic Sans MS" pitchFamily="66" charset="0"/>
              </a:rPr>
              <a:t>Or being trodden on by a 3 tonne elephant?</a:t>
            </a:r>
          </a:p>
        </p:txBody>
      </p:sp>
    </p:spTree>
    <p:extLst>
      <p:ext uri="{BB962C8B-B14F-4D97-AF65-F5344CB8AC3E}">
        <p14:creationId xmlns:p14="http://schemas.microsoft.com/office/powerpoint/2010/main" val="19094388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solidFill>
            <a:srgbClr val="FFFF00"/>
          </a:solidFill>
          <a:ln>
            <a:solidFill>
              <a:srgbClr val="FF0000"/>
            </a:solidFill>
            <a:miter lim="800000"/>
            <a:headEnd/>
            <a:tailEnd/>
          </a:ln>
        </p:spPr>
        <p:txBody>
          <a:bodyPr/>
          <a:lstStyle/>
          <a:p>
            <a:r>
              <a:rPr lang="en-GB" altLang="en-US" sz="6000" smtClean="0">
                <a:solidFill>
                  <a:srgbClr val="FF0000"/>
                </a:solidFill>
              </a:rPr>
              <a:t>Hydraulics</a:t>
            </a:r>
          </a:p>
        </p:txBody>
      </p:sp>
      <p:sp>
        <p:nvSpPr>
          <p:cNvPr id="17411" name="AutoShape 2" descr="data:image/jpeg;base64,/9j/4AAQSkZJRgABAQAAAQABAAD/2wCEAAkGBwgHBgkIBwgKCgkLDRYPDQwMDRsUFRAWIB0iIiAdHx8kKDQsJCYxJx8fLT0tMTU3Ojo6Iys/RD84QzQ5OjcBCgoKDQwNGg8PGjclHyU3Nzc3Nzc3Nzc3Nzc3Nzc3Nzc3Nzc3Nzc3Nzc3Nzc3Nzc3Nzc3Nzc3Nzc3Nzc3Nzc3N//AABEIAK0AcQMBIgACEQEDEQH/xAAcAAEAAgMBAQEAAAAAAAAAAAAABgcBAgMFBAj/xABIEAABAwICBQUKCwUJAAAAAAABAAIDBBEFIQYHEjFBEyI2UbIUFjJVYXFydJHSNTdCUnN1gaGxwcIVNFS08CQlRGJkg5Ki0f/EABoBAQEAAwEBAAAAAAAAAAAAAAAEAQUGAgP/xAAtEQACAQMBBAoCAwAAAAAAAAAAAQIDBBEFEhMxoRQhM0FRUlNxgbEyNCJhcv/aAAwDAQACEQMRAD8AvFERAEXlM0iwmTGHYQyrBr23Bh2HZWF99rbvKvVusJp8D1KEoY2ljIREWTyEREAREQBERAEREAREQBc6iVkEEk0psyNpc42vYDMrouVRGyeCSF4uyRpafMUMrGespqgx/Dm6x5MZdMe4pHO2X7BvmwDda+9XQ0g7lTOD6F1Eem4w6pYX0lMeWdJY2dHfmgnrP5FXK2zcrKW128S2vE3muu3c6W5ef4pfHcboiKo0QREQBERAEREAREQBERAYO43UY0jn0go5Kmroww4fDDylhKxrxsgl2TmOvu61KF5mkwHe3iuX+Cm7BQEEj0lxt1eKdsTu6HQcqXcpDbZ5uV+T384ZedSTR6bSKrmo6qr5IYfNFyjg6Vrn85oLLBrBbfnmojB0ki+rB+MSsbRsDvewz1OHsBAeiNyyiIAiIgCIiAIsFcTV07XFrp4gRkQXDJAd0XDuym/iIv8AmFtHPFJfk5GPtv2XAoDqi12vL9yIDZebpN0bxb1KbsFekvM0m6N4r6lN2CgK6h6SRfVY/GNWNo30ewz1SLsBVzB0ki+rB+MSsbRvo9hnqkXYCA9JERAEREAREQGHblBNK9GaWkppa6nnmZJNVBzhZhF5JLu3tPFxU8XgabfArfWYe2EBXNLRGWrxCJ1RJaCqZGy0cfgumew/JzyaFZeCaOUeDTzT0z5XySsDHF5G4EkWAA61X+H/AAli3r8P8zIrZG5AYt/lCLZEBwrDKKZ5gvymVrC/FeHjE0xwytindOWdyyGQSsY1uzsm9yMwPKM1I1XmtfF67DKemhoZY4xXA085fGHXjJDTa5yycUB8sQg/azDan5buK2T37WxzOG7Z3Z79ylWEzTDDqOKF04Z3OwsEcbC3Z2RaxOZHlOapaPHsXFXHVCrj5Uwth/dmWAOza/VmGi/Dq4Kx9U2M1uKwVEddMyUUTI4YS2MMszk2kXAJzzQE+o+VNMwz35TjcAfgu6IgCIiAIiID5cQNQI2dzbd9rnbDQTa3lUd0glfJQFk5kLWTx3EzWsaHXBGbc77rKVlRbSv4NrPX6f8AQgI5Sin7rr9gU4ealm3sveTtcs61+o3vYDK9wclMzPWOEjYnVRkYNxijte1xdV9h4/vLF/X4f5mRWfSfvdb6bewEB1vN83/sP/FldkQGCVVuuzZkgwyKR1opZgHjr5zMr7xx3EK0VAdaI5tHu3ngvlXq7qm5+B8LituaTqY4FIsgw8MjeZQCACbPOQFnG4vY8eG8jLda3NSTWR0lfHE8ujYQGkuB+S2+dv6+4RM2PDLqsp9qv3Vv9cAorfUN9U2NnBBaap0iqobOPksBERbI2wREQBERAYKielsjG0FU1z2Nca6AgFwHzFK3HJUjrhLYtKWzSxl7HUzGcwBzrgyHwTuyIzsgPToJoxiOLkyMt3fD8sfxMis+he19TWOY4OaXtsQbg80L8ytqqNpN4Whodd39nG/bNyD9jt3CwzIyvDVC1zdDodvjJI5ud+aZHFv3EICcIiIDXcVAdaPg0nnKnx3qA60fBo/OVLe/ryItR/VmQFT7VfurfP8AkFAFP9WG6t8/5BabTu3Rz+k/sr5LAREXRnWhERAEREBgqmdalFNPpYZY2tcw0sbDcgG4L77/ACOCuZyqvWKbY+PowpbyrKlS2o8SK/rzoUXOHEr3uOs2TtQwkkH5Ytc3J4dZI81hwCuTVZE6DRgNk8Izyv33ydK9w+2xVabRVp6uujzfTPaKlsrypWqOM/Aj06/q3FVxnjgSq6LGSLaYNzlA71AdaPg0fnKnxUH1k009SaRtPE6Rzbk7PBS3iboSSI9QTdtNIrpT/VfurfP+QUO/ZOI7+4pbeUKb6t6aem7rbUROY52Yv9i1OnwkqybRotKpTVwm14k6REXQHUhERAEREBhyqvWN0g/2grUO5Vlp7R1NTjznU8D5AGAEtUOoJyoNI12qRcrZpIhytTV10eb6R7RVcjCcQt+5S+xWTq/ifDgYjlaWPa43aeGZUGmQkqrbXcavR6c4122u4k32Is5It8dLj+jK1N7HyLZYO5YBWmHYdO3TUTEMyk2iza54FhmW71ZLd5vmQoVQ/GVVern9Km7RZTW2MS92SWiSUvdgLKIqSsIiIAiIgMFcp78jIBfwTu8y7LXigK50VoJodK5ZXBhAe7ba113Mz+UOCsUZhQrRbPTXHfSPaU2U1r+Hy/sks+zfu/sxbyottkIqiwyiIsGCD0Pxl1f0B/SpuFCKH4y6v6A/pU3U1twl7sktPxl/pmUWLpdUlZlFi6XQGUWLpdAZWEWEBCtFemuO+ke0prxUK0V6a476R7SmvFTWvZ/L+ySz7N+7+zZERUFYQotXmzSVkEJostZdWf8ATn9Kmoe3rUQxnRQ12LTV0eJSwPkFrMZuFuu6+XvNqLfDtV7D7yhhKdNuOznrZroSq0dqOxnrb4k52h1hNodYUG7zajx7Vew+8nebUePar2H3l9N9V8nNHvpNX0+aJztDrCbQ6woN3m1Hj2q9h95O82o8e1XsPvJvqvk5odJq+nzROdodYTaHWFBu82o8e1XsPvJ3m1Hj2q9h95N9V8nNDpNX0+aJztDrCxtD5yg/ebUePar2H3k7zKjx7Vew+8m+qeTmjPSavk5o66K9Ncdt1n8VNeKjGjWj37Grpqg1j6h8zLO2m24+dSfivVtFqGJces92cZRp4lxyzZFqi+5Tk//Z"/>
          <p:cNvSpPr>
            <a:spLocks noChangeAspect="1" noChangeArrowheads="1"/>
          </p:cNvSpPr>
          <p:nvPr/>
        </p:nvSpPr>
        <p:spPr bwMode="auto">
          <a:xfrm>
            <a:off x="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n-US"/>
          </a:p>
        </p:txBody>
      </p:sp>
      <p:pic>
        <p:nvPicPr>
          <p:cNvPr id="17412" name="Picture 2" descr="http://www.engineeringexpert.net/Engineering-Expert-Witness-Blog/http:/www.engineeringexpert.net/web/Engineering-Expert-Witness-Blog/wp-content/uploads/2010/01/j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636838"/>
            <a:ext cx="5514975"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4"/>
          <p:cNvSpPr txBox="1">
            <a:spLocks noChangeArrowheads="1"/>
          </p:cNvSpPr>
          <p:nvPr/>
        </p:nvSpPr>
        <p:spPr bwMode="auto">
          <a:xfrm>
            <a:off x="1979613" y="1989138"/>
            <a:ext cx="2592387" cy="6461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a:solidFill>
                  <a:srgbClr val="FF0000"/>
                </a:solidFill>
              </a:rPr>
              <a:t>Driver presses down on jack handle here</a:t>
            </a:r>
          </a:p>
        </p:txBody>
      </p:sp>
      <p:sp>
        <p:nvSpPr>
          <p:cNvPr id="17414" name="TextBox 5"/>
          <p:cNvSpPr txBox="1">
            <a:spLocks noChangeArrowheads="1"/>
          </p:cNvSpPr>
          <p:nvPr/>
        </p:nvSpPr>
        <p:spPr bwMode="auto">
          <a:xfrm>
            <a:off x="4787900" y="1700213"/>
            <a:ext cx="1223963" cy="9239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a:solidFill>
                  <a:srgbClr val="FF0000"/>
                </a:solidFill>
              </a:rPr>
              <a:t>Car is lifted by jack here</a:t>
            </a:r>
          </a:p>
        </p:txBody>
      </p:sp>
      <p:sp>
        <p:nvSpPr>
          <p:cNvPr id="17415" name="Text Box 14"/>
          <p:cNvSpPr txBox="1">
            <a:spLocks noChangeArrowheads="1"/>
          </p:cNvSpPr>
          <p:nvPr/>
        </p:nvSpPr>
        <p:spPr bwMode="auto">
          <a:xfrm>
            <a:off x="1331913" y="2852738"/>
            <a:ext cx="1670050" cy="369887"/>
          </a:xfrm>
          <a:prstGeom prst="rect">
            <a:avLst/>
          </a:prstGeom>
          <a:solidFill>
            <a:schemeClr val="bg1"/>
          </a:solidFill>
          <a:ln w="9525">
            <a:solidFill>
              <a:srgbClr val="FF0000"/>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a:t>Force = 10N</a:t>
            </a:r>
            <a:endParaRPr lang="el-GR" altLang="en-US" baseline="30000"/>
          </a:p>
        </p:txBody>
      </p:sp>
    </p:spTree>
    <p:extLst>
      <p:ext uri="{BB962C8B-B14F-4D97-AF65-F5344CB8AC3E}">
        <p14:creationId xmlns:p14="http://schemas.microsoft.com/office/powerpoint/2010/main" val="21050670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solidFill>
            <a:srgbClr val="FFFF00"/>
          </a:solidFill>
          <a:ln>
            <a:solidFill>
              <a:srgbClr val="FF0000"/>
            </a:solidFill>
            <a:miter lim="800000"/>
            <a:headEnd/>
            <a:tailEnd/>
          </a:ln>
        </p:spPr>
        <p:txBody>
          <a:bodyPr/>
          <a:lstStyle/>
          <a:p>
            <a:r>
              <a:rPr lang="en-GB" altLang="en-US" sz="6000" smtClean="0">
                <a:solidFill>
                  <a:srgbClr val="FF0000"/>
                </a:solidFill>
              </a:rPr>
              <a:t>Hydraulics</a:t>
            </a:r>
          </a:p>
        </p:txBody>
      </p:sp>
      <p:sp>
        <p:nvSpPr>
          <p:cNvPr id="18435" name="AutoShape 2" descr="data:image/jpeg;base64,/9j/4AAQSkZJRgABAQAAAQABAAD/2wCEAAkGBwgHBgkIBwgKCgkLDRYPDQwMDRsUFRAWIB0iIiAdHx8kKDQsJCYxJx8fLT0tMTU3Ojo6Iys/RD84QzQ5OjcBCgoKDQwNGg8PGjclHyU3Nzc3Nzc3Nzc3Nzc3Nzc3Nzc3Nzc3Nzc3Nzc3Nzc3Nzc3Nzc3Nzc3Nzc3Nzc3Nzc3N//AABEIAK0AcQMBIgACEQEDEQH/xAAcAAEAAgMBAQEAAAAAAAAAAAAABgcBAgMFBAj/xABIEAABAwICBQUKCwUJAAAAAAABAAIDBBEFIQYHEjFBEyI2UbIUFjJVYXFydJHSNTdCUnN1gaGxwcIVNFS08CQlRGJkg5Ki0f/EABoBAQEAAwEBAAAAAAAAAAAAAAAEAQUGAgP/xAAtEQACAQMBBAoCAwAAAAAAAAAAAQIDBBEFEhMxoRQhM0FRUlNxgbEyNCJhcv/aAAwDAQACEQMRAD8AvFERAEXlM0iwmTGHYQyrBr23Bh2HZWF99rbvKvVusJp8D1KEoY2ljIREWTyEREAREQBERAEREAREQBc6iVkEEk0psyNpc42vYDMrouVRGyeCSF4uyRpafMUMrGespqgx/Dm6x5MZdMe4pHO2X7BvmwDda+9XQ0g7lTOD6F1Eem4w6pYX0lMeWdJY2dHfmgnrP5FXK2zcrKW128S2vE3muu3c6W5ef4pfHcboiKo0QREQBERAEREAREQBERAYO43UY0jn0go5Kmroww4fDDylhKxrxsgl2TmOvu61KF5mkwHe3iuX+Cm7BQEEj0lxt1eKdsTu6HQcqXcpDbZ5uV+T384ZedSTR6bSKrmo6qr5IYfNFyjg6Vrn85oLLBrBbfnmojB0ki+rB+MSsbRsDvewz1OHsBAeiNyyiIAiIgCIiAIsFcTV07XFrp4gRkQXDJAd0XDuym/iIv8AmFtHPFJfk5GPtv2XAoDqi12vL9yIDZebpN0bxb1KbsFekvM0m6N4r6lN2CgK6h6SRfVY/GNWNo30ewz1SLsBVzB0ki+rB+MSsbRvo9hnqkXYCA9JERAEREAREQGHblBNK9GaWkppa6nnmZJNVBzhZhF5JLu3tPFxU8XgabfArfWYe2EBXNLRGWrxCJ1RJaCqZGy0cfgumew/JzyaFZeCaOUeDTzT0z5XySsDHF5G4EkWAA61X+H/AAli3r8P8zIrZG5AYt/lCLZEBwrDKKZ5gvymVrC/FeHjE0xwytindOWdyyGQSsY1uzsm9yMwPKM1I1XmtfF67DKemhoZY4xXA085fGHXjJDTa5yycUB8sQg/azDan5buK2T37WxzOG7Z3Z79ylWEzTDDqOKF04Z3OwsEcbC3Z2RaxOZHlOapaPHsXFXHVCrj5Uwth/dmWAOza/VmGi/Dq4Kx9U2M1uKwVEddMyUUTI4YS2MMszk2kXAJzzQE+o+VNMwz35TjcAfgu6IgCIiAIiID5cQNQI2dzbd9rnbDQTa3lUd0glfJQFk5kLWTx3EzWsaHXBGbc77rKVlRbSv4NrPX6f8AQgI5Sin7rr9gU4ealm3sveTtcs61+o3vYDK9wclMzPWOEjYnVRkYNxijte1xdV9h4/vLF/X4f5mRWfSfvdb6bewEB1vN83/sP/FldkQGCVVuuzZkgwyKR1opZgHjr5zMr7xx3EK0VAdaI5tHu3ngvlXq7qm5+B8LituaTqY4FIsgw8MjeZQCACbPOQFnG4vY8eG8jLda3NSTWR0lfHE8ujYQGkuB+S2+dv6+4RM2PDLqsp9qv3Vv9cAorfUN9U2NnBBaap0iqobOPksBERbI2wREQBERAYKielsjG0FU1z2Nca6AgFwHzFK3HJUjrhLYtKWzSxl7HUzGcwBzrgyHwTuyIzsgPToJoxiOLkyMt3fD8sfxMis+he19TWOY4OaXtsQbg80L8ytqqNpN4Whodd39nG/bNyD9jt3CwzIyvDVC1zdDodvjJI5ud+aZHFv3EICcIiIDXcVAdaPg0nnKnx3qA60fBo/OVLe/ryItR/VmQFT7VfurfP8AkFAFP9WG6t8/5BabTu3Rz+k/sr5LAREXRnWhERAEREBgqmdalFNPpYZY2tcw0sbDcgG4L77/ACOCuZyqvWKbY+PowpbyrKlS2o8SK/rzoUXOHEr3uOs2TtQwkkH5Ytc3J4dZI81hwCuTVZE6DRgNk8Izyv33ydK9w+2xVabRVp6uujzfTPaKlsrypWqOM/Aj06/q3FVxnjgSq6LGSLaYNzlA71AdaPg0fnKnxUH1k009SaRtPE6Rzbk7PBS3iboSSI9QTdtNIrpT/VfurfP+QUO/ZOI7+4pbeUKb6t6aem7rbUROY52Yv9i1OnwkqybRotKpTVwm14k6REXQHUhERAEREBhyqvWN0g/2grUO5Vlp7R1NTjznU8D5AGAEtUOoJyoNI12qRcrZpIhytTV10eb6R7RVcjCcQt+5S+xWTq/ifDgYjlaWPa43aeGZUGmQkqrbXcavR6c4122u4k32Is5It8dLj+jK1N7HyLZYO5YBWmHYdO3TUTEMyk2iza54FhmW71ZLd5vmQoVQ/GVVern9Km7RZTW2MS92SWiSUvdgLKIqSsIiIAiIgMFcp78jIBfwTu8y7LXigK50VoJodK5ZXBhAe7ba113Mz+UOCsUZhQrRbPTXHfSPaU2U1r+Hy/sks+zfu/sxbyottkIqiwyiIsGCD0Pxl1f0B/SpuFCKH4y6v6A/pU3U1twl7sktPxl/pmUWLpdUlZlFi6XQGUWLpdAZWEWEBCtFemuO+ke0prxUK0V6a476R7SmvFTWvZ/L+ySz7N+7+zZERUFYQotXmzSVkEJostZdWf8ATn9Kmoe3rUQxnRQ12LTV0eJSwPkFrMZuFuu6+XvNqLfDtV7D7yhhKdNuOznrZroSq0dqOxnrb4k52h1hNodYUG7zajx7Vew+8nebUePar2H3l9N9V8nNHvpNX0+aJztDrCbQ6woN3m1Hj2q9h95O82o8e1XsPvJvqvk5odJq+nzROdodYTaHWFBu82o8e1XsPvJ3m1Hj2q9h95N9V8nNDpNX0+aJztDrCxtD5yg/ebUePar2H3k7zKjx7Vew+8m+qeTmjPSavk5o66K9Ncdt1n8VNeKjGjWj37Grpqg1j6h8zLO2m24+dSfivVtFqGJces92cZRp4lxyzZFqi+5Tk//Z"/>
          <p:cNvSpPr>
            <a:spLocks noChangeAspect="1" noChangeArrowheads="1"/>
          </p:cNvSpPr>
          <p:nvPr/>
        </p:nvSpPr>
        <p:spPr bwMode="auto">
          <a:xfrm>
            <a:off x="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n-US"/>
          </a:p>
        </p:txBody>
      </p:sp>
      <p:pic>
        <p:nvPicPr>
          <p:cNvPr id="18436" name="Picture 2" descr="http://www.engineeringexpert.net/Engineering-Expert-Witness-Blog/http:/www.engineeringexpert.net/web/Engineering-Expert-Witness-Blog/wp-content/uploads/2010/01/j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636838"/>
            <a:ext cx="5514975"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4"/>
          <p:cNvSpPr txBox="1">
            <a:spLocks noChangeArrowheads="1"/>
          </p:cNvSpPr>
          <p:nvPr/>
        </p:nvSpPr>
        <p:spPr bwMode="auto">
          <a:xfrm>
            <a:off x="1979613" y="1989138"/>
            <a:ext cx="2592387" cy="6461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a:solidFill>
                  <a:srgbClr val="FF0000"/>
                </a:solidFill>
              </a:rPr>
              <a:t>Driver presses down on jack handle here</a:t>
            </a:r>
          </a:p>
        </p:txBody>
      </p:sp>
      <p:sp>
        <p:nvSpPr>
          <p:cNvPr id="18438" name="TextBox 5"/>
          <p:cNvSpPr txBox="1">
            <a:spLocks noChangeArrowheads="1"/>
          </p:cNvSpPr>
          <p:nvPr/>
        </p:nvSpPr>
        <p:spPr bwMode="auto">
          <a:xfrm>
            <a:off x="4787900" y="1700213"/>
            <a:ext cx="1223963" cy="9239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a:solidFill>
                  <a:srgbClr val="FF0000"/>
                </a:solidFill>
              </a:rPr>
              <a:t>Car is lifted by jack here</a:t>
            </a:r>
          </a:p>
        </p:txBody>
      </p:sp>
      <p:sp>
        <p:nvSpPr>
          <p:cNvPr id="18439" name="Text Box 14"/>
          <p:cNvSpPr txBox="1">
            <a:spLocks noChangeArrowheads="1"/>
          </p:cNvSpPr>
          <p:nvPr/>
        </p:nvSpPr>
        <p:spPr bwMode="auto">
          <a:xfrm>
            <a:off x="1331913" y="2852738"/>
            <a:ext cx="1670050" cy="369887"/>
          </a:xfrm>
          <a:prstGeom prst="rect">
            <a:avLst/>
          </a:prstGeom>
          <a:solidFill>
            <a:schemeClr val="bg1"/>
          </a:solidFill>
          <a:ln w="9525">
            <a:solidFill>
              <a:srgbClr val="FF0000"/>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a:t>Force = 10N</a:t>
            </a:r>
            <a:endParaRPr lang="el-GR" altLang="en-US" baseline="30000"/>
          </a:p>
        </p:txBody>
      </p:sp>
      <p:sp>
        <p:nvSpPr>
          <p:cNvPr id="18440" name="Text Box 14"/>
          <p:cNvSpPr txBox="1">
            <a:spLocks noChangeArrowheads="1"/>
          </p:cNvSpPr>
          <p:nvPr/>
        </p:nvSpPr>
        <p:spPr bwMode="auto">
          <a:xfrm>
            <a:off x="1331913" y="4221163"/>
            <a:ext cx="1511300" cy="369887"/>
          </a:xfrm>
          <a:prstGeom prst="rect">
            <a:avLst/>
          </a:prstGeom>
          <a:solidFill>
            <a:schemeClr val="bg1"/>
          </a:solidFill>
          <a:ln w="9525">
            <a:solidFill>
              <a:srgbClr val="FF0000"/>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a:t>Area = 10cm</a:t>
            </a:r>
            <a:r>
              <a:rPr lang="en-US" altLang="en-US" baseline="30000"/>
              <a:t>2</a:t>
            </a:r>
            <a:endParaRPr lang="el-GR" altLang="en-US" baseline="30000"/>
          </a:p>
        </p:txBody>
      </p:sp>
    </p:spTree>
    <p:extLst>
      <p:ext uri="{BB962C8B-B14F-4D97-AF65-F5344CB8AC3E}">
        <p14:creationId xmlns:p14="http://schemas.microsoft.com/office/powerpoint/2010/main" val="34472014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solidFill>
            <a:srgbClr val="FFFF00"/>
          </a:solidFill>
          <a:ln>
            <a:solidFill>
              <a:srgbClr val="FF0000"/>
            </a:solidFill>
            <a:miter lim="800000"/>
            <a:headEnd/>
            <a:tailEnd/>
          </a:ln>
        </p:spPr>
        <p:txBody>
          <a:bodyPr/>
          <a:lstStyle/>
          <a:p>
            <a:r>
              <a:rPr lang="en-GB" altLang="en-US" sz="6000" smtClean="0">
                <a:solidFill>
                  <a:srgbClr val="FF0000"/>
                </a:solidFill>
              </a:rPr>
              <a:t>Hydraulics</a:t>
            </a:r>
          </a:p>
        </p:txBody>
      </p:sp>
      <p:sp>
        <p:nvSpPr>
          <p:cNvPr id="19459" name="AutoShape 2" descr="data:image/jpeg;base64,/9j/4AAQSkZJRgABAQAAAQABAAD/2wCEAAkGBwgHBgkIBwgKCgkLDRYPDQwMDRsUFRAWIB0iIiAdHx8kKDQsJCYxJx8fLT0tMTU3Ojo6Iys/RD84QzQ5OjcBCgoKDQwNGg8PGjclHyU3Nzc3Nzc3Nzc3Nzc3Nzc3Nzc3Nzc3Nzc3Nzc3Nzc3Nzc3Nzc3Nzc3Nzc3Nzc3Nzc3N//AABEIAK0AcQMBIgACEQEDEQH/xAAcAAEAAgMBAQEAAAAAAAAAAAAABgcBAgMFBAj/xABIEAABAwICBQUKCwUJAAAAAAABAAIDBBEFIQYHEjFBEyI2UbIUFjJVYXFydJHSNTdCUnN1gaGxwcIVNFS08CQlRGJkg5Ki0f/EABoBAQEAAwEBAAAAAAAAAAAAAAAEAQUGAgP/xAAtEQACAQMBBAoCAwAAAAAAAAAAAQIDBBEFEhMxoRQhM0FRUlNxgbEyNCJhcv/aAAwDAQACEQMRAD8AvFERAEXlM0iwmTGHYQyrBr23Bh2HZWF99rbvKvVusJp8D1KEoY2ljIREWTyEREAREQBERAEREAREQBc6iVkEEk0psyNpc42vYDMrouVRGyeCSF4uyRpafMUMrGespqgx/Dm6x5MZdMe4pHO2X7BvmwDda+9XQ0g7lTOD6F1Eem4w6pYX0lMeWdJY2dHfmgnrP5FXK2zcrKW128S2vE3muu3c6W5ef4pfHcboiKo0QREQBERAEREAREQBERAYO43UY0jn0go5Kmroww4fDDylhKxrxsgl2TmOvu61KF5mkwHe3iuX+Cm7BQEEj0lxt1eKdsTu6HQcqXcpDbZ5uV+T384ZedSTR6bSKrmo6qr5IYfNFyjg6Vrn85oLLBrBbfnmojB0ki+rB+MSsbRsDvewz1OHsBAeiNyyiIAiIgCIiAIsFcTV07XFrp4gRkQXDJAd0XDuym/iIv8AmFtHPFJfk5GPtv2XAoDqi12vL9yIDZebpN0bxb1KbsFekvM0m6N4r6lN2CgK6h6SRfVY/GNWNo30ewz1SLsBVzB0ki+rB+MSsbRvo9hnqkXYCA9JERAEREAREQGHblBNK9GaWkppa6nnmZJNVBzhZhF5JLu3tPFxU8XgabfArfWYe2EBXNLRGWrxCJ1RJaCqZGy0cfgumew/JzyaFZeCaOUeDTzT0z5XySsDHF5G4EkWAA61X+H/AAli3r8P8zIrZG5AYt/lCLZEBwrDKKZ5gvymVrC/FeHjE0xwytindOWdyyGQSsY1uzsm9yMwPKM1I1XmtfF67DKemhoZY4xXA085fGHXjJDTa5yycUB8sQg/azDan5buK2T37WxzOG7Z3Z79ylWEzTDDqOKF04Z3OwsEcbC3Z2RaxOZHlOapaPHsXFXHVCrj5Uwth/dmWAOza/VmGi/Dq4Kx9U2M1uKwVEddMyUUTI4YS2MMszk2kXAJzzQE+o+VNMwz35TjcAfgu6IgCIiAIiID5cQNQI2dzbd9rnbDQTa3lUd0glfJQFk5kLWTx3EzWsaHXBGbc77rKVlRbSv4NrPX6f8AQgI5Sin7rr9gU4ealm3sveTtcs61+o3vYDK9wclMzPWOEjYnVRkYNxijte1xdV9h4/vLF/X4f5mRWfSfvdb6bewEB1vN83/sP/FldkQGCVVuuzZkgwyKR1opZgHjr5zMr7xx3EK0VAdaI5tHu3ngvlXq7qm5+B8LituaTqY4FIsgw8MjeZQCACbPOQFnG4vY8eG8jLda3NSTWR0lfHE8ujYQGkuB+S2+dv6+4RM2PDLqsp9qv3Vv9cAorfUN9U2NnBBaap0iqobOPksBERbI2wREQBERAYKielsjG0FU1z2Nca6AgFwHzFK3HJUjrhLYtKWzSxl7HUzGcwBzrgyHwTuyIzsgPToJoxiOLkyMt3fD8sfxMis+he19TWOY4OaXtsQbg80L8ytqqNpN4Whodd39nG/bNyD9jt3CwzIyvDVC1zdDodvjJI5ud+aZHFv3EICcIiIDXcVAdaPg0nnKnx3qA60fBo/OVLe/ryItR/VmQFT7VfurfP8AkFAFP9WG6t8/5BabTu3Rz+k/sr5LAREXRnWhERAEREBgqmdalFNPpYZY2tcw0sbDcgG4L77/ACOCuZyqvWKbY+PowpbyrKlS2o8SK/rzoUXOHEr3uOs2TtQwkkH5Ytc3J4dZI81hwCuTVZE6DRgNk8Izyv33ydK9w+2xVabRVp6uujzfTPaKlsrypWqOM/Aj06/q3FVxnjgSq6LGSLaYNzlA71AdaPg0fnKnxUH1k009SaRtPE6Rzbk7PBS3iboSSI9QTdtNIrpT/VfurfP+QUO/ZOI7+4pbeUKb6t6aem7rbUROY52Yv9i1OnwkqybRotKpTVwm14k6REXQHUhERAEREBhyqvWN0g/2grUO5Vlp7R1NTjznU8D5AGAEtUOoJyoNI12qRcrZpIhytTV10eb6R7RVcjCcQt+5S+xWTq/ifDgYjlaWPa43aeGZUGmQkqrbXcavR6c4122u4k32Is5It8dLj+jK1N7HyLZYO5YBWmHYdO3TUTEMyk2iza54FhmW71ZLd5vmQoVQ/GVVern9Km7RZTW2MS92SWiSUvdgLKIqSsIiIAiIgMFcp78jIBfwTu8y7LXigK50VoJodK5ZXBhAe7ba113Mz+UOCsUZhQrRbPTXHfSPaU2U1r+Hy/sks+zfu/sxbyottkIqiwyiIsGCD0Pxl1f0B/SpuFCKH4y6v6A/pU3U1twl7sktPxl/pmUWLpdUlZlFi6XQGUWLpdAZWEWEBCtFemuO+ke0prxUK0V6a476R7SmvFTWvZ/L+ySz7N+7+zZERUFYQotXmzSVkEJostZdWf8ATn9Kmoe3rUQxnRQ12LTV0eJSwPkFrMZuFuu6+XvNqLfDtV7D7yhhKdNuOznrZroSq0dqOxnrb4k52h1hNodYUG7zajx7Vew+8nebUePar2H3l9N9V8nNHvpNX0+aJztDrCbQ6woN3m1Hj2q9h95O82o8e1XsPvJvqvk5odJq+nzROdodYTaHWFBu82o8e1XsPvJ3m1Hj2q9h95N9V8nNDpNX0+aJztDrCxtD5yg/ebUePar2H3k7zKjx7Vew+8m+qeTmjPSavk5o66K9Ncdt1n8VNeKjGjWj37Grpqg1j6h8zLO2m24+dSfivVtFqGJces92cZRp4lxyzZFqi+5Tk//Z"/>
          <p:cNvSpPr>
            <a:spLocks noChangeAspect="1" noChangeArrowheads="1"/>
          </p:cNvSpPr>
          <p:nvPr/>
        </p:nvSpPr>
        <p:spPr bwMode="auto">
          <a:xfrm>
            <a:off x="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n-US"/>
          </a:p>
        </p:txBody>
      </p:sp>
      <p:pic>
        <p:nvPicPr>
          <p:cNvPr id="19460" name="Picture 2" descr="http://www.engineeringexpert.net/Engineering-Expert-Witness-Blog/http:/www.engineeringexpert.net/web/Engineering-Expert-Witness-Blog/wp-content/uploads/2010/01/j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636838"/>
            <a:ext cx="5514975"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4"/>
          <p:cNvSpPr txBox="1">
            <a:spLocks noChangeArrowheads="1"/>
          </p:cNvSpPr>
          <p:nvPr/>
        </p:nvSpPr>
        <p:spPr bwMode="auto">
          <a:xfrm>
            <a:off x="1979613" y="1989138"/>
            <a:ext cx="2592387" cy="6461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a:solidFill>
                  <a:srgbClr val="FF0000"/>
                </a:solidFill>
              </a:rPr>
              <a:t>Driver presses down on jack handle here</a:t>
            </a:r>
          </a:p>
        </p:txBody>
      </p:sp>
      <p:sp>
        <p:nvSpPr>
          <p:cNvPr id="19462" name="TextBox 5"/>
          <p:cNvSpPr txBox="1">
            <a:spLocks noChangeArrowheads="1"/>
          </p:cNvSpPr>
          <p:nvPr/>
        </p:nvSpPr>
        <p:spPr bwMode="auto">
          <a:xfrm>
            <a:off x="4787900" y="1700213"/>
            <a:ext cx="1223963" cy="9239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a:solidFill>
                  <a:srgbClr val="FF0000"/>
                </a:solidFill>
              </a:rPr>
              <a:t>Car is lifted by jack here</a:t>
            </a:r>
          </a:p>
        </p:txBody>
      </p:sp>
      <p:sp>
        <p:nvSpPr>
          <p:cNvPr id="19463" name="Text Box 14"/>
          <p:cNvSpPr txBox="1">
            <a:spLocks noChangeArrowheads="1"/>
          </p:cNvSpPr>
          <p:nvPr/>
        </p:nvSpPr>
        <p:spPr bwMode="auto">
          <a:xfrm>
            <a:off x="1331913" y="2852738"/>
            <a:ext cx="1670050" cy="369887"/>
          </a:xfrm>
          <a:prstGeom prst="rect">
            <a:avLst/>
          </a:prstGeom>
          <a:solidFill>
            <a:schemeClr val="bg1"/>
          </a:solidFill>
          <a:ln w="9525">
            <a:solidFill>
              <a:srgbClr val="FF0000"/>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a:t>Force = 10N</a:t>
            </a:r>
            <a:endParaRPr lang="el-GR" altLang="en-US" baseline="30000"/>
          </a:p>
        </p:txBody>
      </p:sp>
      <p:sp>
        <p:nvSpPr>
          <p:cNvPr id="19464" name="Text Box 14"/>
          <p:cNvSpPr txBox="1">
            <a:spLocks noChangeArrowheads="1"/>
          </p:cNvSpPr>
          <p:nvPr/>
        </p:nvSpPr>
        <p:spPr bwMode="auto">
          <a:xfrm>
            <a:off x="1331913" y="4221163"/>
            <a:ext cx="1511300" cy="369887"/>
          </a:xfrm>
          <a:prstGeom prst="rect">
            <a:avLst/>
          </a:prstGeom>
          <a:solidFill>
            <a:schemeClr val="bg1"/>
          </a:solidFill>
          <a:ln w="9525">
            <a:solidFill>
              <a:srgbClr val="FF0000"/>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a:t>Area = 10cm</a:t>
            </a:r>
            <a:r>
              <a:rPr lang="en-US" altLang="en-US" baseline="30000"/>
              <a:t>2</a:t>
            </a:r>
            <a:endParaRPr lang="el-GR" altLang="en-US" baseline="30000"/>
          </a:p>
        </p:txBody>
      </p:sp>
      <p:sp>
        <p:nvSpPr>
          <p:cNvPr id="19465" name="TextBox 10"/>
          <p:cNvSpPr txBox="1">
            <a:spLocks noChangeArrowheads="1"/>
          </p:cNvSpPr>
          <p:nvPr/>
        </p:nvSpPr>
        <p:spPr bwMode="auto">
          <a:xfrm>
            <a:off x="250825" y="5445125"/>
            <a:ext cx="2160588" cy="64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a:t>Pressure  =  </a:t>
            </a:r>
            <a:r>
              <a:rPr lang="en-GB" altLang="en-US" u="sng"/>
              <a:t>force</a:t>
            </a:r>
            <a:r>
              <a:rPr lang="en-GB" altLang="en-US"/>
              <a:t>  </a:t>
            </a:r>
          </a:p>
          <a:p>
            <a:r>
              <a:rPr lang="en-GB" altLang="en-US"/>
              <a:t>                      area</a:t>
            </a:r>
          </a:p>
        </p:txBody>
      </p:sp>
    </p:spTree>
    <p:extLst>
      <p:ext uri="{BB962C8B-B14F-4D97-AF65-F5344CB8AC3E}">
        <p14:creationId xmlns:p14="http://schemas.microsoft.com/office/powerpoint/2010/main" val="27938307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solidFill>
            <a:srgbClr val="FFFF00"/>
          </a:solidFill>
          <a:ln>
            <a:solidFill>
              <a:srgbClr val="FF0000"/>
            </a:solidFill>
            <a:miter lim="800000"/>
            <a:headEnd/>
            <a:tailEnd/>
          </a:ln>
        </p:spPr>
        <p:txBody>
          <a:bodyPr/>
          <a:lstStyle/>
          <a:p>
            <a:r>
              <a:rPr lang="en-GB" altLang="en-US" sz="6000" smtClean="0">
                <a:solidFill>
                  <a:srgbClr val="FF0000"/>
                </a:solidFill>
              </a:rPr>
              <a:t>Hydraulics</a:t>
            </a:r>
          </a:p>
        </p:txBody>
      </p:sp>
      <p:sp>
        <p:nvSpPr>
          <p:cNvPr id="20483" name="AutoShape 2" descr="data:image/jpeg;base64,/9j/4AAQSkZJRgABAQAAAQABAAD/2wCEAAkGBwgHBgkIBwgKCgkLDRYPDQwMDRsUFRAWIB0iIiAdHx8kKDQsJCYxJx8fLT0tMTU3Ojo6Iys/RD84QzQ5OjcBCgoKDQwNGg8PGjclHyU3Nzc3Nzc3Nzc3Nzc3Nzc3Nzc3Nzc3Nzc3Nzc3Nzc3Nzc3Nzc3Nzc3Nzc3Nzc3Nzc3N//AABEIAK0AcQMBIgACEQEDEQH/xAAcAAEAAgMBAQEAAAAAAAAAAAAABgcBAgMFBAj/xABIEAABAwICBQUKCwUJAAAAAAABAAIDBBEFIQYHEjFBEyI2UbIUFjJVYXFydJHSNTdCUnN1gaGxwcIVNFS08CQlRGJkg5Ki0f/EABoBAQEAAwEBAAAAAAAAAAAAAAAEAQUGAgP/xAAtEQACAQMBBAoCAwAAAAAAAAAAAQIDBBEFEhMxoRQhM0FRUlNxgbEyNCJhcv/aAAwDAQACEQMRAD8AvFERAEXlM0iwmTGHYQyrBr23Bh2HZWF99rbvKvVusJp8D1KEoY2ljIREWTyEREAREQBERAEREAREQBc6iVkEEk0psyNpc42vYDMrouVRGyeCSF4uyRpafMUMrGespqgx/Dm6x5MZdMe4pHO2X7BvmwDda+9XQ0g7lTOD6F1Eem4w6pYX0lMeWdJY2dHfmgnrP5FXK2zcrKW128S2vE3muu3c6W5ef4pfHcboiKo0QREQBERAEREAREQBERAYO43UY0jn0go5Kmroww4fDDylhKxrxsgl2TmOvu61KF5mkwHe3iuX+Cm7BQEEj0lxt1eKdsTu6HQcqXcpDbZ5uV+T384ZedSTR6bSKrmo6qr5IYfNFyjg6Vrn85oLLBrBbfnmojB0ki+rB+MSsbRsDvewz1OHsBAeiNyyiIAiIgCIiAIsFcTV07XFrp4gRkQXDJAd0XDuym/iIv8AmFtHPFJfk5GPtv2XAoDqi12vL9yIDZebpN0bxb1KbsFekvM0m6N4r6lN2CgK6h6SRfVY/GNWNo30ewz1SLsBVzB0ki+rB+MSsbRvo9hnqkXYCA9JERAEREAREQGHblBNK9GaWkppa6nnmZJNVBzhZhF5JLu3tPFxU8XgabfArfWYe2EBXNLRGWrxCJ1RJaCqZGy0cfgumew/JzyaFZeCaOUeDTzT0z5XySsDHF5G4EkWAA61X+H/AAli3r8P8zIrZG5AYt/lCLZEBwrDKKZ5gvymVrC/FeHjE0xwytindOWdyyGQSsY1uzsm9yMwPKM1I1XmtfF67DKemhoZY4xXA085fGHXjJDTa5yycUB8sQg/azDan5buK2T37WxzOG7Z3Z79ylWEzTDDqOKF04Z3OwsEcbC3Z2RaxOZHlOapaPHsXFXHVCrj5Uwth/dmWAOza/VmGi/Dq4Kx9U2M1uKwVEddMyUUTI4YS2MMszk2kXAJzzQE+o+VNMwz35TjcAfgu6IgCIiAIiID5cQNQI2dzbd9rnbDQTa3lUd0glfJQFk5kLWTx3EzWsaHXBGbc77rKVlRbSv4NrPX6f8AQgI5Sin7rr9gU4ealm3sveTtcs61+o3vYDK9wclMzPWOEjYnVRkYNxijte1xdV9h4/vLF/X4f5mRWfSfvdb6bewEB1vN83/sP/FldkQGCVVuuzZkgwyKR1opZgHjr5zMr7xx3EK0VAdaI5tHu3ngvlXq7qm5+B8LituaTqY4FIsgw8MjeZQCACbPOQFnG4vY8eG8jLda3NSTWR0lfHE8ujYQGkuB+S2+dv6+4RM2PDLqsp9qv3Vv9cAorfUN9U2NnBBaap0iqobOPksBERbI2wREQBERAYKielsjG0FU1z2Nca6AgFwHzFK3HJUjrhLYtKWzSxl7HUzGcwBzrgyHwTuyIzsgPToJoxiOLkyMt3fD8sfxMis+he19TWOY4OaXtsQbg80L8ytqqNpN4Whodd39nG/bNyD9jt3CwzIyvDVC1zdDodvjJI5ud+aZHFv3EICcIiIDXcVAdaPg0nnKnx3qA60fBo/OVLe/ryItR/VmQFT7VfurfP8AkFAFP9WG6t8/5BabTu3Rz+k/sr5LAREXRnWhERAEREBgqmdalFNPpYZY2tcw0sbDcgG4L77/ACOCuZyqvWKbY+PowpbyrKlS2o8SK/rzoUXOHEr3uOs2TtQwkkH5Ytc3J4dZI81hwCuTVZE6DRgNk8Izyv33ydK9w+2xVabRVp6uujzfTPaKlsrypWqOM/Aj06/q3FVxnjgSq6LGSLaYNzlA71AdaPg0fnKnxUH1k009SaRtPE6Rzbk7PBS3iboSSI9QTdtNIrpT/VfurfP+QUO/ZOI7+4pbeUKb6t6aem7rbUROY52Yv9i1OnwkqybRotKpTVwm14k6REXQHUhERAEREBhyqvWN0g/2grUO5Vlp7R1NTjznU8D5AGAEtUOoJyoNI12qRcrZpIhytTV10eb6R7RVcjCcQt+5S+xWTq/ifDgYjlaWPa43aeGZUGmQkqrbXcavR6c4122u4k32Is5It8dLj+jK1N7HyLZYO5YBWmHYdO3TUTEMyk2iza54FhmW71ZLd5vmQoVQ/GVVern9Km7RZTW2MS92SWiSUvdgLKIqSsIiIAiIgMFcp78jIBfwTu8y7LXigK50VoJodK5ZXBhAe7ba113Mz+UOCsUZhQrRbPTXHfSPaU2U1r+Hy/sks+zfu/sxbyottkIqiwyiIsGCD0Pxl1f0B/SpuFCKH4y6v6A/pU3U1twl7sktPxl/pmUWLpdUlZlFi6XQGUWLpdAZWEWEBCtFemuO+ke0prxUK0V6a476R7SmvFTWvZ/L+ySz7N+7+zZERUFYQotXmzSVkEJostZdWf8ATn9Kmoe3rUQxnRQ12LTV0eJSwPkFrMZuFuu6+XvNqLfDtV7D7yhhKdNuOznrZroSq0dqOxnrb4k52h1hNodYUG7zajx7Vew+8nebUePar2H3l9N9V8nNHvpNX0+aJztDrCbQ6woN3m1Hj2q9h95O82o8e1XsPvJvqvk5odJq+nzROdodYTaHWFBu82o8e1XsPvJ3m1Hj2q9h95N9V8nNDpNX0+aJztDrCxtD5yg/ebUePar2H3k7zKjx7Vew+8m+qeTmjPSavk5o66K9Ncdt1n8VNeKjGjWj37Grpqg1j6h8zLO2m24+dSfivVtFqGJces92cZRp4lxyzZFqi+5Tk//Z"/>
          <p:cNvSpPr>
            <a:spLocks noChangeAspect="1" noChangeArrowheads="1"/>
          </p:cNvSpPr>
          <p:nvPr/>
        </p:nvSpPr>
        <p:spPr bwMode="auto">
          <a:xfrm>
            <a:off x="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n-US"/>
          </a:p>
        </p:txBody>
      </p:sp>
      <p:pic>
        <p:nvPicPr>
          <p:cNvPr id="20484" name="Picture 2" descr="http://www.engineeringexpert.net/Engineering-Expert-Witness-Blog/http:/www.engineeringexpert.net/web/Engineering-Expert-Witness-Blog/wp-content/uploads/2010/01/j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636838"/>
            <a:ext cx="5514975"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4"/>
          <p:cNvSpPr txBox="1">
            <a:spLocks noChangeArrowheads="1"/>
          </p:cNvSpPr>
          <p:nvPr/>
        </p:nvSpPr>
        <p:spPr bwMode="auto">
          <a:xfrm>
            <a:off x="1979613" y="1989138"/>
            <a:ext cx="2592387" cy="6461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a:solidFill>
                  <a:srgbClr val="FF0000"/>
                </a:solidFill>
              </a:rPr>
              <a:t>Driver presses down on jack handle here</a:t>
            </a:r>
          </a:p>
        </p:txBody>
      </p:sp>
      <p:sp>
        <p:nvSpPr>
          <p:cNvPr id="20486" name="TextBox 5"/>
          <p:cNvSpPr txBox="1">
            <a:spLocks noChangeArrowheads="1"/>
          </p:cNvSpPr>
          <p:nvPr/>
        </p:nvSpPr>
        <p:spPr bwMode="auto">
          <a:xfrm>
            <a:off x="4787900" y="1700213"/>
            <a:ext cx="1223963" cy="9239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a:solidFill>
                  <a:srgbClr val="FF0000"/>
                </a:solidFill>
              </a:rPr>
              <a:t>Car is lifted by jack here</a:t>
            </a:r>
          </a:p>
        </p:txBody>
      </p:sp>
      <p:sp>
        <p:nvSpPr>
          <p:cNvPr id="20487" name="Text Box 14"/>
          <p:cNvSpPr txBox="1">
            <a:spLocks noChangeArrowheads="1"/>
          </p:cNvSpPr>
          <p:nvPr/>
        </p:nvSpPr>
        <p:spPr bwMode="auto">
          <a:xfrm>
            <a:off x="1331913" y="2852738"/>
            <a:ext cx="1670050" cy="369887"/>
          </a:xfrm>
          <a:prstGeom prst="rect">
            <a:avLst/>
          </a:prstGeom>
          <a:solidFill>
            <a:schemeClr val="bg1"/>
          </a:solidFill>
          <a:ln w="9525">
            <a:solidFill>
              <a:srgbClr val="FF0000"/>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a:t>Force = 10N</a:t>
            </a:r>
            <a:endParaRPr lang="el-GR" altLang="en-US" baseline="30000"/>
          </a:p>
        </p:txBody>
      </p:sp>
      <p:sp>
        <p:nvSpPr>
          <p:cNvPr id="20488" name="Text Box 14"/>
          <p:cNvSpPr txBox="1">
            <a:spLocks noChangeArrowheads="1"/>
          </p:cNvSpPr>
          <p:nvPr/>
        </p:nvSpPr>
        <p:spPr bwMode="auto">
          <a:xfrm>
            <a:off x="1331913" y="4221163"/>
            <a:ext cx="1511300" cy="369887"/>
          </a:xfrm>
          <a:prstGeom prst="rect">
            <a:avLst/>
          </a:prstGeom>
          <a:solidFill>
            <a:schemeClr val="bg1"/>
          </a:solidFill>
          <a:ln w="9525">
            <a:solidFill>
              <a:srgbClr val="FF0000"/>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a:t>Area = 10cm</a:t>
            </a:r>
            <a:r>
              <a:rPr lang="en-US" altLang="en-US" baseline="30000"/>
              <a:t>2</a:t>
            </a:r>
            <a:endParaRPr lang="el-GR" altLang="en-US" baseline="30000"/>
          </a:p>
        </p:txBody>
      </p:sp>
      <p:sp>
        <p:nvSpPr>
          <p:cNvPr id="20489" name="TextBox 10"/>
          <p:cNvSpPr txBox="1">
            <a:spLocks noChangeArrowheads="1"/>
          </p:cNvSpPr>
          <p:nvPr/>
        </p:nvSpPr>
        <p:spPr bwMode="auto">
          <a:xfrm>
            <a:off x="250825" y="5445125"/>
            <a:ext cx="2160588" cy="12001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dirty="0"/>
              <a:t>Pressure  =  </a:t>
            </a:r>
            <a:r>
              <a:rPr lang="en-GB" altLang="en-US" u="sng" dirty="0"/>
              <a:t>10</a:t>
            </a:r>
            <a:r>
              <a:rPr lang="en-GB" altLang="en-US" dirty="0"/>
              <a:t>  </a:t>
            </a:r>
          </a:p>
          <a:p>
            <a:r>
              <a:rPr lang="en-GB" altLang="en-US" dirty="0"/>
              <a:t>                      10 </a:t>
            </a:r>
          </a:p>
          <a:p>
            <a:endParaRPr lang="en-GB" altLang="en-US" dirty="0"/>
          </a:p>
          <a:p>
            <a:r>
              <a:rPr lang="en-GB" altLang="en-US" dirty="0"/>
              <a:t>            =  1 </a:t>
            </a:r>
            <a:r>
              <a:rPr lang="en-GB" altLang="en-US" dirty="0" smtClean="0"/>
              <a:t>N/cm</a:t>
            </a:r>
            <a:r>
              <a:rPr lang="en-GB" altLang="en-US" baseline="30000" dirty="0" smtClean="0"/>
              <a:t>2</a:t>
            </a:r>
            <a:r>
              <a:rPr lang="en-GB" altLang="en-US" dirty="0" smtClean="0"/>
              <a:t> </a:t>
            </a:r>
            <a:endParaRPr lang="en-GB" altLang="en-US" dirty="0"/>
          </a:p>
        </p:txBody>
      </p:sp>
    </p:spTree>
    <p:extLst>
      <p:ext uri="{BB962C8B-B14F-4D97-AF65-F5344CB8AC3E}">
        <p14:creationId xmlns:p14="http://schemas.microsoft.com/office/powerpoint/2010/main" val="29652997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solidFill>
            <a:srgbClr val="FFFF00"/>
          </a:solidFill>
          <a:ln>
            <a:solidFill>
              <a:srgbClr val="FF0000"/>
            </a:solidFill>
            <a:miter lim="800000"/>
            <a:headEnd/>
            <a:tailEnd/>
          </a:ln>
        </p:spPr>
        <p:txBody>
          <a:bodyPr/>
          <a:lstStyle/>
          <a:p>
            <a:r>
              <a:rPr lang="en-GB" altLang="en-US" sz="6000" smtClean="0">
                <a:solidFill>
                  <a:srgbClr val="FF0000"/>
                </a:solidFill>
              </a:rPr>
              <a:t>Hydraulics</a:t>
            </a:r>
          </a:p>
        </p:txBody>
      </p:sp>
      <p:sp>
        <p:nvSpPr>
          <p:cNvPr id="21507" name="AutoShape 2" descr="data:image/jpeg;base64,/9j/4AAQSkZJRgABAQAAAQABAAD/2wCEAAkGBwgHBgkIBwgKCgkLDRYPDQwMDRsUFRAWIB0iIiAdHx8kKDQsJCYxJx8fLT0tMTU3Ojo6Iys/RD84QzQ5OjcBCgoKDQwNGg8PGjclHyU3Nzc3Nzc3Nzc3Nzc3Nzc3Nzc3Nzc3Nzc3Nzc3Nzc3Nzc3Nzc3Nzc3Nzc3Nzc3Nzc3N//AABEIAK0AcQMBIgACEQEDEQH/xAAcAAEAAgMBAQEAAAAAAAAAAAAABgcBAgMFBAj/xABIEAABAwICBQUKCwUJAAAAAAABAAIDBBEFIQYHEjFBEyI2UbIUFjJVYXFydJHSNTdCUnN1gaGxwcIVNFS08CQlRGJkg5Ki0f/EABoBAQEAAwEBAAAAAAAAAAAAAAAEAQUGAgP/xAAtEQACAQMBBAoCAwAAAAAAAAAAAQIDBBEFEhMxoRQhM0FRUlNxgbEyNCJhcv/aAAwDAQACEQMRAD8AvFERAEXlM0iwmTGHYQyrBr23Bh2HZWF99rbvKvVusJp8D1KEoY2ljIREWTyEREAREQBERAEREAREQBc6iVkEEk0psyNpc42vYDMrouVRGyeCSF4uyRpafMUMrGespqgx/Dm6x5MZdMe4pHO2X7BvmwDda+9XQ0g7lTOD6F1Eem4w6pYX0lMeWdJY2dHfmgnrP5FXK2zcrKW128S2vE3muu3c6W5ef4pfHcboiKo0QREQBERAEREAREQBERAYO43UY0jn0go5Kmroww4fDDylhKxrxsgl2TmOvu61KF5mkwHe3iuX+Cm7BQEEj0lxt1eKdsTu6HQcqXcpDbZ5uV+T384ZedSTR6bSKrmo6qr5IYfNFyjg6Vrn85oLLBrBbfnmojB0ki+rB+MSsbRsDvewz1OHsBAeiNyyiIAiIgCIiAIsFcTV07XFrp4gRkQXDJAd0XDuym/iIv8AmFtHPFJfk5GPtv2XAoDqi12vL9yIDZebpN0bxb1KbsFekvM0m6N4r6lN2CgK6h6SRfVY/GNWNo30ewz1SLsBVzB0ki+rB+MSsbRvo9hnqkXYCA9JERAEREAREQGHblBNK9GaWkppa6nnmZJNVBzhZhF5JLu3tPFxU8XgabfArfWYe2EBXNLRGWrxCJ1RJaCqZGy0cfgumew/JzyaFZeCaOUeDTzT0z5XySsDHF5G4EkWAA61X+H/AAli3r8P8zIrZG5AYt/lCLZEBwrDKKZ5gvymVrC/FeHjE0xwytindOWdyyGQSsY1uzsm9yMwPKM1I1XmtfF67DKemhoZY4xXA085fGHXjJDTa5yycUB8sQg/azDan5buK2T37WxzOG7Z3Z79ylWEzTDDqOKF04Z3OwsEcbC3Z2RaxOZHlOapaPHsXFXHVCrj5Uwth/dmWAOza/VmGi/Dq4Kx9U2M1uKwVEddMyUUTI4YS2MMszk2kXAJzzQE+o+VNMwz35TjcAfgu6IgCIiAIiID5cQNQI2dzbd9rnbDQTa3lUd0glfJQFk5kLWTx3EzWsaHXBGbc77rKVlRbSv4NrPX6f8AQgI5Sin7rr9gU4ealm3sveTtcs61+o3vYDK9wclMzPWOEjYnVRkYNxijte1xdV9h4/vLF/X4f5mRWfSfvdb6bewEB1vN83/sP/FldkQGCVVuuzZkgwyKR1opZgHjr5zMr7xx3EK0VAdaI5tHu3ngvlXq7qm5+B8LituaTqY4FIsgw8MjeZQCACbPOQFnG4vY8eG8jLda3NSTWR0lfHE8ujYQGkuB+S2+dv6+4RM2PDLqsp9qv3Vv9cAorfUN9U2NnBBaap0iqobOPksBERbI2wREQBERAYKielsjG0FU1z2Nca6AgFwHzFK3HJUjrhLYtKWzSxl7HUzGcwBzrgyHwTuyIzsgPToJoxiOLkyMt3fD8sfxMis+he19TWOY4OaXtsQbg80L8ytqqNpN4Whodd39nG/bNyD9jt3CwzIyvDVC1zdDodvjJI5ud+aZHFv3EICcIiIDXcVAdaPg0nnKnx3qA60fBo/OVLe/ryItR/VmQFT7VfurfP8AkFAFP9WG6t8/5BabTu3Rz+k/sr5LAREXRnWhERAEREBgqmdalFNPpYZY2tcw0sbDcgG4L77/ACOCuZyqvWKbY+PowpbyrKlS2o8SK/rzoUXOHEr3uOs2TtQwkkH5Ytc3J4dZI81hwCuTVZE6DRgNk8Izyv33ydK9w+2xVabRVp6uujzfTPaKlsrypWqOM/Aj06/q3FVxnjgSq6LGSLaYNzlA71AdaPg0fnKnxUH1k009SaRtPE6Rzbk7PBS3iboSSI9QTdtNIrpT/VfurfP+QUO/ZOI7+4pbeUKb6t6aem7rbUROY52Yv9i1OnwkqybRotKpTVwm14k6REXQHUhERAEREBhyqvWN0g/2grUO5Vlp7R1NTjznU8D5AGAEtUOoJyoNI12qRcrZpIhytTV10eb6R7RVcjCcQt+5S+xWTq/ifDgYjlaWPa43aeGZUGmQkqrbXcavR6c4122u4k32Is5It8dLj+jK1N7HyLZYO5YBWmHYdO3TUTEMyk2iza54FhmW71ZLd5vmQoVQ/GVVern9Km7RZTW2MS92SWiSUvdgLKIqSsIiIAiIgMFcp78jIBfwTu8y7LXigK50VoJodK5ZXBhAe7ba113Mz+UOCsUZhQrRbPTXHfSPaU2U1r+Hy/sks+zfu/sxbyottkIqiwyiIsGCD0Pxl1f0B/SpuFCKH4y6v6A/pU3U1twl7sktPxl/pmUWLpdUlZlFi6XQGUWLpdAZWEWEBCtFemuO+ke0prxUK0V6a476R7SmvFTWvZ/L+ySz7N+7+zZERUFYQotXmzSVkEJostZdWf8ATn9Kmoe3rUQxnRQ12LTV0eJSwPkFrMZuFuu6+XvNqLfDtV7D7yhhKdNuOznrZroSq0dqOxnrb4k52h1hNodYUG7zajx7Vew+8nebUePar2H3l9N9V8nNHvpNX0+aJztDrCbQ6woN3m1Hj2q9h95O82o8e1XsPvJvqvk5odJq+nzROdodYTaHWFBu82o8e1XsPvJ3m1Hj2q9h95N9V8nNDpNX0+aJztDrCxtD5yg/ebUePar2H3k7zKjx7Vew+8m+qeTmjPSavk5o66K9Ncdt1n8VNeKjGjWj37Grpqg1j6h8zLO2m24+dSfivVtFqGJces92cZRp4lxyzZFqi+5Tk//Z"/>
          <p:cNvSpPr>
            <a:spLocks noChangeAspect="1" noChangeArrowheads="1"/>
          </p:cNvSpPr>
          <p:nvPr/>
        </p:nvSpPr>
        <p:spPr bwMode="auto">
          <a:xfrm>
            <a:off x="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n-US"/>
          </a:p>
        </p:txBody>
      </p:sp>
      <p:pic>
        <p:nvPicPr>
          <p:cNvPr id="21508" name="Picture 2" descr="http://www.engineeringexpert.net/Engineering-Expert-Witness-Blog/http:/www.engineeringexpert.net/web/Engineering-Expert-Witness-Blog/wp-content/uploads/2010/01/j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636838"/>
            <a:ext cx="5514975"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4"/>
          <p:cNvSpPr txBox="1">
            <a:spLocks noChangeArrowheads="1"/>
          </p:cNvSpPr>
          <p:nvPr/>
        </p:nvSpPr>
        <p:spPr bwMode="auto">
          <a:xfrm>
            <a:off x="1979613" y="1989138"/>
            <a:ext cx="2592387" cy="6461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a:solidFill>
                  <a:srgbClr val="FF0000"/>
                </a:solidFill>
              </a:rPr>
              <a:t>Driver presses down on jack handle here</a:t>
            </a:r>
          </a:p>
        </p:txBody>
      </p:sp>
      <p:sp>
        <p:nvSpPr>
          <p:cNvPr id="21510" name="TextBox 5"/>
          <p:cNvSpPr txBox="1">
            <a:spLocks noChangeArrowheads="1"/>
          </p:cNvSpPr>
          <p:nvPr/>
        </p:nvSpPr>
        <p:spPr bwMode="auto">
          <a:xfrm>
            <a:off x="4787900" y="1700213"/>
            <a:ext cx="1223963" cy="9239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a:solidFill>
                  <a:srgbClr val="FF0000"/>
                </a:solidFill>
              </a:rPr>
              <a:t>Car is lifted by jack here</a:t>
            </a:r>
          </a:p>
        </p:txBody>
      </p:sp>
      <p:sp>
        <p:nvSpPr>
          <p:cNvPr id="21511" name="Text Box 14"/>
          <p:cNvSpPr txBox="1">
            <a:spLocks noChangeArrowheads="1"/>
          </p:cNvSpPr>
          <p:nvPr/>
        </p:nvSpPr>
        <p:spPr bwMode="auto">
          <a:xfrm>
            <a:off x="1331913" y="2852738"/>
            <a:ext cx="1670050" cy="369887"/>
          </a:xfrm>
          <a:prstGeom prst="rect">
            <a:avLst/>
          </a:prstGeom>
          <a:solidFill>
            <a:schemeClr val="bg1"/>
          </a:solidFill>
          <a:ln w="9525">
            <a:solidFill>
              <a:srgbClr val="FF0000"/>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a:t>Force = 10N</a:t>
            </a:r>
            <a:endParaRPr lang="el-GR" altLang="en-US" baseline="30000"/>
          </a:p>
        </p:txBody>
      </p:sp>
      <p:sp>
        <p:nvSpPr>
          <p:cNvPr id="21512" name="Text Box 14"/>
          <p:cNvSpPr txBox="1">
            <a:spLocks noChangeArrowheads="1"/>
          </p:cNvSpPr>
          <p:nvPr/>
        </p:nvSpPr>
        <p:spPr bwMode="auto">
          <a:xfrm>
            <a:off x="1331913" y="4221163"/>
            <a:ext cx="1511300" cy="369887"/>
          </a:xfrm>
          <a:prstGeom prst="rect">
            <a:avLst/>
          </a:prstGeom>
          <a:solidFill>
            <a:schemeClr val="bg1"/>
          </a:solidFill>
          <a:ln w="9525">
            <a:solidFill>
              <a:srgbClr val="FF0000"/>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a:t>Area = 10cm</a:t>
            </a:r>
            <a:r>
              <a:rPr lang="en-US" altLang="en-US" baseline="30000"/>
              <a:t>2</a:t>
            </a:r>
            <a:endParaRPr lang="el-GR" altLang="en-US" baseline="30000"/>
          </a:p>
        </p:txBody>
      </p:sp>
      <p:sp>
        <p:nvSpPr>
          <p:cNvPr id="21513" name="TextBox 10"/>
          <p:cNvSpPr txBox="1">
            <a:spLocks noChangeArrowheads="1"/>
          </p:cNvSpPr>
          <p:nvPr/>
        </p:nvSpPr>
        <p:spPr bwMode="auto">
          <a:xfrm>
            <a:off x="250825" y="5445125"/>
            <a:ext cx="2160588" cy="12001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dirty="0"/>
              <a:t>Pressure  =  </a:t>
            </a:r>
            <a:r>
              <a:rPr lang="en-GB" altLang="en-US" u="sng" dirty="0"/>
              <a:t>10</a:t>
            </a:r>
            <a:r>
              <a:rPr lang="en-GB" altLang="en-US" dirty="0"/>
              <a:t>  </a:t>
            </a:r>
          </a:p>
          <a:p>
            <a:r>
              <a:rPr lang="en-GB" altLang="en-US" dirty="0"/>
              <a:t>                      10 </a:t>
            </a:r>
          </a:p>
          <a:p>
            <a:endParaRPr lang="en-GB" altLang="en-US" dirty="0"/>
          </a:p>
          <a:p>
            <a:r>
              <a:rPr lang="en-GB" altLang="en-US" dirty="0"/>
              <a:t>            =  1 </a:t>
            </a:r>
            <a:r>
              <a:rPr lang="en-GB" altLang="en-US" dirty="0" smtClean="0"/>
              <a:t>N/cm</a:t>
            </a:r>
            <a:r>
              <a:rPr lang="en-GB" altLang="en-US" baseline="30000" dirty="0" smtClean="0"/>
              <a:t>2</a:t>
            </a:r>
            <a:r>
              <a:rPr lang="en-GB" altLang="en-US" dirty="0" smtClean="0"/>
              <a:t> </a:t>
            </a:r>
            <a:endParaRPr lang="en-GB" altLang="en-US" dirty="0"/>
          </a:p>
        </p:txBody>
      </p:sp>
      <p:sp>
        <p:nvSpPr>
          <p:cNvPr id="21514" name="TextBox 9"/>
          <p:cNvSpPr txBox="1">
            <a:spLocks noChangeArrowheads="1"/>
          </p:cNvSpPr>
          <p:nvPr/>
        </p:nvSpPr>
        <p:spPr bwMode="auto">
          <a:xfrm>
            <a:off x="2987675" y="6092825"/>
            <a:ext cx="3671888" cy="64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dirty="0"/>
              <a:t>The pressure, 1 </a:t>
            </a:r>
            <a:r>
              <a:rPr lang="en-GB" altLang="en-US" dirty="0" smtClean="0"/>
              <a:t>N/cm</a:t>
            </a:r>
            <a:r>
              <a:rPr lang="en-GB" altLang="en-US" baseline="30000" dirty="0" smtClean="0"/>
              <a:t>2</a:t>
            </a:r>
            <a:r>
              <a:rPr lang="en-GB" altLang="en-US" dirty="0"/>
              <a:t>, will be the same anywhere in the system.</a:t>
            </a:r>
          </a:p>
        </p:txBody>
      </p:sp>
    </p:spTree>
    <p:extLst>
      <p:ext uri="{BB962C8B-B14F-4D97-AF65-F5344CB8AC3E}">
        <p14:creationId xmlns:p14="http://schemas.microsoft.com/office/powerpoint/2010/main" val="14672644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solidFill>
            <a:srgbClr val="FFFF00"/>
          </a:solidFill>
          <a:ln>
            <a:solidFill>
              <a:srgbClr val="FF0000"/>
            </a:solidFill>
            <a:miter lim="800000"/>
            <a:headEnd/>
            <a:tailEnd/>
          </a:ln>
        </p:spPr>
        <p:txBody>
          <a:bodyPr/>
          <a:lstStyle/>
          <a:p>
            <a:r>
              <a:rPr lang="en-GB" altLang="en-US" sz="6000" smtClean="0">
                <a:solidFill>
                  <a:srgbClr val="FF0000"/>
                </a:solidFill>
              </a:rPr>
              <a:t>Hydraulics</a:t>
            </a:r>
          </a:p>
        </p:txBody>
      </p:sp>
      <p:sp>
        <p:nvSpPr>
          <p:cNvPr id="22531" name="AutoShape 2" descr="data:image/jpeg;base64,/9j/4AAQSkZJRgABAQAAAQABAAD/2wCEAAkGBwgHBgkIBwgKCgkLDRYPDQwMDRsUFRAWIB0iIiAdHx8kKDQsJCYxJx8fLT0tMTU3Ojo6Iys/RD84QzQ5OjcBCgoKDQwNGg8PGjclHyU3Nzc3Nzc3Nzc3Nzc3Nzc3Nzc3Nzc3Nzc3Nzc3Nzc3Nzc3Nzc3Nzc3Nzc3Nzc3Nzc3N//AABEIAK0AcQMBIgACEQEDEQH/xAAcAAEAAgMBAQEAAAAAAAAAAAAABgcBAgMFBAj/xABIEAABAwICBQUKCwUJAAAAAAABAAIDBBEFIQYHEjFBEyI2UbIUFjJVYXFydJHSNTdCUnN1gaGxwcIVNFS08CQlRGJkg5Ki0f/EABoBAQEAAwEBAAAAAAAAAAAAAAAEAQUGAgP/xAAtEQACAQMBBAoCAwAAAAAAAAAAAQIDBBEFEhMxoRQhM0FRUlNxgbEyNCJhcv/aAAwDAQACEQMRAD8AvFERAEXlM0iwmTGHYQyrBr23Bh2HZWF99rbvKvVusJp8D1KEoY2ljIREWTyEREAREQBERAEREAREQBc6iVkEEk0psyNpc42vYDMrouVRGyeCSF4uyRpafMUMrGespqgx/Dm6x5MZdMe4pHO2X7BvmwDda+9XQ0g7lTOD6F1Eem4w6pYX0lMeWdJY2dHfmgnrP5FXK2zcrKW128S2vE3muu3c6W5ef4pfHcboiKo0QREQBERAEREAREQBERAYO43UY0jn0go5Kmroww4fDDylhKxrxsgl2TmOvu61KF5mkwHe3iuX+Cm7BQEEj0lxt1eKdsTu6HQcqXcpDbZ5uV+T384ZedSTR6bSKrmo6qr5IYfNFyjg6Vrn85oLLBrBbfnmojB0ki+rB+MSsbRsDvewz1OHsBAeiNyyiIAiIgCIiAIsFcTV07XFrp4gRkQXDJAd0XDuym/iIv8AmFtHPFJfk5GPtv2XAoDqi12vL9yIDZebpN0bxb1KbsFekvM0m6N4r6lN2CgK6h6SRfVY/GNWNo30ewz1SLsBVzB0ki+rB+MSsbRvo9hnqkXYCA9JERAEREAREQGHblBNK9GaWkppa6nnmZJNVBzhZhF5JLu3tPFxU8XgabfArfWYe2EBXNLRGWrxCJ1RJaCqZGy0cfgumew/JzyaFZeCaOUeDTzT0z5XySsDHF5G4EkWAA61X+H/AAli3r8P8zIrZG5AYt/lCLZEBwrDKKZ5gvymVrC/FeHjE0xwytindOWdyyGQSsY1uzsm9yMwPKM1I1XmtfF67DKemhoZY4xXA085fGHXjJDTa5yycUB8sQg/azDan5buK2T37WxzOG7Z3Z79ylWEzTDDqOKF04Z3OwsEcbC3Z2RaxOZHlOapaPHsXFXHVCrj5Uwth/dmWAOza/VmGi/Dq4Kx9U2M1uKwVEddMyUUTI4YS2MMszk2kXAJzzQE+o+VNMwz35TjcAfgu6IgCIiAIiID5cQNQI2dzbd9rnbDQTa3lUd0glfJQFk5kLWTx3EzWsaHXBGbc77rKVlRbSv4NrPX6f8AQgI5Sin7rr9gU4ealm3sveTtcs61+o3vYDK9wclMzPWOEjYnVRkYNxijte1xdV9h4/vLF/X4f5mRWfSfvdb6bewEB1vN83/sP/FldkQGCVVuuzZkgwyKR1opZgHjr5zMr7xx3EK0VAdaI5tHu3ngvlXq7qm5+B8LituaTqY4FIsgw8MjeZQCACbPOQFnG4vY8eG8jLda3NSTWR0lfHE8ujYQGkuB+S2+dv6+4RM2PDLqsp9qv3Vv9cAorfUN9U2NnBBaap0iqobOPksBERbI2wREQBERAYKielsjG0FU1z2Nca6AgFwHzFK3HJUjrhLYtKWzSxl7HUzGcwBzrgyHwTuyIzsgPToJoxiOLkyMt3fD8sfxMis+he19TWOY4OaXtsQbg80L8ytqqNpN4Whodd39nG/bNyD9jt3CwzIyvDVC1zdDodvjJI5ud+aZHFv3EICcIiIDXcVAdaPg0nnKnx3qA60fBo/OVLe/ryItR/VmQFT7VfurfP8AkFAFP9WG6t8/5BabTu3Rz+k/sr5LAREXRnWhERAEREBgqmdalFNPpYZY2tcw0sbDcgG4L77/ACOCuZyqvWKbY+PowpbyrKlS2o8SK/rzoUXOHEr3uOs2TtQwkkH5Ytc3J4dZI81hwCuTVZE6DRgNk8Izyv33ydK9w+2xVabRVp6uujzfTPaKlsrypWqOM/Aj06/q3FVxnjgSq6LGSLaYNzlA71AdaPg0fnKnxUH1k009SaRtPE6Rzbk7PBS3iboSSI9QTdtNIrpT/VfurfP+QUO/ZOI7+4pbeUKb6t6aem7rbUROY52Yv9i1OnwkqybRotKpTVwm14k6REXQHUhERAEREBhyqvWN0g/2grUO5Vlp7R1NTjznU8D5AGAEtUOoJyoNI12qRcrZpIhytTV10eb6R7RVcjCcQt+5S+xWTq/ifDgYjlaWPa43aeGZUGmQkqrbXcavR6c4122u4k32Is5It8dLj+jK1N7HyLZYO5YBWmHYdO3TUTEMyk2iza54FhmW71ZLd5vmQoVQ/GVVern9Km7RZTW2MS92SWiSUvdgLKIqSsIiIAiIgMFcp78jIBfwTu8y7LXigK50VoJodK5ZXBhAe7ba113Mz+UOCsUZhQrRbPTXHfSPaU2U1r+Hy/sks+zfu/sxbyottkIqiwyiIsGCD0Pxl1f0B/SpuFCKH4y6v6A/pU3U1twl7sktPxl/pmUWLpdUlZlFi6XQGUWLpdAZWEWEBCtFemuO+ke0prxUK0V6a476R7SmvFTWvZ/L+ySz7N+7+zZERUFYQotXmzSVkEJostZdWf8ATn9Kmoe3rUQxnRQ12LTV0eJSwPkFrMZuFuu6+XvNqLfDtV7D7yhhKdNuOznrZroSq0dqOxnrb4k52h1hNodYUG7zajx7Vew+8nebUePar2H3l9N9V8nNHvpNX0+aJztDrCbQ6woN3m1Hj2q9h95O82o8e1XsPvJvqvk5odJq+nzROdodYTaHWFBu82o8e1XsPvJ3m1Hj2q9h95N9V8nNDpNX0+aJztDrCxtD5yg/ebUePar2H3k7zKjx7Vew+8m+qeTmjPSavk5o66K9Ncdt1n8VNeKjGjWj37Grpqg1j6h8zLO2m24+dSfivVtFqGJces92cZRp4lxyzZFqi+5Tk//Z"/>
          <p:cNvSpPr>
            <a:spLocks noChangeAspect="1" noChangeArrowheads="1"/>
          </p:cNvSpPr>
          <p:nvPr/>
        </p:nvSpPr>
        <p:spPr bwMode="auto">
          <a:xfrm>
            <a:off x="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n-US"/>
          </a:p>
        </p:txBody>
      </p:sp>
      <p:pic>
        <p:nvPicPr>
          <p:cNvPr id="22532" name="Picture 2" descr="http://www.engineeringexpert.net/Engineering-Expert-Witness-Blog/http:/www.engineeringexpert.net/web/Engineering-Expert-Witness-Blog/wp-content/uploads/2010/01/j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636838"/>
            <a:ext cx="5514975"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4"/>
          <p:cNvSpPr txBox="1">
            <a:spLocks noChangeArrowheads="1"/>
          </p:cNvSpPr>
          <p:nvPr/>
        </p:nvSpPr>
        <p:spPr bwMode="auto">
          <a:xfrm>
            <a:off x="1979613" y="1989138"/>
            <a:ext cx="2592387" cy="6461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a:solidFill>
                  <a:srgbClr val="FF0000"/>
                </a:solidFill>
              </a:rPr>
              <a:t>Driver presses down on jack handle here</a:t>
            </a:r>
          </a:p>
        </p:txBody>
      </p:sp>
      <p:sp>
        <p:nvSpPr>
          <p:cNvPr id="22534" name="TextBox 5"/>
          <p:cNvSpPr txBox="1">
            <a:spLocks noChangeArrowheads="1"/>
          </p:cNvSpPr>
          <p:nvPr/>
        </p:nvSpPr>
        <p:spPr bwMode="auto">
          <a:xfrm>
            <a:off x="4787900" y="1700213"/>
            <a:ext cx="1223963" cy="9239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a:solidFill>
                  <a:srgbClr val="FF0000"/>
                </a:solidFill>
              </a:rPr>
              <a:t>Car is lifted by jack here</a:t>
            </a:r>
          </a:p>
        </p:txBody>
      </p:sp>
      <p:sp>
        <p:nvSpPr>
          <p:cNvPr id="22535" name="Text Box 14"/>
          <p:cNvSpPr txBox="1">
            <a:spLocks noChangeArrowheads="1"/>
          </p:cNvSpPr>
          <p:nvPr/>
        </p:nvSpPr>
        <p:spPr bwMode="auto">
          <a:xfrm>
            <a:off x="1331913" y="2852738"/>
            <a:ext cx="1670050" cy="369887"/>
          </a:xfrm>
          <a:prstGeom prst="rect">
            <a:avLst/>
          </a:prstGeom>
          <a:solidFill>
            <a:schemeClr val="bg1"/>
          </a:solidFill>
          <a:ln w="9525">
            <a:solidFill>
              <a:srgbClr val="FF0000"/>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a:t>Force = 10N</a:t>
            </a:r>
            <a:endParaRPr lang="el-GR" altLang="en-US" baseline="30000"/>
          </a:p>
        </p:txBody>
      </p:sp>
      <p:sp>
        <p:nvSpPr>
          <p:cNvPr id="22536" name="Text Box 14"/>
          <p:cNvSpPr txBox="1">
            <a:spLocks noChangeArrowheads="1"/>
          </p:cNvSpPr>
          <p:nvPr/>
        </p:nvSpPr>
        <p:spPr bwMode="auto">
          <a:xfrm>
            <a:off x="1331913" y="4221163"/>
            <a:ext cx="1511300" cy="369887"/>
          </a:xfrm>
          <a:prstGeom prst="rect">
            <a:avLst/>
          </a:prstGeom>
          <a:solidFill>
            <a:schemeClr val="bg1"/>
          </a:solidFill>
          <a:ln w="9525">
            <a:solidFill>
              <a:srgbClr val="FF0000"/>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a:t>Area = 10cm</a:t>
            </a:r>
            <a:r>
              <a:rPr lang="en-US" altLang="en-US" baseline="30000"/>
              <a:t>2</a:t>
            </a:r>
            <a:endParaRPr lang="el-GR" altLang="en-US" baseline="30000"/>
          </a:p>
        </p:txBody>
      </p:sp>
      <p:sp>
        <p:nvSpPr>
          <p:cNvPr id="22537" name="TextBox 10"/>
          <p:cNvSpPr txBox="1">
            <a:spLocks noChangeArrowheads="1"/>
          </p:cNvSpPr>
          <p:nvPr/>
        </p:nvSpPr>
        <p:spPr bwMode="auto">
          <a:xfrm>
            <a:off x="250825" y="5445125"/>
            <a:ext cx="2160588" cy="12001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dirty="0"/>
              <a:t>Pressure  =  </a:t>
            </a:r>
            <a:r>
              <a:rPr lang="en-GB" altLang="en-US" u="sng" dirty="0"/>
              <a:t>10</a:t>
            </a:r>
            <a:r>
              <a:rPr lang="en-GB" altLang="en-US" dirty="0"/>
              <a:t>  </a:t>
            </a:r>
          </a:p>
          <a:p>
            <a:r>
              <a:rPr lang="en-GB" altLang="en-US" dirty="0"/>
              <a:t>                      10 </a:t>
            </a:r>
          </a:p>
          <a:p>
            <a:endParaRPr lang="en-GB" altLang="en-US" dirty="0"/>
          </a:p>
          <a:p>
            <a:r>
              <a:rPr lang="en-GB" altLang="en-US" dirty="0"/>
              <a:t>            =  1 </a:t>
            </a:r>
            <a:r>
              <a:rPr lang="en-GB" altLang="en-US" dirty="0" smtClean="0"/>
              <a:t>N/cm</a:t>
            </a:r>
            <a:r>
              <a:rPr lang="en-GB" altLang="en-US" baseline="30000" dirty="0" smtClean="0"/>
              <a:t>2</a:t>
            </a:r>
            <a:r>
              <a:rPr lang="en-GB" altLang="en-US" dirty="0" smtClean="0"/>
              <a:t> </a:t>
            </a:r>
            <a:endParaRPr lang="en-GB" altLang="en-US" dirty="0"/>
          </a:p>
        </p:txBody>
      </p:sp>
      <p:sp>
        <p:nvSpPr>
          <p:cNvPr id="22538" name="TextBox 9"/>
          <p:cNvSpPr txBox="1">
            <a:spLocks noChangeArrowheads="1"/>
          </p:cNvSpPr>
          <p:nvPr/>
        </p:nvSpPr>
        <p:spPr bwMode="auto">
          <a:xfrm>
            <a:off x="2987675" y="6092825"/>
            <a:ext cx="3671888" cy="64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dirty="0"/>
              <a:t>The pressure, 1 </a:t>
            </a:r>
            <a:r>
              <a:rPr lang="en-GB" altLang="en-US" dirty="0" smtClean="0"/>
              <a:t>N/cm</a:t>
            </a:r>
            <a:r>
              <a:rPr lang="en-GB" altLang="en-US" baseline="30000" dirty="0" smtClean="0"/>
              <a:t>2</a:t>
            </a:r>
            <a:r>
              <a:rPr lang="en-GB" altLang="en-US" dirty="0"/>
              <a:t>, will be the same anywhere in the system.</a:t>
            </a:r>
          </a:p>
        </p:txBody>
      </p:sp>
      <p:sp>
        <p:nvSpPr>
          <p:cNvPr id="22539" name="Text Box 14"/>
          <p:cNvSpPr txBox="1">
            <a:spLocks noChangeArrowheads="1"/>
          </p:cNvSpPr>
          <p:nvPr/>
        </p:nvSpPr>
        <p:spPr bwMode="auto">
          <a:xfrm>
            <a:off x="6732588" y="4221163"/>
            <a:ext cx="1511300" cy="369887"/>
          </a:xfrm>
          <a:prstGeom prst="rect">
            <a:avLst/>
          </a:prstGeom>
          <a:solidFill>
            <a:schemeClr val="bg1"/>
          </a:solidFill>
          <a:ln w="9525">
            <a:solidFill>
              <a:srgbClr val="FF0000"/>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a:t>Area = 40cm</a:t>
            </a:r>
            <a:r>
              <a:rPr lang="en-US" altLang="en-US" baseline="30000"/>
              <a:t>2</a:t>
            </a:r>
            <a:endParaRPr lang="el-GR" altLang="en-US" baseline="30000"/>
          </a:p>
        </p:txBody>
      </p:sp>
    </p:spTree>
    <p:extLst>
      <p:ext uri="{BB962C8B-B14F-4D97-AF65-F5344CB8AC3E}">
        <p14:creationId xmlns:p14="http://schemas.microsoft.com/office/powerpoint/2010/main" val="19447812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solidFill>
            <a:srgbClr val="FFFF00"/>
          </a:solidFill>
          <a:ln>
            <a:solidFill>
              <a:srgbClr val="FF0000"/>
            </a:solidFill>
            <a:miter lim="800000"/>
            <a:headEnd/>
            <a:tailEnd/>
          </a:ln>
        </p:spPr>
        <p:txBody>
          <a:bodyPr/>
          <a:lstStyle/>
          <a:p>
            <a:r>
              <a:rPr lang="en-GB" altLang="en-US" sz="6000" smtClean="0">
                <a:solidFill>
                  <a:srgbClr val="FF0000"/>
                </a:solidFill>
              </a:rPr>
              <a:t>Hydraulics</a:t>
            </a:r>
          </a:p>
        </p:txBody>
      </p:sp>
      <p:sp>
        <p:nvSpPr>
          <p:cNvPr id="23555" name="AutoShape 2" descr="data:image/jpeg;base64,/9j/4AAQSkZJRgABAQAAAQABAAD/2wCEAAkGBwgHBgkIBwgKCgkLDRYPDQwMDRsUFRAWIB0iIiAdHx8kKDQsJCYxJx8fLT0tMTU3Ojo6Iys/RD84QzQ5OjcBCgoKDQwNGg8PGjclHyU3Nzc3Nzc3Nzc3Nzc3Nzc3Nzc3Nzc3Nzc3Nzc3Nzc3Nzc3Nzc3Nzc3Nzc3Nzc3Nzc3N//AABEIAK0AcQMBIgACEQEDEQH/xAAcAAEAAgMBAQEAAAAAAAAAAAAABgcBAgMFBAj/xABIEAABAwICBQUKCwUJAAAAAAABAAIDBBEFIQYHEjFBEyI2UbIUFjJVYXFydJHSNTdCUnN1gaGxwcIVNFS08CQlRGJkg5Ki0f/EABoBAQEAAwEBAAAAAAAAAAAAAAAEAQUGAgP/xAAtEQACAQMBBAoCAwAAAAAAAAAAAQIDBBEFEhMxoRQhM0FRUlNxgbEyNCJhcv/aAAwDAQACEQMRAD8AvFERAEXlM0iwmTGHYQyrBr23Bh2HZWF99rbvKvVusJp8D1KEoY2ljIREWTyEREAREQBERAEREAREQBc6iVkEEk0psyNpc42vYDMrouVRGyeCSF4uyRpafMUMrGespqgx/Dm6x5MZdMe4pHO2X7BvmwDda+9XQ0g7lTOD6F1Eem4w6pYX0lMeWdJY2dHfmgnrP5FXK2zcrKW128S2vE3muu3c6W5ef4pfHcboiKo0QREQBERAEREAREQBERAYO43UY0jn0go5Kmroww4fDDylhKxrxsgl2TmOvu61KF5mkwHe3iuX+Cm7BQEEj0lxt1eKdsTu6HQcqXcpDbZ5uV+T384ZedSTR6bSKrmo6qr5IYfNFyjg6Vrn85oLLBrBbfnmojB0ki+rB+MSsbRsDvewz1OHsBAeiNyyiIAiIgCIiAIsFcTV07XFrp4gRkQXDJAd0XDuym/iIv8AmFtHPFJfk5GPtv2XAoDqi12vL9yIDZebpN0bxb1KbsFekvM0m6N4r6lN2CgK6h6SRfVY/GNWNo30ewz1SLsBVzB0ki+rB+MSsbRvo9hnqkXYCA9JERAEREAREQGHblBNK9GaWkppa6nnmZJNVBzhZhF5JLu3tPFxU8XgabfArfWYe2EBXNLRGWrxCJ1RJaCqZGy0cfgumew/JzyaFZeCaOUeDTzT0z5XySsDHF5G4EkWAA61X+H/AAli3r8P8zIrZG5AYt/lCLZEBwrDKKZ5gvymVrC/FeHjE0xwytindOWdyyGQSsY1uzsm9yMwPKM1I1XmtfF67DKemhoZY4xXA085fGHXjJDTa5yycUB8sQg/azDan5buK2T37WxzOG7Z3Z79ylWEzTDDqOKF04Z3OwsEcbC3Z2RaxOZHlOapaPHsXFXHVCrj5Uwth/dmWAOza/VmGi/Dq4Kx9U2M1uKwVEddMyUUTI4YS2MMszk2kXAJzzQE+o+VNMwz35TjcAfgu6IgCIiAIiID5cQNQI2dzbd9rnbDQTa3lUd0glfJQFk5kLWTx3EzWsaHXBGbc77rKVlRbSv4NrPX6f8AQgI5Sin7rr9gU4ealm3sveTtcs61+o3vYDK9wclMzPWOEjYnVRkYNxijte1xdV9h4/vLF/X4f5mRWfSfvdb6bewEB1vN83/sP/FldkQGCVVuuzZkgwyKR1opZgHjr5zMr7xx3EK0VAdaI5tHu3ngvlXq7qm5+B8LituaTqY4FIsgw8MjeZQCACbPOQFnG4vY8eG8jLda3NSTWR0lfHE8ujYQGkuB+S2+dv6+4RM2PDLqsp9qv3Vv9cAorfUN9U2NnBBaap0iqobOPksBERbI2wREQBERAYKielsjG0FU1z2Nca6AgFwHzFK3HJUjrhLYtKWzSxl7HUzGcwBzrgyHwTuyIzsgPToJoxiOLkyMt3fD8sfxMis+he19TWOY4OaXtsQbg80L8ytqqNpN4Whodd39nG/bNyD9jt3CwzIyvDVC1zdDodvjJI5ud+aZHFv3EICcIiIDXcVAdaPg0nnKnx3qA60fBo/OVLe/ryItR/VmQFT7VfurfP8AkFAFP9WG6t8/5BabTu3Rz+k/sr5LAREXRnWhERAEREBgqmdalFNPpYZY2tcw0sbDcgG4L77/ACOCuZyqvWKbY+PowpbyrKlS2o8SK/rzoUXOHEr3uOs2TtQwkkH5Ytc3J4dZI81hwCuTVZE6DRgNk8Izyv33ydK9w+2xVabRVp6uujzfTPaKlsrypWqOM/Aj06/q3FVxnjgSq6LGSLaYNzlA71AdaPg0fnKnxUH1k009SaRtPE6Rzbk7PBS3iboSSI9QTdtNIrpT/VfurfP+QUO/ZOI7+4pbeUKb6t6aem7rbUROY52Yv9i1OnwkqybRotKpTVwm14k6REXQHUhERAEREBhyqvWN0g/2grUO5Vlp7R1NTjznU8D5AGAEtUOoJyoNI12qRcrZpIhytTV10eb6R7RVcjCcQt+5S+xWTq/ifDgYjlaWPa43aeGZUGmQkqrbXcavR6c4122u4k32Is5It8dLj+jK1N7HyLZYO5YBWmHYdO3TUTEMyk2iza54FhmW71ZLd5vmQoVQ/GVVern9Km7RZTW2MS92SWiSUvdgLKIqSsIiIAiIgMFcp78jIBfwTu8y7LXigK50VoJodK5ZXBhAe7ba113Mz+UOCsUZhQrRbPTXHfSPaU2U1r+Hy/sks+zfu/sxbyottkIqiwyiIsGCD0Pxl1f0B/SpuFCKH4y6v6A/pU3U1twl7sktPxl/pmUWLpdUlZlFi6XQGUWLpdAZWEWEBCtFemuO+ke0prxUK0V6a476R7SmvFTWvZ/L+ySz7N+7+zZERUFYQotXmzSVkEJostZdWf8ATn9Kmoe3rUQxnRQ12LTV0eJSwPkFrMZuFuu6+XvNqLfDtV7D7yhhKdNuOznrZroSq0dqOxnrb4k52h1hNodYUG7zajx7Vew+8nebUePar2H3l9N9V8nNHvpNX0+aJztDrCbQ6woN3m1Hj2q9h95O82o8e1XsPvJvqvk5odJq+nzROdodYTaHWFBu82o8e1XsPvJ3m1Hj2q9h95N9V8nNDpNX0+aJztDrCxtD5yg/ebUePar2H3k7zKjx7Vew+8m+qeTmjPSavk5o66K9Ncdt1n8VNeKjGjWj37Grpqg1j6h8zLO2m24+dSfivVtFqGJces92cZRp4lxyzZFqi+5Tk//Z"/>
          <p:cNvSpPr>
            <a:spLocks noChangeAspect="1" noChangeArrowheads="1"/>
          </p:cNvSpPr>
          <p:nvPr/>
        </p:nvSpPr>
        <p:spPr bwMode="auto">
          <a:xfrm>
            <a:off x="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n-US"/>
          </a:p>
        </p:txBody>
      </p:sp>
      <p:pic>
        <p:nvPicPr>
          <p:cNvPr id="23556" name="Picture 2" descr="http://www.engineeringexpert.net/Engineering-Expert-Witness-Blog/http:/www.engineeringexpert.net/web/Engineering-Expert-Witness-Blog/wp-content/uploads/2010/01/j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636838"/>
            <a:ext cx="5514975"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4"/>
          <p:cNvSpPr txBox="1">
            <a:spLocks noChangeArrowheads="1"/>
          </p:cNvSpPr>
          <p:nvPr/>
        </p:nvSpPr>
        <p:spPr bwMode="auto">
          <a:xfrm>
            <a:off x="1979613" y="1989138"/>
            <a:ext cx="2592387" cy="6461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a:solidFill>
                  <a:srgbClr val="FF0000"/>
                </a:solidFill>
              </a:rPr>
              <a:t>Driver presses down on jack handle here</a:t>
            </a:r>
          </a:p>
        </p:txBody>
      </p:sp>
      <p:sp>
        <p:nvSpPr>
          <p:cNvPr id="23558" name="TextBox 5"/>
          <p:cNvSpPr txBox="1">
            <a:spLocks noChangeArrowheads="1"/>
          </p:cNvSpPr>
          <p:nvPr/>
        </p:nvSpPr>
        <p:spPr bwMode="auto">
          <a:xfrm>
            <a:off x="4787900" y="1700213"/>
            <a:ext cx="1223963" cy="9239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a:solidFill>
                  <a:srgbClr val="FF0000"/>
                </a:solidFill>
              </a:rPr>
              <a:t>Car is lifted by jack here</a:t>
            </a:r>
          </a:p>
        </p:txBody>
      </p:sp>
      <p:sp>
        <p:nvSpPr>
          <p:cNvPr id="23559" name="Text Box 14"/>
          <p:cNvSpPr txBox="1">
            <a:spLocks noChangeArrowheads="1"/>
          </p:cNvSpPr>
          <p:nvPr/>
        </p:nvSpPr>
        <p:spPr bwMode="auto">
          <a:xfrm>
            <a:off x="1331913" y="2852738"/>
            <a:ext cx="1670050" cy="369887"/>
          </a:xfrm>
          <a:prstGeom prst="rect">
            <a:avLst/>
          </a:prstGeom>
          <a:solidFill>
            <a:schemeClr val="bg1"/>
          </a:solidFill>
          <a:ln w="9525">
            <a:solidFill>
              <a:srgbClr val="FF0000"/>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a:t>Force = 10N</a:t>
            </a:r>
            <a:endParaRPr lang="el-GR" altLang="en-US" baseline="30000"/>
          </a:p>
        </p:txBody>
      </p:sp>
      <p:sp>
        <p:nvSpPr>
          <p:cNvPr id="23560" name="Text Box 14"/>
          <p:cNvSpPr txBox="1">
            <a:spLocks noChangeArrowheads="1"/>
          </p:cNvSpPr>
          <p:nvPr/>
        </p:nvSpPr>
        <p:spPr bwMode="auto">
          <a:xfrm>
            <a:off x="1331913" y="4221163"/>
            <a:ext cx="1511300" cy="369887"/>
          </a:xfrm>
          <a:prstGeom prst="rect">
            <a:avLst/>
          </a:prstGeom>
          <a:solidFill>
            <a:schemeClr val="bg1"/>
          </a:solidFill>
          <a:ln w="9525">
            <a:solidFill>
              <a:srgbClr val="FF0000"/>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a:t>Area = 10cm</a:t>
            </a:r>
            <a:r>
              <a:rPr lang="en-US" altLang="en-US" baseline="30000"/>
              <a:t>2</a:t>
            </a:r>
            <a:endParaRPr lang="el-GR" altLang="en-US" baseline="30000"/>
          </a:p>
        </p:txBody>
      </p:sp>
      <p:sp>
        <p:nvSpPr>
          <p:cNvPr id="23561" name="TextBox 10"/>
          <p:cNvSpPr txBox="1">
            <a:spLocks noChangeArrowheads="1"/>
          </p:cNvSpPr>
          <p:nvPr/>
        </p:nvSpPr>
        <p:spPr bwMode="auto">
          <a:xfrm>
            <a:off x="250825" y="5445125"/>
            <a:ext cx="2160588" cy="12001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dirty="0"/>
              <a:t>Pressure  =  </a:t>
            </a:r>
            <a:r>
              <a:rPr lang="en-GB" altLang="en-US" u="sng" dirty="0"/>
              <a:t>10</a:t>
            </a:r>
            <a:r>
              <a:rPr lang="en-GB" altLang="en-US" dirty="0"/>
              <a:t>  </a:t>
            </a:r>
          </a:p>
          <a:p>
            <a:r>
              <a:rPr lang="en-GB" altLang="en-US" dirty="0"/>
              <a:t>                      10 </a:t>
            </a:r>
          </a:p>
          <a:p>
            <a:endParaRPr lang="en-GB" altLang="en-US" dirty="0"/>
          </a:p>
          <a:p>
            <a:r>
              <a:rPr lang="en-GB" altLang="en-US" dirty="0"/>
              <a:t>            =  1 </a:t>
            </a:r>
            <a:r>
              <a:rPr lang="en-GB" altLang="en-US" dirty="0" smtClean="0"/>
              <a:t>N/cm</a:t>
            </a:r>
            <a:r>
              <a:rPr lang="en-GB" altLang="en-US" baseline="30000" dirty="0" smtClean="0"/>
              <a:t>2</a:t>
            </a:r>
            <a:r>
              <a:rPr lang="en-GB" altLang="en-US" dirty="0" smtClean="0"/>
              <a:t> </a:t>
            </a:r>
            <a:endParaRPr lang="en-GB" altLang="en-US" dirty="0"/>
          </a:p>
        </p:txBody>
      </p:sp>
      <p:sp>
        <p:nvSpPr>
          <p:cNvPr id="23562" name="TextBox 9"/>
          <p:cNvSpPr txBox="1">
            <a:spLocks noChangeArrowheads="1"/>
          </p:cNvSpPr>
          <p:nvPr/>
        </p:nvSpPr>
        <p:spPr bwMode="auto">
          <a:xfrm>
            <a:off x="2987675" y="6092825"/>
            <a:ext cx="3671888" cy="64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dirty="0"/>
              <a:t>The pressure, 1 </a:t>
            </a:r>
            <a:r>
              <a:rPr lang="en-GB" altLang="en-US" dirty="0" smtClean="0"/>
              <a:t>N/cm</a:t>
            </a:r>
            <a:r>
              <a:rPr lang="en-GB" altLang="en-US" baseline="30000" dirty="0" smtClean="0"/>
              <a:t>2</a:t>
            </a:r>
            <a:r>
              <a:rPr lang="en-GB" altLang="en-US" dirty="0"/>
              <a:t>, will be the same anywhere in the system.</a:t>
            </a:r>
          </a:p>
        </p:txBody>
      </p:sp>
      <p:sp>
        <p:nvSpPr>
          <p:cNvPr id="23563" name="Text Box 14"/>
          <p:cNvSpPr txBox="1">
            <a:spLocks noChangeArrowheads="1"/>
          </p:cNvSpPr>
          <p:nvPr/>
        </p:nvSpPr>
        <p:spPr bwMode="auto">
          <a:xfrm>
            <a:off x="6732588" y="4221163"/>
            <a:ext cx="1511300" cy="369887"/>
          </a:xfrm>
          <a:prstGeom prst="rect">
            <a:avLst/>
          </a:prstGeom>
          <a:solidFill>
            <a:schemeClr val="bg1"/>
          </a:solidFill>
          <a:ln w="9525">
            <a:solidFill>
              <a:srgbClr val="FF0000"/>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a:t>Area = 40cm</a:t>
            </a:r>
            <a:r>
              <a:rPr lang="en-US" altLang="en-US" baseline="30000"/>
              <a:t>2</a:t>
            </a:r>
            <a:endParaRPr lang="el-GR" altLang="en-US" baseline="30000"/>
          </a:p>
        </p:txBody>
      </p:sp>
      <p:sp>
        <p:nvSpPr>
          <p:cNvPr id="23564" name="Text Box 14"/>
          <p:cNvSpPr txBox="1">
            <a:spLocks noChangeArrowheads="1"/>
          </p:cNvSpPr>
          <p:nvPr/>
        </p:nvSpPr>
        <p:spPr bwMode="auto">
          <a:xfrm>
            <a:off x="6011863" y="2852738"/>
            <a:ext cx="2881312" cy="369887"/>
          </a:xfrm>
          <a:prstGeom prst="rect">
            <a:avLst/>
          </a:prstGeom>
          <a:solidFill>
            <a:schemeClr val="bg1"/>
          </a:solidFill>
          <a:ln w="9525">
            <a:solidFill>
              <a:srgbClr val="FF0000"/>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a:t>Force = Pressure  x  area</a:t>
            </a:r>
            <a:endParaRPr lang="el-GR" altLang="en-US" baseline="30000"/>
          </a:p>
        </p:txBody>
      </p:sp>
    </p:spTree>
    <p:extLst>
      <p:ext uri="{BB962C8B-B14F-4D97-AF65-F5344CB8AC3E}">
        <p14:creationId xmlns:p14="http://schemas.microsoft.com/office/powerpoint/2010/main" val="8928529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solidFill>
            <a:srgbClr val="FFFF00"/>
          </a:solidFill>
          <a:ln>
            <a:solidFill>
              <a:srgbClr val="FF0000"/>
            </a:solidFill>
            <a:miter lim="800000"/>
            <a:headEnd/>
            <a:tailEnd/>
          </a:ln>
        </p:spPr>
        <p:txBody>
          <a:bodyPr/>
          <a:lstStyle/>
          <a:p>
            <a:r>
              <a:rPr lang="en-GB" altLang="en-US" sz="6000" smtClean="0">
                <a:solidFill>
                  <a:srgbClr val="FF0000"/>
                </a:solidFill>
              </a:rPr>
              <a:t>Hydraulics</a:t>
            </a:r>
          </a:p>
        </p:txBody>
      </p:sp>
      <p:sp>
        <p:nvSpPr>
          <p:cNvPr id="24579" name="AutoShape 2" descr="data:image/jpeg;base64,/9j/4AAQSkZJRgABAQAAAQABAAD/2wCEAAkGBwgHBgkIBwgKCgkLDRYPDQwMDRsUFRAWIB0iIiAdHx8kKDQsJCYxJx8fLT0tMTU3Ojo6Iys/RD84QzQ5OjcBCgoKDQwNGg8PGjclHyU3Nzc3Nzc3Nzc3Nzc3Nzc3Nzc3Nzc3Nzc3Nzc3Nzc3Nzc3Nzc3Nzc3Nzc3Nzc3Nzc3N//AABEIAK0AcQMBIgACEQEDEQH/xAAcAAEAAgMBAQEAAAAAAAAAAAAABgcBAgMFBAj/xABIEAABAwICBQUKCwUJAAAAAAABAAIDBBEFIQYHEjFBEyI2UbIUFjJVYXFydJHSNTdCUnN1gaGxwcIVNFS08CQlRGJkg5Ki0f/EABoBAQEAAwEBAAAAAAAAAAAAAAAEAQUGAgP/xAAtEQACAQMBBAoCAwAAAAAAAAAAAQIDBBEFEhMxoRQhM0FRUlNxgbEyNCJhcv/aAAwDAQACEQMRAD8AvFERAEXlM0iwmTGHYQyrBr23Bh2HZWF99rbvKvVusJp8D1KEoY2ljIREWTyEREAREQBERAEREAREQBc6iVkEEk0psyNpc42vYDMrouVRGyeCSF4uyRpafMUMrGespqgx/Dm6x5MZdMe4pHO2X7BvmwDda+9XQ0g7lTOD6F1Eem4w6pYX0lMeWdJY2dHfmgnrP5FXK2zcrKW128S2vE3muu3c6W5ef4pfHcboiKo0QREQBERAEREAREQBERAYO43UY0jn0go5Kmroww4fDDylhKxrxsgl2TmOvu61KF5mkwHe3iuX+Cm7BQEEj0lxt1eKdsTu6HQcqXcpDbZ5uV+T384ZedSTR6bSKrmo6qr5IYfNFyjg6Vrn85oLLBrBbfnmojB0ki+rB+MSsbRsDvewz1OHsBAeiNyyiIAiIgCIiAIsFcTV07XFrp4gRkQXDJAd0XDuym/iIv8AmFtHPFJfk5GPtv2XAoDqi12vL9yIDZebpN0bxb1KbsFekvM0m6N4r6lN2CgK6h6SRfVY/GNWNo30ewz1SLsBVzB0ki+rB+MSsbRvo9hnqkXYCA9JERAEREAREQGHblBNK9GaWkppa6nnmZJNVBzhZhF5JLu3tPFxU8XgabfArfWYe2EBXNLRGWrxCJ1RJaCqZGy0cfgumew/JzyaFZeCaOUeDTzT0z5XySsDHF5G4EkWAA61X+H/AAli3r8P8zIrZG5AYt/lCLZEBwrDKKZ5gvymVrC/FeHjE0xwytindOWdyyGQSsY1uzsm9yMwPKM1I1XmtfF67DKemhoZY4xXA085fGHXjJDTa5yycUB8sQg/azDan5buK2T37WxzOG7Z3Z79ylWEzTDDqOKF04Z3OwsEcbC3Z2RaxOZHlOapaPHsXFXHVCrj5Uwth/dmWAOza/VmGi/Dq4Kx9U2M1uKwVEddMyUUTI4YS2MMszk2kXAJzzQE+o+VNMwz35TjcAfgu6IgCIiAIiID5cQNQI2dzbd9rnbDQTa3lUd0glfJQFk5kLWTx3EzWsaHXBGbc77rKVlRbSv4NrPX6f8AQgI5Sin7rr9gU4ealm3sveTtcs61+o3vYDK9wclMzPWOEjYnVRkYNxijte1xdV9h4/vLF/X4f5mRWfSfvdb6bewEB1vN83/sP/FldkQGCVVuuzZkgwyKR1opZgHjr5zMr7xx3EK0VAdaI5tHu3ngvlXq7qm5+B8LituaTqY4FIsgw8MjeZQCACbPOQFnG4vY8eG8jLda3NSTWR0lfHE8ujYQGkuB+S2+dv6+4RM2PDLqsp9qv3Vv9cAorfUN9U2NnBBaap0iqobOPksBERbI2wREQBERAYKielsjG0FU1z2Nca6AgFwHzFK3HJUjrhLYtKWzSxl7HUzGcwBzrgyHwTuyIzsgPToJoxiOLkyMt3fD8sfxMis+he19TWOY4OaXtsQbg80L8ytqqNpN4Whodd39nG/bNyD9jt3CwzIyvDVC1zdDodvjJI5ud+aZHFv3EICcIiIDXcVAdaPg0nnKnx3qA60fBo/OVLe/ryItR/VmQFT7VfurfP8AkFAFP9WG6t8/5BabTu3Rz+k/sr5LAREXRnWhERAEREBgqmdalFNPpYZY2tcw0sbDcgG4L77/ACOCuZyqvWKbY+PowpbyrKlS2o8SK/rzoUXOHEr3uOs2TtQwkkH5Ytc3J4dZI81hwCuTVZE6DRgNk8Izyv33ydK9w+2xVabRVp6uujzfTPaKlsrypWqOM/Aj06/q3FVxnjgSq6LGSLaYNzlA71AdaPg0fnKnxUH1k009SaRtPE6Rzbk7PBS3iboSSI9QTdtNIrpT/VfurfP+QUO/ZOI7+4pbeUKb6t6aem7rbUROY52Yv9i1OnwkqybRotKpTVwm14k6REXQHUhERAEREBhyqvWN0g/2grUO5Vlp7R1NTjznU8D5AGAEtUOoJyoNI12qRcrZpIhytTV10eb6R7RVcjCcQt+5S+xWTq/ifDgYjlaWPa43aeGZUGmQkqrbXcavR6c4122u4k32Is5It8dLj+jK1N7HyLZYO5YBWmHYdO3TUTEMyk2iza54FhmW71ZLd5vmQoVQ/GVVern9Km7RZTW2MS92SWiSUvdgLKIqSsIiIAiIgMFcp78jIBfwTu8y7LXigK50VoJodK5ZXBhAe7ba113Mz+UOCsUZhQrRbPTXHfSPaU2U1r+Hy/sks+zfu/sxbyottkIqiwyiIsGCD0Pxl1f0B/SpuFCKH4y6v6A/pU3U1twl7sktPxl/pmUWLpdUlZlFi6XQGUWLpdAZWEWEBCtFemuO+ke0prxUK0V6a476R7SmvFTWvZ/L+ySz7N+7+zZERUFYQotXmzSVkEJostZdWf8ATn9Kmoe3rUQxnRQ12LTV0eJSwPkFrMZuFuu6+XvNqLfDtV7D7yhhKdNuOznrZroSq0dqOxnrb4k52h1hNodYUG7zajx7Vew+8nebUePar2H3l9N9V8nNHvpNX0+aJztDrCbQ6woN3m1Hj2q9h95O82o8e1XsPvJvqvk5odJq+nzROdodYTaHWFBu82o8e1XsPvJ3m1Hj2q9h95N9V8nNDpNX0+aJztDrCxtD5yg/ebUePar2H3k7zKjx7Vew+8m+qeTmjPSavk5o66K9Ncdt1n8VNeKjGjWj37Grpqg1j6h8zLO2m24+dSfivVtFqGJces92cZRp4lxyzZFqi+5Tk//Z"/>
          <p:cNvSpPr>
            <a:spLocks noChangeAspect="1" noChangeArrowheads="1"/>
          </p:cNvSpPr>
          <p:nvPr/>
        </p:nvSpPr>
        <p:spPr bwMode="auto">
          <a:xfrm>
            <a:off x="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n-US"/>
          </a:p>
        </p:txBody>
      </p:sp>
      <p:pic>
        <p:nvPicPr>
          <p:cNvPr id="24580" name="Picture 2" descr="http://www.engineeringexpert.net/Engineering-Expert-Witness-Blog/http:/www.engineeringexpert.net/web/Engineering-Expert-Witness-Blog/wp-content/uploads/2010/01/j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636838"/>
            <a:ext cx="5514975"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4"/>
          <p:cNvSpPr txBox="1">
            <a:spLocks noChangeArrowheads="1"/>
          </p:cNvSpPr>
          <p:nvPr/>
        </p:nvSpPr>
        <p:spPr bwMode="auto">
          <a:xfrm>
            <a:off x="1979613" y="1989138"/>
            <a:ext cx="2592387" cy="6461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a:solidFill>
                  <a:srgbClr val="FF0000"/>
                </a:solidFill>
              </a:rPr>
              <a:t>Driver presses down on jack handle here</a:t>
            </a:r>
          </a:p>
        </p:txBody>
      </p:sp>
      <p:sp>
        <p:nvSpPr>
          <p:cNvPr id="24582" name="TextBox 5"/>
          <p:cNvSpPr txBox="1">
            <a:spLocks noChangeArrowheads="1"/>
          </p:cNvSpPr>
          <p:nvPr/>
        </p:nvSpPr>
        <p:spPr bwMode="auto">
          <a:xfrm>
            <a:off x="4787900" y="1700213"/>
            <a:ext cx="1223963" cy="9239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a:solidFill>
                  <a:srgbClr val="FF0000"/>
                </a:solidFill>
              </a:rPr>
              <a:t>Car is lifted by jack here</a:t>
            </a:r>
          </a:p>
        </p:txBody>
      </p:sp>
      <p:sp>
        <p:nvSpPr>
          <p:cNvPr id="24583" name="Text Box 14"/>
          <p:cNvSpPr txBox="1">
            <a:spLocks noChangeArrowheads="1"/>
          </p:cNvSpPr>
          <p:nvPr/>
        </p:nvSpPr>
        <p:spPr bwMode="auto">
          <a:xfrm>
            <a:off x="1331913" y="2852738"/>
            <a:ext cx="1670050" cy="369887"/>
          </a:xfrm>
          <a:prstGeom prst="rect">
            <a:avLst/>
          </a:prstGeom>
          <a:solidFill>
            <a:schemeClr val="bg1"/>
          </a:solidFill>
          <a:ln w="9525">
            <a:solidFill>
              <a:srgbClr val="FF0000"/>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a:t>Force = 10N</a:t>
            </a:r>
            <a:endParaRPr lang="el-GR" altLang="en-US" baseline="30000"/>
          </a:p>
        </p:txBody>
      </p:sp>
      <p:sp>
        <p:nvSpPr>
          <p:cNvPr id="24584" name="Text Box 14"/>
          <p:cNvSpPr txBox="1">
            <a:spLocks noChangeArrowheads="1"/>
          </p:cNvSpPr>
          <p:nvPr/>
        </p:nvSpPr>
        <p:spPr bwMode="auto">
          <a:xfrm>
            <a:off x="1331913" y="4221163"/>
            <a:ext cx="1511300" cy="369887"/>
          </a:xfrm>
          <a:prstGeom prst="rect">
            <a:avLst/>
          </a:prstGeom>
          <a:solidFill>
            <a:schemeClr val="bg1"/>
          </a:solidFill>
          <a:ln w="9525">
            <a:solidFill>
              <a:srgbClr val="FF0000"/>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a:t>Area = 10cm</a:t>
            </a:r>
            <a:r>
              <a:rPr lang="en-US" altLang="en-US" baseline="30000"/>
              <a:t>2</a:t>
            </a:r>
            <a:endParaRPr lang="el-GR" altLang="en-US" baseline="30000"/>
          </a:p>
        </p:txBody>
      </p:sp>
      <p:sp>
        <p:nvSpPr>
          <p:cNvPr id="24585" name="TextBox 10"/>
          <p:cNvSpPr txBox="1">
            <a:spLocks noChangeArrowheads="1"/>
          </p:cNvSpPr>
          <p:nvPr/>
        </p:nvSpPr>
        <p:spPr bwMode="auto">
          <a:xfrm>
            <a:off x="250825" y="5445125"/>
            <a:ext cx="2160588" cy="12001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dirty="0"/>
              <a:t>Pressure  =  </a:t>
            </a:r>
            <a:r>
              <a:rPr lang="en-GB" altLang="en-US" u="sng" dirty="0"/>
              <a:t>10</a:t>
            </a:r>
            <a:r>
              <a:rPr lang="en-GB" altLang="en-US" dirty="0"/>
              <a:t>  </a:t>
            </a:r>
          </a:p>
          <a:p>
            <a:r>
              <a:rPr lang="en-GB" altLang="en-US" dirty="0"/>
              <a:t>                      10 </a:t>
            </a:r>
          </a:p>
          <a:p>
            <a:endParaRPr lang="en-GB" altLang="en-US" dirty="0"/>
          </a:p>
          <a:p>
            <a:r>
              <a:rPr lang="en-GB" altLang="en-US" dirty="0"/>
              <a:t>            =  1 </a:t>
            </a:r>
            <a:r>
              <a:rPr lang="en-GB" altLang="en-US" dirty="0" smtClean="0"/>
              <a:t>N/cm</a:t>
            </a:r>
            <a:r>
              <a:rPr lang="en-GB" altLang="en-US" baseline="30000" dirty="0" smtClean="0"/>
              <a:t>2</a:t>
            </a:r>
            <a:r>
              <a:rPr lang="en-GB" altLang="en-US" dirty="0" smtClean="0"/>
              <a:t> </a:t>
            </a:r>
            <a:endParaRPr lang="en-GB" altLang="en-US" dirty="0"/>
          </a:p>
        </p:txBody>
      </p:sp>
      <p:sp>
        <p:nvSpPr>
          <p:cNvPr id="24586" name="TextBox 9"/>
          <p:cNvSpPr txBox="1">
            <a:spLocks noChangeArrowheads="1"/>
          </p:cNvSpPr>
          <p:nvPr/>
        </p:nvSpPr>
        <p:spPr bwMode="auto">
          <a:xfrm>
            <a:off x="2987675" y="6092825"/>
            <a:ext cx="3671888" cy="64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dirty="0"/>
              <a:t>The pressure, 1 </a:t>
            </a:r>
            <a:r>
              <a:rPr lang="en-GB" altLang="en-US" dirty="0" smtClean="0"/>
              <a:t>N/cm</a:t>
            </a:r>
            <a:r>
              <a:rPr lang="en-GB" altLang="en-US" baseline="30000" dirty="0" smtClean="0"/>
              <a:t>2</a:t>
            </a:r>
            <a:r>
              <a:rPr lang="en-GB" altLang="en-US" dirty="0"/>
              <a:t>, will be the same anywhere in the system.</a:t>
            </a:r>
          </a:p>
        </p:txBody>
      </p:sp>
      <p:sp>
        <p:nvSpPr>
          <p:cNvPr id="24587" name="Text Box 14"/>
          <p:cNvSpPr txBox="1">
            <a:spLocks noChangeArrowheads="1"/>
          </p:cNvSpPr>
          <p:nvPr/>
        </p:nvSpPr>
        <p:spPr bwMode="auto">
          <a:xfrm>
            <a:off x="6732588" y="4221163"/>
            <a:ext cx="1511300" cy="369887"/>
          </a:xfrm>
          <a:prstGeom prst="rect">
            <a:avLst/>
          </a:prstGeom>
          <a:solidFill>
            <a:schemeClr val="bg1"/>
          </a:solidFill>
          <a:ln w="9525">
            <a:solidFill>
              <a:srgbClr val="FF0000"/>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a:t>Area = 40cm</a:t>
            </a:r>
            <a:r>
              <a:rPr lang="en-US" altLang="en-US" baseline="30000"/>
              <a:t>2</a:t>
            </a:r>
            <a:endParaRPr lang="el-GR" altLang="en-US" baseline="30000"/>
          </a:p>
        </p:txBody>
      </p:sp>
      <p:sp>
        <p:nvSpPr>
          <p:cNvPr id="24588" name="Text Box 14"/>
          <p:cNvSpPr txBox="1">
            <a:spLocks noChangeArrowheads="1"/>
          </p:cNvSpPr>
          <p:nvPr/>
        </p:nvSpPr>
        <p:spPr bwMode="auto">
          <a:xfrm>
            <a:off x="6011863" y="2852738"/>
            <a:ext cx="2881312" cy="785812"/>
          </a:xfrm>
          <a:prstGeom prst="rect">
            <a:avLst/>
          </a:prstGeom>
          <a:solidFill>
            <a:schemeClr val="bg1"/>
          </a:solidFill>
          <a:ln w="9525">
            <a:solidFill>
              <a:srgbClr val="FF0000"/>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a:t>Force = Pressure  x  area</a:t>
            </a:r>
          </a:p>
          <a:p>
            <a:pPr>
              <a:spcBef>
                <a:spcPct val="50000"/>
              </a:spcBef>
            </a:pPr>
            <a:r>
              <a:rPr lang="en-US" altLang="en-US"/>
              <a:t>Force = 1  x  40  =  40N</a:t>
            </a:r>
            <a:endParaRPr lang="el-GR" altLang="en-US"/>
          </a:p>
        </p:txBody>
      </p:sp>
    </p:spTree>
    <p:extLst>
      <p:ext uri="{BB962C8B-B14F-4D97-AF65-F5344CB8AC3E}">
        <p14:creationId xmlns:p14="http://schemas.microsoft.com/office/powerpoint/2010/main" val="924181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solidFill>
            <a:srgbClr val="FFFF00"/>
          </a:solidFill>
          <a:ln>
            <a:solidFill>
              <a:srgbClr val="FF0000"/>
            </a:solidFill>
            <a:miter lim="800000"/>
            <a:headEnd/>
            <a:tailEnd/>
          </a:ln>
        </p:spPr>
        <p:txBody>
          <a:bodyPr/>
          <a:lstStyle/>
          <a:p>
            <a:r>
              <a:rPr lang="en-GB" altLang="en-US" sz="6000" smtClean="0">
                <a:solidFill>
                  <a:srgbClr val="FF0000"/>
                </a:solidFill>
              </a:rPr>
              <a:t>Hydraulics</a:t>
            </a:r>
          </a:p>
        </p:txBody>
      </p:sp>
      <p:sp>
        <p:nvSpPr>
          <p:cNvPr id="25603" name="AutoShape 2" descr="data:image/jpeg;base64,/9j/4AAQSkZJRgABAQAAAQABAAD/2wCEAAkGBwgHBgkIBwgKCgkLDRYPDQwMDRsUFRAWIB0iIiAdHx8kKDQsJCYxJx8fLT0tMTU3Ojo6Iys/RD84QzQ5OjcBCgoKDQwNGg8PGjclHyU3Nzc3Nzc3Nzc3Nzc3Nzc3Nzc3Nzc3Nzc3Nzc3Nzc3Nzc3Nzc3Nzc3Nzc3Nzc3Nzc3N//AABEIAK0AcQMBIgACEQEDEQH/xAAcAAEAAgMBAQEAAAAAAAAAAAAABgcBAgMFBAj/xABIEAABAwICBQUKCwUJAAAAAAABAAIDBBEFIQYHEjFBEyI2UbIUFjJVYXFydJHSNTdCUnN1gaGxwcIVNFS08CQlRGJkg5Ki0f/EABoBAQEAAwEBAAAAAAAAAAAAAAAEAQUGAgP/xAAtEQACAQMBBAoCAwAAAAAAAAAAAQIDBBEFEhMxoRQhM0FRUlNxgbEyNCJhcv/aAAwDAQACEQMRAD8AvFERAEXlM0iwmTGHYQyrBr23Bh2HZWF99rbvKvVusJp8D1KEoY2ljIREWTyEREAREQBERAEREAREQBc6iVkEEk0psyNpc42vYDMrouVRGyeCSF4uyRpafMUMrGespqgx/Dm6x5MZdMe4pHO2X7BvmwDda+9XQ0g7lTOD6F1Eem4w6pYX0lMeWdJY2dHfmgnrP5FXK2zcrKW128S2vE3muu3c6W5ef4pfHcboiKo0QREQBERAEREAREQBERAYO43UY0jn0go5Kmroww4fDDylhKxrxsgl2TmOvu61KF5mkwHe3iuX+Cm7BQEEj0lxt1eKdsTu6HQcqXcpDbZ5uV+T384ZedSTR6bSKrmo6qr5IYfNFyjg6Vrn85oLLBrBbfnmojB0ki+rB+MSsbRsDvewz1OHsBAeiNyyiIAiIgCIiAIsFcTV07XFrp4gRkQXDJAd0XDuym/iIv8AmFtHPFJfk5GPtv2XAoDqi12vL9yIDZebpN0bxb1KbsFekvM0m6N4r6lN2CgK6h6SRfVY/GNWNo30ewz1SLsBVzB0ki+rB+MSsbRvo9hnqkXYCA9JERAEREAREQGHblBNK9GaWkppa6nnmZJNVBzhZhF5JLu3tPFxU8XgabfArfWYe2EBXNLRGWrxCJ1RJaCqZGy0cfgumew/JzyaFZeCaOUeDTzT0z5XySsDHF5G4EkWAA61X+H/AAli3r8P8zIrZG5AYt/lCLZEBwrDKKZ5gvymVrC/FeHjE0xwytindOWdyyGQSsY1uzsm9yMwPKM1I1XmtfF67DKemhoZY4xXA085fGHXjJDTa5yycUB8sQg/azDan5buK2T37WxzOG7Z3Z79ylWEzTDDqOKF04Z3OwsEcbC3Z2RaxOZHlOapaPHsXFXHVCrj5Uwth/dmWAOza/VmGi/Dq4Kx9U2M1uKwVEddMyUUTI4YS2MMszk2kXAJzzQE+o+VNMwz35TjcAfgu6IgCIiAIiID5cQNQI2dzbd9rnbDQTa3lUd0glfJQFk5kLWTx3EzWsaHXBGbc77rKVlRbSv4NrPX6f8AQgI5Sin7rr9gU4ealm3sveTtcs61+o3vYDK9wclMzPWOEjYnVRkYNxijte1xdV9h4/vLF/X4f5mRWfSfvdb6bewEB1vN83/sP/FldkQGCVVuuzZkgwyKR1opZgHjr5zMr7xx3EK0VAdaI5tHu3ngvlXq7qm5+B8LituaTqY4FIsgw8MjeZQCACbPOQFnG4vY8eG8jLda3NSTWR0lfHE8ujYQGkuB+S2+dv6+4RM2PDLqsp9qv3Vv9cAorfUN9U2NnBBaap0iqobOPksBERbI2wREQBERAYKielsjG0FU1z2Nca6AgFwHzFK3HJUjrhLYtKWzSxl7HUzGcwBzrgyHwTuyIzsgPToJoxiOLkyMt3fD8sfxMis+he19TWOY4OaXtsQbg80L8ytqqNpN4Whodd39nG/bNyD9jt3CwzIyvDVC1zdDodvjJI5ud+aZHFv3EICcIiIDXcVAdaPg0nnKnx3qA60fBo/OVLe/ryItR/VmQFT7VfurfP8AkFAFP9WG6t8/5BabTu3Rz+k/sr5LAREXRnWhERAEREBgqmdalFNPpYZY2tcw0sbDcgG4L77/ACOCuZyqvWKbY+PowpbyrKlS2o8SK/rzoUXOHEr3uOs2TtQwkkH5Ytc3J4dZI81hwCuTVZE6DRgNk8Izyv33ydK9w+2xVabRVp6uujzfTPaKlsrypWqOM/Aj06/q3FVxnjgSq6LGSLaYNzlA71AdaPg0fnKnxUH1k009SaRtPE6Rzbk7PBS3iboSSI9QTdtNIrpT/VfurfP+QUO/ZOI7+4pbeUKb6t6aem7rbUROY52Yv9i1OnwkqybRotKpTVwm14k6REXQHUhERAEREBhyqvWN0g/2grUO5Vlp7R1NTjznU8D5AGAEtUOoJyoNI12qRcrZpIhytTV10eb6R7RVcjCcQt+5S+xWTq/ifDgYjlaWPa43aeGZUGmQkqrbXcavR6c4122u4k32Is5It8dLj+jK1N7HyLZYO5YBWmHYdO3TUTEMyk2iza54FhmW71ZLd5vmQoVQ/GVVern9Km7RZTW2MS92SWiSUvdgLKIqSsIiIAiIgMFcp78jIBfwTu8y7LXigK50VoJodK5ZXBhAe7ba113Mz+UOCsUZhQrRbPTXHfSPaU2U1r+Hy/sks+zfu/sxbyottkIqiwyiIsGCD0Pxl1f0B/SpuFCKH4y6v6A/pU3U1twl7sktPxl/pmUWLpdUlZlFi6XQGUWLpdAZWEWEBCtFemuO+ke0prxUK0V6a476R7SmvFTWvZ/L+ySz7N+7+zZERUFYQotXmzSVkEJostZdWf8ATn9Kmoe3rUQxnRQ12LTV0eJSwPkFrMZuFuu6+XvNqLfDtV7D7yhhKdNuOznrZroSq0dqOxnrb4k52h1hNodYUG7zajx7Vew+8nebUePar2H3l9N9V8nNHvpNX0+aJztDrCbQ6woN3m1Hj2q9h95O82o8e1XsPvJvqvk5odJq+nzROdodYTaHWFBu82o8e1XsPvJ3m1Hj2q9h95N9V8nNDpNX0+aJztDrCxtD5yg/ebUePar2H3k7zKjx7Vew+8m+qeTmjPSavk5o66K9Ncdt1n8VNeKjGjWj37Grpqg1j6h8zLO2m24+dSfivVtFqGJces92cZRp4lxyzZFqi+5Tk//Z"/>
          <p:cNvSpPr>
            <a:spLocks noChangeAspect="1" noChangeArrowheads="1"/>
          </p:cNvSpPr>
          <p:nvPr/>
        </p:nvSpPr>
        <p:spPr bwMode="auto">
          <a:xfrm>
            <a:off x="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n-US"/>
          </a:p>
        </p:txBody>
      </p:sp>
      <p:pic>
        <p:nvPicPr>
          <p:cNvPr id="25604" name="Picture 2" descr="http://www.engineeringexpert.net/Engineering-Expert-Witness-Blog/http:/www.engineeringexpert.net/web/Engineering-Expert-Witness-Blog/wp-content/uploads/2010/01/j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636838"/>
            <a:ext cx="5514975"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4"/>
          <p:cNvSpPr txBox="1">
            <a:spLocks noChangeArrowheads="1"/>
          </p:cNvSpPr>
          <p:nvPr/>
        </p:nvSpPr>
        <p:spPr bwMode="auto">
          <a:xfrm>
            <a:off x="1979613" y="1989138"/>
            <a:ext cx="2592387" cy="6461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a:solidFill>
                  <a:srgbClr val="FF0000"/>
                </a:solidFill>
              </a:rPr>
              <a:t>Driver presses down on jack handle here</a:t>
            </a:r>
          </a:p>
        </p:txBody>
      </p:sp>
      <p:sp>
        <p:nvSpPr>
          <p:cNvPr id="25606" name="TextBox 5"/>
          <p:cNvSpPr txBox="1">
            <a:spLocks noChangeArrowheads="1"/>
          </p:cNvSpPr>
          <p:nvPr/>
        </p:nvSpPr>
        <p:spPr bwMode="auto">
          <a:xfrm>
            <a:off x="4787900" y="1700213"/>
            <a:ext cx="1223963" cy="9239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a:solidFill>
                  <a:srgbClr val="FF0000"/>
                </a:solidFill>
              </a:rPr>
              <a:t>Car is lifted by jack here</a:t>
            </a:r>
          </a:p>
        </p:txBody>
      </p:sp>
      <p:sp>
        <p:nvSpPr>
          <p:cNvPr id="25607" name="Text Box 14"/>
          <p:cNvSpPr txBox="1">
            <a:spLocks noChangeArrowheads="1"/>
          </p:cNvSpPr>
          <p:nvPr/>
        </p:nvSpPr>
        <p:spPr bwMode="auto">
          <a:xfrm>
            <a:off x="1331913" y="2852738"/>
            <a:ext cx="1670050" cy="369887"/>
          </a:xfrm>
          <a:prstGeom prst="rect">
            <a:avLst/>
          </a:prstGeom>
          <a:solidFill>
            <a:schemeClr val="bg1"/>
          </a:solidFill>
          <a:ln w="9525">
            <a:solidFill>
              <a:srgbClr val="FF0000"/>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a:t>Force = 10N</a:t>
            </a:r>
            <a:endParaRPr lang="el-GR" altLang="en-US" baseline="30000"/>
          </a:p>
        </p:txBody>
      </p:sp>
      <p:sp>
        <p:nvSpPr>
          <p:cNvPr id="25608" name="Text Box 14"/>
          <p:cNvSpPr txBox="1">
            <a:spLocks noChangeArrowheads="1"/>
          </p:cNvSpPr>
          <p:nvPr/>
        </p:nvSpPr>
        <p:spPr bwMode="auto">
          <a:xfrm>
            <a:off x="1331913" y="4221163"/>
            <a:ext cx="1511300" cy="369887"/>
          </a:xfrm>
          <a:prstGeom prst="rect">
            <a:avLst/>
          </a:prstGeom>
          <a:solidFill>
            <a:schemeClr val="bg1"/>
          </a:solidFill>
          <a:ln w="9525">
            <a:solidFill>
              <a:srgbClr val="FF0000"/>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a:t>Area = 10cm</a:t>
            </a:r>
            <a:r>
              <a:rPr lang="en-US" altLang="en-US" baseline="30000"/>
              <a:t>2</a:t>
            </a:r>
            <a:endParaRPr lang="el-GR" altLang="en-US" baseline="30000"/>
          </a:p>
        </p:txBody>
      </p:sp>
      <p:sp>
        <p:nvSpPr>
          <p:cNvPr id="25609" name="TextBox 10"/>
          <p:cNvSpPr txBox="1">
            <a:spLocks noChangeArrowheads="1"/>
          </p:cNvSpPr>
          <p:nvPr/>
        </p:nvSpPr>
        <p:spPr bwMode="auto">
          <a:xfrm>
            <a:off x="250825" y="5445125"/>
            <a:ext cx="2160588" cy="12001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dirty="0"/>
              <a:t>Pressure  =  </a:t>
            </a:r>
            <a:r>
              <a:rPr lang="en-GB" altLang="en-US" u="sng" dirty="0"/>
              <a:t>10</a:t>
            </a:r>
            <a:r>
              <a:rPr lang="en-GB" altLang="en-US" dirty="0"/>
              <a:t>  </a:t>
            </a:r>
          </a:p>
          <a:p>
            <a:r>
              <a:rPr lang="en-GB" altLang="en-US" dirty="0"/>
              <a:t>                      10 </a:t>
            </a:r>
          </a:p>
          <a:p>
            <a:endParaRPr lang="en-GB" altLang="en-US" dirty="0"/>
          </a:p>
          <a:p>
            <a:r>
              <a:rPr lang="en-GB" altLang="en-US" dirty="0"/>
              <a:t>            =  1 </a:t>
            </a:r>
            <a:r>
              <a:rPr lang="en-GB" altLang="en-US" dirty="0" smtClean="0"/>
              <a:t>N/cm</a:t>
            </a:r>
            <a:r>
              <a:rPr lang="en-GB" altLang="en-US" baseline="30000" dirty="0" smtClean="0"/>
              <a:t>2</a:t>
            </a:r>
            <a:r>
              <a:rPr lang="en-GB" altLang="en-US" dirty="0" smtClean="0"/>
              <a:t> </a:t>
            </a:r>
            <a:endParaRPr lang="en-GB" altLang="en-US" dirty="0"/>
          </a:p>
        </p:txBody>
      </p:sp>
      <p:sp>
        <p:nvSpPr>
          <p:cNvPr id="25610" name="TextBox 9"/>
          <p:cNvSpPr txBox="1">
            <a:spLocks noChangeArrowheads="1"/>
          </p:cNvSpPr>
          <p:nvPr/>
        </p:nvSpPr>
        <p:spPr bwMode="auto">
          <a:xfrm>
            <a:off x="2987675" y="6092825"/>
            <a:ext cx="3671888" cy="64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dirty="0"/>
              <a:t>The pressure, 1 </a:t>
            </a:r>
            <a:r>
              <a:rPr lang="en-GB" altLang="en-US" dirty="0" smtClean="0"/>
              <a:t>N/cm</a:t>
            </a:r>
            <a:r>
              <a:rPr lang="en-GB" altLang="en-US" baseline="30000" dirty="0" smtClean="0"/>
              <a:t>2</a:t>
            </a:r>
            <a:r>
              <a:rPr lang="en-GB" altLang="en-US" dirty="0"/>
              <a:t>, will be the same anywhere in the system.</a:t>
            </a:r>
          </a:p>
        </p:txBody>
      </p:sp>
      <p:sp>
        <p:nvSpPr>
          <p:cNvPr id="25611" name="Text Box 14"/>
          <p:cNvSpPr txBox="1">
            <a:spLocks noChangeArrowheads="1"/>
          </p:cNvSpPr>
          <p:nvPr/>
        </p:nvSpPr>
        <p:spPr bwMode="auto">
          <a:xfrm>
            <a:off x="6732588" y="4221163"/>
            <a:ext cx="1511300" cy="369887"/>
          </a:xfrm>
          <a:prstGeom prst="rect">
            <a:avLst/>
          </a:prstGeom>
          <a:solidFill>
            <a:schemeClr val="bg1"/>
          </a:solidFill>
          <a:ln w="9525">
            <a:solidFill>
              <a:srgbClr val="FF0000"/>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a:t>Area = 40cm</a:t>
            </a:r>
            <a:r>
              <a:rPr lang="en-US" altLang="en-US" baseline="30000"/>
              <a:t>2</a:t>
            </a:r>
            <a:endParaRPr lang="el-GR" altLang="en-US" baseline="30000"/>
          </a:p>
        </p:txBody>
      </p:sp>
      <p:sp>
        <p:nvSpPr>
          <p:cNvPr id="25612" name="Text Box 14"/>
          <p:cNvSpPr txBox="1">
            <a:spLocks noChangeArrowheads="1"/>
          </p:cNvSpPr>
          <p:nvPr/>
        </p:nvSpPr>
        <p:spPr bwMode="auto">
          <a:xfrm>
            <a:off x="6011863" y="2852738"/>
            <a:ext cx="2881312" cy="785812"/>
          </a:xfrm>
          <a:prstGeom prst="rect">
            <a:avLst/>
          </a:prstGeom>
          <a:solidFill>
            <a:schemeClr val="bg1"/>
          </a:solidFill>
          <a:ln w="9525">
            <a:solidFill>
              <a:srgbClr val="FF0000"/>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a:t>Force = Pressure  x  area</a:t>
            </a:r>
          </a:p>
          <a:p>
            <a:pPr>
              <a:spcBef>
                <a:spcPct val="50000"/>
              </a:spcBef>
            </a:pPr>
            <a:r>
              <a:rPr lang="en-US" altLang="en-US"/>
              <a:t>Force = 1  x  40  =  40N</a:t>
            </a:r>
            <a:endParaRPr lang="el-GR" altLang="en-US"/>
          </a:p>
        </p:txBody>
      </p:sp>
      <p:sp>
        <p:nvSpPr>
          <p:cNvPr id="14" name="Rectangle 13"/>
          <p:cNvSpPr/>
          <p:nvPr/>
        </p:nvSpPr>
        <p:spPr>
          <a:xfrm>
            <a:off x="6227763" y="1557338"/>
            <a:ext cx="2665412" cy="1223962"/>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rgbClr val="FF0000"/>
                </a:solidFill>
              </a:rPr>
              <a:t>Using a hydraulic jack, a small force can be multiplied to lift a heavy car.</a:t>
            </a:r>
          </a:p>
        </p:txBody>
      </p:sp>
    </p:spTree>
    <p:extLst>
      <p:ext uri="{BB962C8B-B14F-4D97-AF65-F5344CB8AC3E}">
        <p14:creationId xmlns:p14="http://schemas.microsoft.com/office/powerpoint/2010/main" val="23056691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ounded Rectangle 1"/>
          <p:cNvSpPr/>
          <p:nvPr/>
        </p:nvSpPr>
        <p:spPr>
          <a:xfrm>
            <a:off x="719572" y="548680"/>
            <a:ext cx="7704856" cy="5760640"/>
          </a:xfrm>
          <a:prstGeom prst="round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ounded Rectangle 2"/>
          <p:cNvSpPr/>
          <p:nvPr/>
        </p:nvSpPr>
        <p:spPr>
          <a:xfrm>
            <a:off x="4572000" y="548680"/>
            <a:ext cx="3852428" cy="936104"/>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FFFF00"/>
                </a:solidFill>
                <a:latin typeface="Comic Sans MS" panose="030F0702030302020204" pitchFamily="66" charset="0"/>
              </a:rPr>
              <a:t>LEARNING OBJECTIVES</a:t>
            </a:r>
            <a:endParaRPr lang="en-GB" sz="2400" dirty="0">
              <a:solidFill>
                <a:srgbClr val="FFFF00"/>
              </a:solidFill>
              <a:latin typeface="Comic Sans MS" panose="030F0702030302020204" pitchFamily="66"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737733270"/>
              </p:ext>
            </p:extLst>
          </p:nvPr>
        </p:nvGraphicFramePr>
        <p:xfrm>
          <a:off x="1043608" y="1484784"/>
          <a:ext cx="7128792" cy="4392488"/>
        </p:xfrm>
        <a:graphic>
          <a:graphicData uri="http://schemas.openxmlformats.org/drawingml/2006/table">
            <a:tbl>
              <a:tblPr firstRow="1" bandRow="1">
                <a:tableStyleId>{5940675A-B579-460E-94D1-54222C63F5DA}</a:tableStyleId>
              </a:tblPr>
              <a:tblGrid>
                <a:gridCol w="3528392"/>
                <a:gridCol w="3600400"/>
              </a:tblGrid>
              <a:tr h="4392488">
                <a:tc>
                  <a:txBody>
                    <a:bodyPr/>
                    <a:lstStyle/>
                    <a:p>
                      <a:endParaRPr lang="en-GB" sz="1400" dirty="0" smtClean="0">
                        <a:latin typeface="Comic Sans MS" panose="030F0702030302020204" pitchFamily="66" charset="0"/>
                      </a:endParaRPr>
                    </a:p>
                    <a:p>
                      <a:r>
                        <a:rPr lang="en-GB" sz="1400" dirty="0" smtClean="0">
                          <a:latin typeface="Comic Sans MS" panose="030F0702030302020204" pitchFamily="66" charset="0"/>
                        </a:rPr>
                        <a:t>1.8 Pressure </a:t>
                      </a:r>
                    </a:p>
                    <a:p>
                      <a:r>
                        <a:rPr lang="en-GB" sz="1400" b="1" dirty="0" smtClean="0">
                          <a:latin typeface="Comic Sans MS" panose="030F0702030302020204" pitchFamily="66" charset="0"/>
                        </a:rPr>
                        <a:t>Core</a:t>
                      </a:r>
                      <a:r>
                        <a:rPr lang="en-GB" sz="1400" dirty="0" smtClean="0">
                          <a:latin typeface="Comic Sans MS" panose="030F0702030302020204" pitchFamily="66" charset="0"/>
                        </a:rPr>
                        <a:t> </a:t>
                      </a:r>
                    </a:p>
                    <a:p>
                      <a:r>
                        <a:rPr lang="en-GB" sz="1400" dirty="0" smtClean="0">
                          <a:latin typeface="Comic Sans MS" panose="030F0702030302020204" pitchFamily="66" charset="0"/>
                        </a:rPr>
                        <a:t>• Recall and use the equation p = F / A </a:t>
                      </a:r>
                    </a:p>
                    <a:p>
                      <a:r>
                        <a:rPr lang="en-GB" sz="1400" dirty="0" smtClean="0">
                          <a:latin typeface="Comic Sans MS" panose="030F0702030302020204" pitchFamily="66" charset="0"/>
                        </a:rPr>
                        <a:t>• Relate pressure to force and area, using appropriate examples </a:t>
                      </a:r>
                    </a:p>
                    <a:p>
                      <a:r>
                        <a:rPr lang="en-GB" sz="1400" dirty="0" smtClean="0">
                          <a:latin typeface="Comic Sans MS" panose="030F0702030302020204" pitchFamily="66" charset="0"/>
                        </a:rPr>
                        <a:t>• Describe the simple mercury barometer and its use in measuring atmospheric pressure </a:t>
                      </a:r>
                    </a:p>
                    <a:p>
                      <a:r>
                        <a:rPr lang="en-GB" sz="1400" dirty="0" smtClean="0">
                          <a:latin typeface="Comic Sans MS" panose="030F0702030302020204" pitchFamily="66" charset="0"/>
                        </a:rPr>
                        <a:t>• Relate (without calculation) the pressure beneath a liquid surface to depth and to density, using appropriate examples </a:t>
                      </a:r>
                    </a:p>
                    <a:p>
                      <a:r>
                        <a:rPr lang="en-GB" sz="1400" dirty="0" smtClean="0">
                          <a:latin typeface="Comic Sans MS" panose="030F0702030302020204" pitchFamily="66" charset="0"/>
                        </a:rPr>
                        <a:t>• Use and describe the use of a manometer</a:t>
                      </a:r>
                    </a:p>
                    <a:p>
                      <a:endParaRPr lang="en-GB" sz="1400" dirty="0" smtClean="0">
                        <a:latin typeface="Comic Sans MS" panose="030F0702030302020204"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dirty="0" smtClean="0">
                        <a:latin typeface="Comic Sans MS" panose="030F0702030302020204" pitchFamily="66"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dirty="0" smtClean="0">
                        <a:latin typeface="Comic Sans MS" panose="030F0702030302020204" pitchFamily="66"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Comic Sans MS" panose="030F0702030302020204" pitchFamily="66" charset="0"/>
                        </a:rPr>
                        <a:t>Supplement</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latin typeface="Comic Sans MS" panose="030F0702030302020204" pitchFamily="66" charset="0"/>
                        </a:rPr>
                        <a:t>• Recall and use the equation p = h ρ 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dirty="0" smtClean="0">
                        <a:latin typeface="Comic Sans MS" panose="030F0702030302020204" pitchFamily="66" charset="0"/>
                      </a:endParaRPr>
                    </a:p>
                  </a:txBody>
                  <a:tcPr/>
                </a:tc>
              </a:tr>
            </a:tbl>
          </a:graphicData>
        </a:graphic>
      </p:graphicFrame>
    </p:spTree>
    <p:extLst>
      <p:ext uri="{BB962C8B-B14F-4D97-AF65-F5344CB8AC3E}">
        <p14:creationId xmlns:p14="http://schemas.microsoft.com/office/powerpoint/2010/main" val="3381261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rgbClr val="FFFF00"/>
          </a:solidFill>
          <a:ln>
            <a:solidFill>
              <a:srgbClr val="FF0000"/>
            </a:solidFill>
          </a:ln>
        </p:spPr>
        <p:txBody>
          <a:bodyPr rtlCol="0">
            <a:normAutofit fontScale="90000"/>
          </a:bodyPr>
          <a:lstStyle/>
          <a:p>
            <a:pPr fontAlgn="auto">
              <a:spcAft>
                <a:spcPts val="0"/>
              </a:spcAft>
              <a:defRPr/>
            </a:pPr>
            <a:r>
              <a:rPr lang="en-GB" sz="4800" dirty="0" smtClean="0">
                <a:solidFill>
                  <a:srgbClr val="FF0000"/>
                </a:solidFill>
                <a:latin typeface="Comic Sans MS" pitchFamily="66" charset="0"/>
              </a:rPr>
              <a:t>What would be more painful?</a:t>
            </a:r>
          </a:p>
        </p:txBody>
      </p:sp>
      <p:pic>
        <p:nvPicPr>
          <p:cNvPr id="8195" name="Picture 2" descr="http://forcoloredgurls.files.wordpress.com/2009/04/red-stilet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628775"/>
            <a:ext cx="1943100" cy="29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8"/>
          <p:cNvSpPr txBox="1">
            <a:spLocks noChangeArrowheads="1"/>
          </p:cNvSpPr>
          <p:nvPr/>
        </p:nvSpPr>
        <p:spPr bwMode="auto">
          <a:xfrm>
            <a:off x="250825" y="4581525"/>
            <a:ext cx="4321175" cy="7080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2000">
                <a:solidFill>
                  <a:srgbClr val="FF0000"/>
                </a:solidFill>
                <a:latin typeface="Comic Sans MS" pitchFamily="66" charset="0"/>
              </a:rPr>
              <a:t>Being trodden on by a 55kg woman wearing stiletto heels?</a:t>
            </a:r>
          </a:p>
        </p:txBody>
      </p:sp>
      <p:pic>
        <p:nvPicPr>
          <p:cNvPr id="8197" name="Picture 2" descr="http://thumbs.dreamstime.com/x/elephant-foot-1634725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1628775"/>
            <a:ext cx="38100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5"/>
          <p:cNvSpPr txBox="1">
            <a:spLocks noChangeArrowheads="1"/>
          </p:cNvSpPr>
          <p:nvPr/>
        </p:nvSpPr>
        <p:spPr bwMode="auto">
          <a:xfrm>
            <a:off x="4643438" y="4581525"/>
            <a:ext cx="4321175" cy="7080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2000">
                <a:solidFill>
                  <a:srgbClr val="FF0000"/>
                </a:solidFill>
                <a:latin typeface="Comic Sans MS" pitchFamily="66" charset="0"/>
              </a:rPr>
              <a:t>Or being trodden on by a 3 tonne elephant?</a:t>
            </a:r>
          </a:p>
        </p:txBody>
      </p:sp>
      <p:sp>
        <p:nvSpPr>
          <p:cNvPr id="8199" name="TextBox 7"/>
          <p:cNvSpPr txBox="1">
            <a:spLocks noChangeArrowheads="1"/>
          </p:cNvSpPr>
          <p:nvPr/>
        </p:nvSpPr>
        <p:spPr bwMode="auto">
          <a:xfrm>
            <a:off x="250825" y="5445125"/>
            <a:ext cx="8713788" cy="1016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2000">
                <a:solidFill>
                  <a:srgbClr val="FF0000"/>
                </a:solidFill>
                <a:latin typeface="Comic Sans MS" pitchFamily="66" charset="0"/>
              </a:rPr>
              <a:t>The woman’s foot in the stiletto heel!  The whole of the woman’s weight is concentrated on a very small area, whereas the elephant’s weight is much more spread out – it exerts less </a:t>
            </a:r>
            <a:r>
              <a:rPr lang="en-GB" altLang="en-US" sz="2000" b="1" u="sng">
                <a:solidFill>
                  <a:srgbClr val="FF0000"/>
                </a:solidFill>
                <a:latin typeface="Comic Sans MS" pitchFamily="66" charset="0"/>
              </a:rPr>
              <a:t>pressure!</a:t>
            </a:r>
            <a:endParaRPr lang="en-GB" altLang="en-US" sz="2000">
              <a:solidFill>
                <a:srgbClr val="FF0000"/>
              </a:solidFill>
              <a:latin typeface="Comic Sans MS" pitchFamily="66" charset="0"/>
            </a:endParaRPr>
          </a:p>
        </p:txBody>
      </p:sp>
    </p:spTree>
    <p:extLst>
      <p:ext uri="{BB962C8B-B14F-4D97-AF65-F5344CB8AC3E}">
        <p14:creationId xmlns:p14="http://schemas.microsoft.com/office/powerpoint/2010/main" val="6417344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1" cy="5733256"/>
          </a:xfrm>
          <a:prstGeom prst="rect">
            <a:avLst/>
          </a:prstGeom>
        </p:spPr>
      </p:pic>
      <p:sp>
        <p:nvSpPr>
          <p:cNvPr id="6" name="Rectangle 5"/>
          <p:cNvSpPr/>
          <p:nvPr/>
        </p:nvSpPr>
        <p:spPr>
          <a:xfrm>
            <a:off x="-1" y="5733256"/>
            <a:ext cx="9144001" cy="1124744"/>
          </a:xfrm>
          <a:prstGeom prst="rect">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rgbClr val="FF0000"/>
                </a:solidFill>
                <a:latin typeface="Comic Sans MS" panose="030F0702030302020204" pitchFamily="66" charset="0"/>
              </a:rPr>
              <a:t>PHYSICS – Pressure</a:t>
            </a:r>
            <a:endParaRPr lang="en-GB" sz="36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4042866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9369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solidFill>
            <a:srgbClr val="FFFF00"/>
          </a:solidFill>
          <a:ln>
            <a:solidFill>
              <a:srgbClr val="FF0000"/>
            </a:solidFill>
            <a:miter lim="800000"/>
            <a:headEnd/>
            <a:tailEnd/>
          </a:ln>
        </p:spPr>
        <p:txBody>
          <a:bodyPr/>
          <a:lstStyle/>
          <a:p>
            <a:r>
              <a:rPr lang="en-GB" altLang="en-US" smtClean="0">
                <a:solidFill>
                  <a:srgbClr val="FF0000"/>
                </a:solidFill>
                <a:latin typeface="Comic Sans MS" pitchFamily="66" charset="0"/>
              </a:rPr>
              <a:t>Calculating pressure</a:t>
            </a:r>
          </a:p>
        </p:txBody>
      </p:sp>
      <p:sp>
        <p:nvSpPr>
          <p:cNvPr id="10243" name="TextBox 2"/>
          <p:cNvSpPr txBox="1">
            <a:spLocks noChangeArrowheads="1"/>
          </p:cNvSpPr>
          <p:nvPr/>
        </p:nvSpPr>
        <p:spPr bwMode="auto">
          <a:xfrm>
            <a:off x="1692275" y="1700213"/>
            <a:ext cx="5759450" cy="15700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n-US" sz="3200">
              <a:solidFill>
                <a:srgbClr val="FF0000"/>
              </a:solidFill>
              <a:latin typeface="Comic Sans MS" pitchFamily="66" charset="0"/>
            </a:endParaRPr>
          </a:p>
          <a:p>
            <a:r>
              <a:rPr lang="en-GB" altLang="en-US" sz="3200">
                <a:solidFill>
                  <a:srgbClr val="FF0000"/>
                </a:solidFill>
                <a:latin typeface="Comic Sans MS" pitchFamily="66" charset="0"/>
              </a:rPr>
              <a:t>     Pressure   =   </a:t>
            </a:r>
            <a:r>
              <a:rPr lang="en-GB" altLang="en-US" sz="3200" u="sng">
                <a:solidFill>
                  <a:srgbClr val="FF0000"/>
                </a:solidFill>
                <a:latin typeface="Comic Sans MS" pitchFamily="66" charset="0"/>
              </a:rPr>
              <a:t>Force</a:t>
            </a:r>
            <a:endParaRPr lang="en-GB" altLang="en-US" sz="3200">
              <a:solidFill>
                <a:srgbClr val="FF0000"/>
              </a:solidFill>
              <a:latin typeface="Comic Sans MS" pitchFamily="66" charset="0"/>
            </a:endParaRPr>
          </a:p>
          <a:p>
            <a:r>
              <a:rPr lang="en-GB" altLang="en-US" sz="3200">
                <a:solidFill>
                  <a:srgbClr val="FF0000"/>
                </a:solidFill>
                <a:latin typeface="Comic Sans MS" pitchFamily="66" charset="0"/>
              </a:rPr>
              <a:t>			    area </a:t>
            </a:r>
          </a:p>
        </p:txBody>
      </p:sp>
    </p:spTree>
    <p:extLst>
      <p:ext uri="{BB962C8B-B14F-4D97-AF65-F5344CB8AC3E}">
        <p14:creationId xmlns:p14="http://schemas.microsoft.com/office/powerpoint/2010/main" val="3396524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solidFill>
            <a:srgbClr val="FFFF00"/>
          </a:solidFill>
          <a:ln>
            <a:solidFill>
              <a:srgbClr val="FF0000"/>
            </a:solidFill>
            <a:miter lim="800000"/>
            <a:headEnd/>
            <a:tailEnd/>
          </a:ln>
        </p:spPr>
        <p:txBody>
          <a:bodyPr/>
          <a:lstStyle/>
          <a:p>
            <a:r>
              <a:rPr lang="en-GB" altLang="en-US" smtClean="0">
                <a:solidFill>
                  <a:srgbClr val="FF0000"/>
                </a:solidFill>
                <a:latin typeface="Comic Sans MS" pitchFamily="66" charset="0"/>
              </a:rPr>
              <a:t>Calculating pressure</a:t>
            </a:r>
          </a:p>
        </p:txBody>
      </p:sp>
      <p:sp>
        <p:nvSpPr>
          <p:cNvPr id="11267" name="TextBox 2"/>
          <p:cNvSpPr txBox="1">
            <a:spLocks noChangeArrowheads="1"/>
          </p:cNvSpPr>
          <p:nvPr/>
        </p:nvSpPr>
        <p:spPr bwMode="auto">
          <a:xfrm>
            <a:off x="1692275" y="1700213"/>
            <a:ext cx="5759450" cy="15700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n-US" sz="3200">
              <a:solidFill>
                <a:srgbClr val="FF0000"/>
              </a:solidFill>
              <a:latin typeface="Comic Sans MS" pitchFamily="66" charset="0"/>
            </a:endParaRPr>
          </a:p>
          <a:p>
            <a:r>
              <a:rPr lang="en-GB" altLang="en-US" sz="3200">
                <a:solidFill>
                  <a:srgbClr val="FF0000"/>
                </a:solidFill>
                <a:latin typeface="Comic Sans MS" pitchFamily="66" charset="0"/>
              </a:rPr>
              <a:t>     Pressure   =   </a:t>
            </a:r>
            <a:r>
              <a:rPr lang="en-GB" altLang="en-US" sz="3200" u="sng">
                <a:solidFill>
                  <a:srgbClr val="FF0000"/>
                </a:solidFill>
                <a:latin typeface="Comic Sans MS" pitchFamily="66" charset="0"/>
              </a:rPr>
              <a:t>Force</a:t>
            </a:r>
            <a:endParaRPr lang="en-GB" altLang="en-US" sz="3200">
              <a:solidFill>
                <a:srgbClr val="FF0000"/>
              </a:solidFill>
              <a:latin typeface="Comic Sans MS" pitchFamily="66" charset="0"/>
            </a:endParaRPr>
          </a:p>
          <a:p>
            <a:r>
              <a:rPr lang="en-GB" altLang="en-US" sz="3200">
                <a:solidFill>
                  <a:srgbClr val="FF0000"/>
                </a:solidFill>
                <a:latin typeface="Comic Sans MS" pitchFamily="66" charset="0"/>
              </a:rPr>
              <a:t>			    area </a:t>
            </a:r>
          </a:p>
        </p:txBody>
      </p:sp>
      <p:sp>
        <p:nvSpPr>
          <p:cNvPr id="11268" name="TextBox 3"/>
          <p:cNvSpPr txBox="1">
            <a:spLocks noChangeArrowheads="1"/>
          </p:cNvSpPr>
          <p:nvPr/>
        </p:nvSpPr>
        <p:spPr bwMode="auto">
          <a:xfrm>
            <a:off x="1692275" y="3429000"/>
            <a:ext cx="5759450" cy="9540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2800">
                <a:solidFill>
                  <a:srgbClr val="FF0000"/>
                </a:solidFill>
                <a:latin typeface="Comic Sans MS" pitchFamily="66" charset="0"/>
              </a:rPr>
              <a:t>Force is measured in Newtons (N)</a:t>
            </a:r>
          </a:p>
        </p:txBody>
      </p:sp>
    </p:spTree>
    <p:extLst>
      <p:ext uri="{BB962C8B-B14F-4D97-AF65-F5344CB8AC3E}">
        <p14:creationId xmlns:p14="http://schemas.microsoft.com/office/powerpoint/2010/main" val="1504796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solidFill>
            <a:srgbClr val="FFFF00"/>
          </a:solidFill>
          <a:ln>
            <a:solidFill>
              <a:srgbClr val="FF0000"/>
            </a:solidFill>
            <a:miter lim="800000"/>
            <a:headEnd/>
            <a:tailEnd/>
          </a:ln>
        </p:spPr>
        <p:txBody>
          <a:bodyPr/>
          <a:lstStyle/>
          <a:p>
            <a:r>
              <a:rPr lang="en-GB" altLang="en-US" smtClean="0">
                <a:solidFill>
                  <a:srgbClr val="FF0000"/>
                </a:solidFill>
                <a:latin typeface="Comic Sans MS" pitchFamily="66" charset="0"/>
              </a:rPr>
              <a:t>Calculating pressure</a:t>
            </a:r>
          </a:p>
        </p:txBody>
      </p:sp>
      <p:sp>
        <p:nvSpPr>
          <p:cNvPr id="12291" name="TextBox 2"/>
          <p:cNvSpPr txBox="1">
            <a:spLocks noChangeArrowheads="1"/>
          </p:cNvSpPr>
          <p:nvPr/>
        </p:nvSpPr>
        <p:spPr bwMode="auto">
          <a:xfrm>
            <a:off x="1692275" y="1700213"/>
            <a:ext cx="5759450" cy="15700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n-US" sz="3200">
              <a:solidFill>
                <a:srgbClr val="FF0000"/>
              </a:solidFill>
              <a:latin typeface="Comic Sans MS" pitchFamily="66" charset="0"/>
            </a:endParaRPr>
          </a:p>
          <a:p>
            <a:r>
              <a:rPr lang="en-GB" altLang="en-US" sz="3200">
                <a:solidFill>
                  <a:srgbClr val="FF0000"/>
                </a:solidFill>
                <a:latin typeface="Comic Sans MS" pitchFamily="66" charset="0"/>
              </a:rPr>
              <a:t>     Pressure   =   </a:t>
            </a:r>
            <a:r>
              <a:rPr lang="en-GB" altLang="en-US" sz="3200" u="sng">
                <a:solidFill>
                  <a:srgbClr val="FF0000"/>
                </a:solidFill>
                <a:latin typeface="Comic Sans MS" pitchFamily="66" charset="0"/>
              </a:rPr>
              <a:t>Force</a:t>
            </a:r>
            <a:endParaRPr lang="en-GB" altLang="en-US" sz="3200">
              <a:solidFill>
                <a:srgbClr val="FF0000"/>
              </a:solidFill>
              <a:latin typeface="Comic Sans MS" pitchFamily="66" charset="0"/>
            </a:endParaRPr>
          </a:p>
          <a:p>
            <a:r>
              <a:rPr lang="en-GB" altLang="en-US" sz="3200">
                <a:solidFill>
                  <a:srgbClr val="FF0000"/>
                </a:solidFill>
                <a:latin typeface="Comic Sans MS" pitchFamily="66" charset="0"/>
              </a:rPr>
              <a:t>			    area </a:t>
            </a:r>
          </a:p>
        </p:txBody>
      </p:sp>
      <p:sp>
        <p:nvSpPr>
          <p:cNvPr id="12292" name="TextBox 3"/>
          <p:cNvSpPr txBox="1">
            <a:spLocks noChangeArrowheads="1"/>
          </p:cNvSpPr>
          <p:nvPr/>
        </p:nvSpPr>
        <p:spPr bwMode="auto">
          <a:xfrm>
            <a:off x="1692275" y="3429000"/>
            <a:ext cx="5759450" cy="13843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2800">
                <a:solidFill>
                  <a:srgbClr val="FF0000"/>
                </a:solidFill>
                <a:latin typeface="Comic Sans MS" pitchFamily="66" charset="0"/>
              </a:rPr>
              <a:t>Force is measured in Newtons (N)</a:t>
            </a:r>
          </a:p>
          <a:p>
            <a:pPr algn="ctr"/>
            <a:r>
              <a:rPr lang="en-GB" altLang="en-US" sz="2800">
                <a:solidFill>
                  <a:srgbClr val="FF0000"/>
                </a:solidFill>
                <a:latin typeface="Comic Sans MS" pitchFamily="66" charset="0"/>
              </a:rPr>
              <a:t>Area is measured in metres (m)</a:t>
            </a:r>
          </a:p>
        </p:txBody>
      </p:sp>
    </p:spTree>
    <p:extLst>
      <p:ext uri="{BB962C8B-B14F-4D97-AF65-F5344CB8AC3E}">
        <p14:creationId xmlns:p14="http://schemas.microsoft.com/office/powerpoint/2010/main" val="4207988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solidFill>
            <a:srgbClr val="FFFF00"/>
          </a:solidFill>
          <a:ln>
            <a:solidFill>
              <a:srgbClr val="FF0000"/>
            </a:solidFill>
            <a:miter lim="800000"/>
            <a:headEnd/>
            <a:tailEnd/>
          </a:ln>
        </p:spPr>
        <p:txBody>
          <a:bodyPr/>
          <a:lstStyle/>
          <a:p>
            <a:r>
              <a:rPr lang="en-GB" altLang="en-US" smtClean="0">
                <a:solidFill>
                  <a:srgbClr val="FF0000"/>
                </a:solidFill>
                <a:latin typeface="Comic Sans MS" pitchFamily="66" charset="0"/>
              </a:rPr>
              <a:t>Calculating pressure</a:t>
            </a:r>
          </a:p>
        </p:txBody>
      </p:sp>
      <p:sp>
        <p:nvSpPr>
          <p:cNvPr id="13315" name="TextBox 2"/>
          <p:cNvSpPr txBox="1">
            <a:spLocks noChangeArrowheads="1"/>
          </p:cNvSpPr>
          <p:nvPr/>
        </p:nvSpPr>
        <p:spPr bwMode="auto">
          <a:xfrm>
            <a:off x="1692275" y="1700213"/>
            <a:ext cx="5759450" cy="15700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n-US" sz="3200">
              <a:solidFill>
                <a:srgbClr val="FF0000"/>
              </a:solidFill>
              <a:latin typeface="Comic Sans MS" pitchFamily="66" charset="0"/>
            </a:endParaRPr>
          </a:p>
          <a:p>
            <a:r>
              <a:rPr lang="en-GB" altLang="en-US" sz="3200">
                <a:solidFill>
                  <a:srgbClr val="FF0000"/>
                </a:solidFill>
                <a:latin typeface="Comic Sans MS" pitchFamily="66" charset="0"/>
              </a:rPr>
              <a:t>     Pressure   =   </a:t>
            </a:r>
            <a:r>
              <a:rPr lang="en-GB" altLang="en-US" sz="3200" u="sng">
                <a:solidFill>
                  <a:srgbClr val="FF0000"/>
                </a:solidFill>
                <a:latin typeface="Comic Sans MS" pitchFamily="66" charset="0"/>
              </a:rPr>
              <a:t>Force</a:t>
            </a:r>
            <a:endParaRPr lang="en-GB" altLang="en-US" sz="3200">
              <a:solidFill>
                <a:srgbClr val="FF0000"/>
              </a:solidFill>
              <a:latin typeface="Comic Sans MS" pitchFamily="66" charset="0"/>
            </a:endParaRPr>
          </a:p>
          <a:p>
            <a:r>
              <a:rPr lang="en-GB" altLang="en-US" sz="3200">
                <a:solidFill>
                  <a:srgbClr val="FF0000"/>
                </a:solidFill>
                <a:latin typeface="Comic Sans MS" pitchFamily="66" charset="0"/>
              </a:rPr>
              <a:t>			    area </a:t>
            </a:r>
          </a:p>
        </p:txBody>
      </p:sp>
      <p:sp>
        <p:nvSpPr>
          <p:cNvPr id="13316" name="TextBox 3"/>
          <p:cNvSpPr txBox="1">
            <a:spLocks noChangeArrowheads="1"/>
          </p:cNvSpPr>
          <p:nvPr/>
        </p:nvSpPr>
        <p:spPr bwMode="auto">
          <a:xfrm>
            <a:off x="1692275" y="3429000"/>
            <a:ext cx="5759450" cy="2678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2800">
                <a:solidFill>
                  <a:srgbClr val="FF0000"/>
                </a:solidFill>
                <a:latin typeface="Comic Sans MS" pitchFamily="66" charset="0"/>
              </a:rPr>
              <a:t>Force is measured in Newtons (N)</a:t>
            </a:r>
          </a:p>
          <a:p>
            <a:pPr algn="ctr"/>
            <a:r>
              <a:rPr lang="en-GB" altLang="en-US" sz="2800">
                <a:solidFill>
                  <a:srgbClr val="FF0000"/>
                </a:solidFill>
                <a:latin typeface="Comic Sans MS" pitchFamily="66" charset="0"/>
              </a:rPr>
              <a:t>Area is measured in metres (m)</a:t>
            </a:r>
          </a:p>
          <a:p>
            <a:pPr algn="ctr"/>
            <a:endParaRPr lang="en-GB" altLang="en-US" sz="2800">
              <a:solidFill>
                <a:srgbClr val="FF0000"/>
              </a:solidFill>
              <a:latin typeface="Comic Sans MS" pitchFamily="66" charset="0"/>
            </a:endParaRPr>
          </a:p>
          <a:p>
            <a:pPr algn="ctr"/>
            <a:r>
              <a:rPr lang="en-GB" altLang="en-US" sz="2800">
                <a:solidFill>
                  <a:srgbClr val="FF0000"/>
                </a:solidFill>
                <a:latin typeface="Comic Sans MS" pitchFamily="66" charset="0"/>
              </a:rPr>
              <a:t>The unit of pressure is Newtons per square metre (N/m</a:t>
            </a:r>
            <a:r>
              <a:rPr lang="en-GB" altLang="en-US" sz="2800" baseline="30000">
                <a:solidFill>
                  <a:srgbClr val="FF0000"/>
                </a:solidFill>
                <a:latin typeface="Comic Sans MS" pitchFamily="66" charset="0"/>
              </a:rPr>
              <a:t>2</a:t>
            </a:r>
            <a:r>
              <a:rPr lang="en-GB" altLang="en-US" sz="2800">
                <a:solidFill>
                  <a:srgbClr val="FF0000"/>
                </a:solidFill>
                <a:latin typeface="Comic Sans MS" pitchFamily="66" charset="0"/>
              </a:rPr>
              <a:t>)</a:t>
            </a:r>
          </a:p>
        </p:txBody>
      </p:sp>
    </p:spTree>
    <p:extLst>
      <p:ext uri="{BB962C8B-B14F-4D97-AF65-F5344CB8AC3E}">
        <p14:creationId xmlns:p14="http://schemas.microsoft.com/office/powerpoint/2010/main" val="25848335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TotalTime>
  <Words>1956</Words>
  <Application>Microsoft Office PowerPoint</Application>
  <PresentationFormat>On-screen Show (4:3)</PresentationFormat>
  <Paragraphs>333</Paragraphs>
  <Slides>51</Slides>
  <Notes>50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PowerPoint Presentation</vt:lpstr>
      <vt:lpstr>PowerPoint Presentation</vt:lpstr>
      <vt:lpstr>What would be more painful?</vt:lpstr>
      <vt:lpstr>What would be more painful?</vt:lpstr>
      <vt:lpstr>What would be more painful?</vt:lpstr>
      <vt:lpstr>Calculating pressure</vt:lpstr>
      <vt:lpstr>Calculating pressure</vt:lpstr>
      <vt:lpstr>Calculating pressure</vt:lpstr>
      <vt:lpstr>Calculating pressure</vt:lpstr>
      <vt:lpstr>Calculating pressure</vt:lpstr>
      <vt:lpstr>Calculating pressure</vt:lpstr>
      <vt:lpstr>Calculating pressure</vt:lpstr>
      <vt:lpstr>Calculating pressure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Hydraulics</vt:lpstr>
      <vt:lpstr>Hydraulics</vt:lpstr>
      <vt:lpstr>Hydraulics</vt:lpstr>
      <vt:lpstr>Hydraulics</vt:lpstr>
      <vt:lpstr>Hydraulics</vt:lpstr>
      <vt:lpstr>Hydraulics</vt:lpstr>
      <vt:lpstr>Hydraulics</vt:lpstr>
      <vt:lpstr>Hydraulics</vt:lpstr>
      <vt:lpstr>Hydraulics</vt:lpstr>
      <vt:lpstr>Hydraulics</vt:lpstr>
      <vt:lpstr>Hydraulics</vt:lpstr>
      <vt:lpstr>Hydraulics</vt:lpstr>
      <vt:lpstr>Hydraulics</vt:lpstr>
      <vt:lpstr>Hydraulics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31</cp:revision>
  <dcterms:created xsi:type="dcterms:W3CDTF">2014-07-05T12:56:18Z</dcterms:created>
  <dcterms:modified xsi:type="dcterms:W3CDTF">2015-01-07T15:17:05Z</dcterms:modified>
</cp:coreProperties>
</file>