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0" r:id="rId4"/>
    <p:sldId id="266" r:id="rId5"/>
    <p:sldId id="269" r:id="rId6"/>
    <p:sldId id="270" r:id="rId7"/>
    <p:sldId id="271" r:id="rId8"/>
    <p:sldId id="272" r:id="rId9"/>
    <p:sldId id="268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0" r:id="rId22"/>
    <p:sldId id="287" r:id="rId23"/>
    <p:sldId id="288" r:id="rId24"/>
    <p:sldId id="289" r:id="rId25"/>
    <p:sldId id="291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27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267" r:id="rId80"/>
    <p:sldId id="265" r:id="rId81"/>
    <p:sldId id="333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03/01/2015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2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03/01/2015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8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03/01/2015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45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4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0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3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55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40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97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8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03/01/2015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505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32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54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3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03/01/2015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9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03/01/2015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8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03/01/2015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6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03/01/2015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03/01/2015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0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03/01/2015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44B7-8E3A-4FE1-8ADE-D7AEE644AEF1}" type="datetimeFigureOut">
              <a:rPr lang="en-GB" smtClean="0"/>
              <a:t>03/01/2015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0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144B7-8E3A-4FE1-8ADE-D7AEE644AEF1}" type="datetimeFigureOut">
              <a:rPr lang="en-GB" smtClean="0"/>
              <a:t>03/01/2015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0A7C-FC4C-46CC-8117-8EC8809C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9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6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g"/><Relationship Id="rId4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g"/><Relationship Id="rId5" Type="http://schemas.openxmlformats.org/officeDocument/2006/relationships/image" Target="../media/image7.jpg"/><Relationship Id="rId4" Type="http://schemas.openxmlformats.org/officeDocument/2006/relationships/image" Target="../media/image2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gif"/><Relationship Id="rId4" Type="http://schemas.openxmlformats.org/officeDocument/2006/relationships/image" Target="../media/image2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gif"/><Relationship Id="rId4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gif"/><Relationship Id="rId4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gif"/><Relationship Id="rId4" Type="http://schemas.openxmlformats.org/officeDocument/2006/relationships/image" Target="../media/image2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4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4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Electromagnetic effects (2)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2501900" cy="19304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563888" y="620688"/>
            <a:ext cx="5184576" cy="2016224"/>
          </a:xfrm>
          <a:prstGeom prst="wedgeRoundRectCallout">
            <a:avLst>
              <a:gd name="adj1" fmla="val -78050"/>
              <a:gd name="adj2" fmla="val 197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How do we know the direction of the magnetic field produced by a current?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87" y="4869160"/>
            <a:ext cx="1765052" cy="176505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508104" y="2852936"/>
            <a:ext cx="2160240" cy="2088232"/>
          </a:xfrm>
          <a:prstGeom prst="wedgeRoundRectCallout">
            <a:avLst>
              <a:gd name="adj1" fmla="val 52504"/>
              <a:gd name="adj2" fmla="val 60973"/>
              <a:gd name="adj3" fmla="val 16667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Remember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right-hand grip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rule!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coertvonk.com/wp-content/uploads/current-causing-magnetic-field-right-hand-rule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79117"/>
            <a:ext cx="2257425" cy="232410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3308" y="3897052"/>
            <a:ext cx="264615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49844" y="5974075"/>
            <a:ext cx="264615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71800" y="3779117"/>
            <a:ext cx="2520280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Imagine gripping the wire with your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hand</a:t>
            </a:r>
            <a:r>
              <a:rPr lang="en-GB" dirty="0" smtClean="0">
                <a:latin typeface="Comic Sans MS" panose="030F0702030302020204" pitchFamily="66" charset="0"/>
              </a:rPr>
              <a:t> so that your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thumb points </a:t>
            </a:r>
            <a:r>
              <a:rPr lang="en-GB" dirty="0" smtClean="0">
                <a:latin typeface="Comic Sans MS" panose="030F0702030302020204" pitchFamily="66" charset="0"/>
              </a:rPr>
              <a:t>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direction (conventional).  Your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fingers</a:t>
            </a:r>
            <a:r>
              <a:rPr lang="en-GB" dirty="0" smtClean="0">
                <a:latin typeface="Comic Sans MS" panose="030F0702030302020204" pitchFamily="66" charset="0"/>
              </a:rPr>
              <a:t> then point 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 direction </a:t>
            </a:r>
            <a:r>
              <a:rPr lang="en-GB" dirty="0" smtClean="0">
                <a:latin typeface="Comic Sans MS" panose="030F0702030302020204" pitchFamily="66" charset="0"/>
              </a:rPr>
              <a:t>as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field lines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the pattern of the magnetic field (including direction) due to currents in straight wires and in 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solenoids</a:t>
            </a:r>
            <a:r>
              <a:rPr lang="en-GB" sz="1600" dirty="0">
                <a:latin typeface="Comic Sans MS" panose="030F0702030302020204" pitchFamily="66" charset="0"/>
              </a:rPr>
              <a:t> </a:t>
            </a:r>
            <a:endParaRPr lang="en-GB" sz="1600" dirty="0"/>
          </a:p>
        </p:txBody>
      </p:sp>
      <p:sp>
        <p:nvSpPr>
          <p:cNvPr id="5" name="Cloud Callout 4"/>
          <p:cNvSpPr/>
          <p:nvPr/>
        </p:nvSpPr>
        <p:spPr>
          <a:xfrm>
            <a:off x="3491880" y="476672"/>
            <a:ext cx="2304256" cy="1800200"/>
          </a:xfrm>
          <a:prstGeom prst="cloudCallout">
            <a:avLst>
              <a:gd name="adj1" fmla="val 41460"/>
              <a:gd name="adj2" fmla="val 50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solenoid?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the pattern of the magnetic field (including direction) due to currents in straight wires and in 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solenoids</a:t>
            </a:r>
            <a:r>
              <a:rPr lang="en-GB" sz="1600" dirty="0">
                <a:latin typeface="Comic Sans MS" panose="030F0702030302020204" pitchFamily="66" charset="0"/>
              </a:rPr>
              <a:t> </a:t>
            </a:r>
            <a:endParaRPr lang="en-GB" sz="1600" dirty="0"/>
          </a:p>
        </p:txBody>
      </p:sp>
      <p:sp>
        <p:nvSpPr>
          <p:cNvPr id="5" name="Cloud Callout 4"/>
          <p:cNvSpPr/>
          <p:nvPr/>
        </p:nvSpPr>
        <p:spPr>
          <a:xfrm>
            <a:off x="3491880" y="476672"/>
            <a:ext cx="2304256" cy="1800200"/>
          </a:xfrm>
          <a:prstGeom prst="cloudCallout">
            <a:avLst>
              <a:gd name="adj1" fmla="val 41460"/>
              <a:gd name="adj2" fmla="val 50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solenoid?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" y="7764"/>
            <a:ext cx="3277220" cy="3277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600" y="1376772"/>
            <a:ext cx="1872208" cy="104411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solenoid is a long coil of wire.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91368"/>
            <a:ext cx="3075062" cy="86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>
            <a:off x="2411760" y="2420888"/>
            <a:ext cx="360040" cy="8704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the pattern of the magnetic field (including direction) due to currents in straight wires and in 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solenoids</a:t>
            </a:r>
            <a:r>
              <a:rPr lang="en-GB" sz="1600" dirty="0">
                <a:latin typeface="Comic Sans MS" panose="030F0702030302020204" pitchFamily="66" charset="0"/>
              </a:rPr>
              <a:t> </a:t>
            </a:r>
            <a:endParaRPr lang="en-GB" sz="1600" dirty="0"/>
          </a:p>
        </p:txBody>
      </p:sp>
      <p:sp>
        <p:nvSpPr>
          <p:cNvPr id="5" name="Cloud Callout 4"/>
          <p:cNvSpPr/>
          <p:nvPr/>
        </p:nvSpPr>
        <p:spPr>
          <a:xfrm>
            <a:off x="3491880" y="476672"/>
            <a:ext cx="2304256" cy="1800200"/>
          </a:xfrm>
          <a:prstGeom prst="cloudCallout">
            <a:avLst>
              <a:gd name="adj1" fmla="val 41460"/>
              <a:gd name="adj2" fmla="val 50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is a solenoid?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" y="7764"/>
            <a:ext cx="3277220" cy="3277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600" y="1376772"/>
            <a:ext cx="1872208" cy="104411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solenoid is a long coil of wire.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91368"/>
            <a:ext cx="3075062" cy="86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>
            <a:off x="2411760" y="2420888"/>
            <a:ext cx="360040" cy="8704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11760" y="4437112"/>
            <a:ext cx="432048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2400" dirty="0" smtClean="0">
                <a:latin typeface="Comic Sans MS" panose="030F0702030302020204" pitchFamily="66" charset="0"/>
              </a:rPr>
              <a:t> produces a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much stronger</a:t>
            </a:r>
            <a:r>
              <a:rPr lang="en-GB" sz="2400" dirty="0" smtClean="0">
                <a:latin typeface="Comic Sans MS" panose="030F0702030302020204" pitchFamily="66" charset="0"/>
              </a:rPr>
              <a:t> magnetic field if the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wire</a:t>
            </a:r>
            <a:r>
              <a:rPr lang="en-GB" sz="2400" dirty="0" smtClean="0">
                <a:latin typeface="Comic Sans MS" panose="030F0702030302020204" pitchFamily="66" charset="0"/>
              </a:rPr>
              <a:t> it flows through is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wound</a:t>
            </a:r>
            <a:r>
              <a:rPr lang="en-GB" sz="2400" dirty="0" smtClean="0">
                <a:latin typeface="Comic Sans MS" panose="030F0702030302020204" pitchFamily="66" charset="0"/>
              </a:rPr>
              <a:t> into a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solenoid coil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262078"/>
            <a:ext cx="3716197" cy="3083875"/>
            <a:chOff x="1312668" y="1052736"/>
            <a:chExt cx="6518663" cy="4536504"/>
          </a:xfrm>
        </p:grpSpPr>
        <p:pic>
          <p:nvPicPr>
            <p:cNvPr id="7172" name="Picture 4" descr="http://i0.wp.com/farm9.staticflickr.com/8157/7709129374_4599f249b0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668" y="1052736"/>
              <a:ext cx="6518663" cy="45365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743907" y="3789040"/>
              <a:ext cx="1656184" cy="44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572000" y="262078"/>
            <a:ext cx="4320480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Features of the magnetic field produced: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field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similar</a:t>
            </a:r>
            <a:r>
              <a:rPr lang="en-GB" dirty="0" smtClean="0">
                <a:latin typeface="Comic Sans MS" panose="030F0702030302020204" pitchFamily="66" charset="0"/>
              </a:rPr>
              <a:t> to that produced by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bar magnet</a:t>
            </a:r>
            <a:r>
              <a:rPr lang="en-GB" dirty="0" smtClean="0">
                <a:latin typeface="Comic Sans MS" panose="030F0702030302020204" pitchFamily="66" charset="0"/>
              </a:rPr>
              <a:t>, with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North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South</a:t>
            </a:r>
            <a:r>
              <a:rPr lang="en-GB" dirty="0" smtClean="0">
                <a:latin typeface="Comic Sans MS" panose="030F0702030302020204" pitchFamily="66" charset="0"/>
              </a:rPr>
              <a:t> poles.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strength</a:t>
            </a:r>
            <a:r>
              <a:rPr lang="en-GB" dirty="0" smtClean="0">
                <a:latin typeface="Comic Sans MS" panose="030F0702030302020204" pitchFamily="66" charset="0"/>
              </a:rPr>
              <a:t> of the field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dirty="0" smtClean="0">
                <a:latin typeface="Comic Sans MS" panose="030F0702030302020204" pitchFamily="66" charset="0"/>
              </a:rPr>
              <a:t> as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 increases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strength</a:t>
            </a:r>
            <a:r>
              <a:rPr lang="en-GB" dirty="0" smtClean="0">
                <a:latin typeface="Comic Sans MS" panose="030F0702030302020204" pitchFamily="66" charset="0"/>
              </a:rPr>
              <a:t> of the field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dirty="0" smtClean="0">
                <a:latin typeface="Comic Sans MS" panose="030F0702030302020204" pitchFamily="66" charset="0"/>
              </a:rPr>
              <a:t> as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of turns </a:t>
            </a:r>
            <a:r>
              <a:rPr lang="en-GB" dirty="0" smtClean="0">
                <a:latin typeface="Comic Sans MS" panose="030F0702030302020204" pitchFamily="66" charset="0"/>
              </a:rPr>
              <a:t>on the coil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262078"/>
            <a:ext cx="3716197" cy="3083875"/>
            <a:chOff x="1312668" y="1052736"/>
            <a:chExt cx="6518663" cy="4536504"/>
          </a:xfrm>
        </p:grpSpPr>
        <p:pic>
          <p:nvPicPr>
            <p:cNvPr id="7172" name="Picture 4" descr="http://i0.wp.com/farm9.staticflickr.com/8157/7709129374_4599f249b0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668" y="1052736"/>
              <a:ext cx="6518663" cy="45365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743907" y="3789040"/>
              <a:ext cx="1656184" cy="44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572000" y="262078"/>
            <a:ext cx="4320480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Features of the magnetic field produced: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field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similar</a:t>
            </a:r>
            <a:r>
              <a:rPr lang="en-GB" dirty="0" smtClean="0">
                <a:latin typeface="Comic Sans MS" panose="030F0702030302020204" pitchFamily="66" charset="0"/>
              </a:rPr>
              <a:t> to that produced by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bar magnet</a:t>
            </a:r>
            <a:r>
              <a:rPr lang="en-GB" dirty="0" smtClean="0">
                <a:latin typeface="Comic Sans MS" panose="030F0702030302020204" pitchFamily="66" charset="0"/>
              </a:rPr>
              <a:t>, with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North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South</a:t>
            </a:r>
            <a:r>
              <a:rPr lang="en-GB" dirty="0" smtClean="0">
                <a:latin typeface="Comic Sans MS" panose="030F0702030302020204" pitchFamily="66" charset="0"/>
              </a:rPr>
              <a:t> poles.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strength</a:t>
            </a:r>
            <a:r>
              <a:rPr lang="en-GB" dirty="0" smtClean="0">
                <a:latin typeface="Comic Sans MS" panose="030F0702030302020204" pitchFamily="66" charset="0"/>
              </a:rPr>
              <a:t> of the field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dirty="0" smtClean="0">
                <a:latin typeface="Comic Sans MS" panose="030F0702030302020204" pitchFamily="66" charset="0"/>
              </a:rPr>
              <a:t> as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 increases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strength</a:t>
            </a:r>
            <a:r>
              <a:rPr lang="en-GB" dirty="0" smtClean="0">
                <a:latin typeface="Comic Sans MS" panose="030F0702030302020204" pitchFamily="66" charset="0"/>
              </a:rPr>
              <a:t> of the field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dirty="0" smtClean="0">
                <a:latin typeface="Comic Sans MS" panose="030F0702030302020204" pitchFamily="66" charset="0"/>
              </a:rPr>
              <a:t> as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of turns </a:t>
            </a:r>
            <a:r>
              <a:rPr lang="en-GB" dirty="0" smtClean="0">
                <a:latin typeface="Comic Sans MS" panose="030F0702030302020204" pitchFamily="66" charset="0"/>
              </a:rPr>
              <a:t>on the coil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949" y="4996755"/>
            <a:ext cx="1482921" cy="176505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47664" y="3429000"/>
            <a:ext cx="2304256" cy="2088232"/>
          </a:xfrm>
          <a:prstGeom prst="wedgeRoundRectCallout">
            <a:avLst>
              <a:gd name="adj1" fmla="val -70679"/>
              <a:gd name="adj2" fmla="val 43184"/>
              <a:gd name="adj3" fmla="val 16667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right-hand grip rule can also be used with the solenoid.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262078"/>
            <a:ext cx="3716197" cy="3083875"/>
            <a:chOff x="1312668" y="1052736"/>
            <a:chExt cx="6518663" cy="4536504"/>
          </a:xfrm>
        </p:grpSpPr>
        <p:pic>
          <p:nvPicPr>
            <p:cNvPr id="7172" name="Picture 4" descr="http://i0.wp.com/farm9.staticflickr.com/8157/7709129374_4599f249b0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668" y="1052736"/>
              <a:ext cx="6518663" cy="45365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743907" y="3789040"/>
              <a:ext cx="1656184" cy="44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572000" y="262078"/>
            <a:ext cx="4320480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Features of the magnetic field produced: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field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similar</a:t>
            </a:r>
            <a:r>
              <a:rPr lang="en-GB" dirty="0" smtClean="0">
                <a:latin typeface="Comic Sans MS" panose="030F0702030302020204" pitchFamily="66" charset="0"/>
              </a:rPr>
              <a:t> to that produced by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bar magnet</a:t>
            </a:r>
            <a:r>
              <a:rPr lang="en-GB" dirty="0" smtClean="0">
                <a:latin typeface="Comic Sans MS" panose="030F0702030302020204" pitchFamily="66" charset="0"/>
              </a:rPr>
              <a:t>, with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North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South</a:t>
            </a:r>
            <a:r>
              <a:rPr lang="en-GB" dirty="0" smtClean="0">
                <a:latin typeface="Comic Sans MS" panose="030F0702030302020204" pitchFamily="66" charset="0"/>
              </a:rPr>
              <a:t> poles.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strength</a:t>
            </a:r>
            <a:r>
              <a:rPr lang="en-GB" dirty="0" smtClean="0">
                <a:latin typeface="Comic Sans MS" panose="030F0702030302020204" pitchFamily="66" charset="0"/>
              </a:rPr>
              <a:t> of the field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dirty="0" smtClean="0">
                <a:latin typeface="Comic Sans MS" panose="030F0702030302020204" pitchFamily="66" charset="0"/>
              </a:rPr>
              <a:t> as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 increases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strength</a:t>
            </a:r>
            <a:r>
              <a:rPr lang="en-GB" dirty="0" smtClean="0">
                <a:latin typeface="Comic Sans MS" panose="030F0702030302020204" pitchFamily="66" charset="0"/>
              </a:rPr>
              <a:t> of the field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dirty="0" smtClean="0">
                <a:latin typeface="Comic Sans MS" panose="030F0702030302020204" pitchFamily="66" charset="0"/>
              </a:rPr>
              <a:t> as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of turns </a:t>
            </a:r>
            <a:r>
              <a:rPr lang="en-GB" dirty="0" smtClean="0">
                <a:latin typeface="Comic Sans MS" panose="030F0702030302020204" pitchFamily="66" charset="0"/>
              </a:rPr>
              <a:t>on the coil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949" y="4996755"/>
            <a:ext cx="1482921" cy="176505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47664" y="3429000"/>
            <a:ext cx="2304256" cy="2088232"/>
          </a:xfrm>
          <a:prstGeom prst="wedgeRoundRectCallout">
            <a:avLst>
              <a:gd name="adj1" fmla="val -70679"/>
              <a:gd name="adj2" fmla="val 43184"/>
              <a:gd name="adj3" fmla="val 16667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right-hand grip rule can also be used with the solenoid.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www.aplusphysics.com/courses/honors/magnets/images/2ndRH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69" y="3573016"/>
            <a:ext cx="4288866" cy="194421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88642" y="3573016"/>
            <a:ext cx="1800493" cy="2462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1000" dirty="0"/>
              <a:t>http://www.aplusphysics.com/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1920" y="5524449"/>
            <a:ext cx="511816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Imagine gripping the coil with your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hand</a:t>
            </a:r>
            <a:r>
              <a:rPr lang="en-GB" dirty="0" smtClean="0">
                <a:latin typeface="Comic Sans MS" panose="030F0702030302020204" pitchFamily="66" charset="0"/>
              </a:rPr>
              <a:t> so that your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fingers point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direction (conventional).  Your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thumb</a:t>
            </a:r>
            <a:r>
              <a:rPr lang="en-GB" dirty="0" smtClean="0">
                <a:latin typeface="Comic Sans MS" panose="030F0702030302020204" pitchFamily="66" charset="0"/>
              </a:rPr>
              <a:t> then points towards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North pole </a:t>
            </a:r>
            <a:r>
              <a:rPr lang="en-GB" dirty="0" smtClean="0">
                <a:latin typeface="Comic Sans MS" panose="030F0702030302020204" pitchFamily="66" charset="0"/>
              </a:rPr>
              <a:t>of the coil.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9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pic>
        <p:nvPicPr>
          <p:cNvPr id="1026" name="Picture 2" descr="http://s.hswstatic.com/gif/electromagnet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7" y="188640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1333004" cy="1333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217" y="-26833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http://science.howstuffworks.com/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6626" y="3148891"/>
            <a:ext cx="28803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Electromagnets!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0221859">
            <a:off x="920378" y="2628512"/>
            <a:ext cx="832495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pic>
        <p:nvPicPr>
          <p:cNvPr id="1026" name="Picture 2" descr="http://s.hswstatic.com/gif/electromagnet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7" y="188640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1333004" cy="1333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217" y="-26833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http://science.howstuffworks.com/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6626" y="3148891"/>
            <a:ext cx="28803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Electromagnets!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0221859">
            <a:off x="920378" y="2628512"/>
            <a:ext cx="832495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91385" y="4581128"/>
            <a:ext cx="3800509" cy="1999367"/>
            <a:chOff x="5343490" y="3068960"/>
            <a:chExt cx="3800509" cy="199936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43490" y="3230002"/>
              <a:ext cx="2824163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508104" y="30689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switch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52320" y="307669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battery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3523" y="396449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coil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42558" y="4293382"/>
              <a:ext cx="1001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Soft iron core</a:t>
              </a:r>
              <a:endParaRPr lang="en-GB" dirty="0"/>
            </a:p>
          </p:txBody>
        </p:sp>
      </p:grpSp>
      <p:sp>
        <p:nvSpPr>
          <p:cNvPr id="16" name="Right Arrow 15"/>
          <p:cNvSpPr/>
          <p:nvPr/>
        </p:nvSpPr>
        <p:spPr>
          <a:xfrm rot="2669391">
            <a:off x="1084577" y="3985157"/>
            <a:ext cx="832495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9572" y="548680"/>
            <a:ext cx="7704856" cy="5760640"/>
            <a:chOff x="719572" y="548680"/>
            <a:chExt cx="7704856" cy="5760640"/>
          </a:xfrm>
        </p:grpSpPr>
        <p:sp>
          <p:nvSpPr>
            <p:cNvPr id="3" name="Rounded Rectangle 2"/>
            <p:cNvSpPr/>
            <p:nvPr/>
          </p:nvSpPr>
          <p:spPr>
            <a:xfrm>
              <a:off x="719572" y="548680"/>
              <a:ext cx="7704856" cy="5760640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572000" y="548680"/>
              <a:ext cx="3852428" cy="93610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LEARNING OBJECTIVES</a:t>
              </a:r>
              <a:endParaRPr lang="en-GB" sz="2400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94096"/>
              </p:ext>
            </p:extLst>
          </p:nvPr>
        </p:nvGraphicFramePr>
        <p:xfrm>
          <a:off x="1043608" y="1484784"/>
          <a:ext cx="712879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the pattern of the magnetic field (including direction) due to currents in straight wires and in solenoids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applications of the magnetic effect of current, including the action of a relay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Describe an experiment to show that a force acts on a current-carrying conductor in a magnetic field, including the effect of reversing: – the current – the direction of the field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State that a current-carrying coil in a magnetic field experiences a turning effect and that the effect is increased by: – increasing the number of turns on the coil – increasing the current – increasing the strength of the magnetic field 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State the qualitative variation of the strength of the magnetic field over salient parts of the pattern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State that the direction of a magnetic field line at a point is the direction of the force on the N pole of a magnet at that point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Describe the effect on the magnetic field of changing the magnitude and direction of the current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State and use the relative directions of force, field and current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Describe an experiment to show the corresponding force on beams of charged particles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Relate this turning effect to the action of an electric motor including the action of a split-ring commutator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4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pic>
        <p:nvPicPr>
          <p:cNvPr id="1026" name="Picture 2" descr="http://s.hswstatic.com/gif/electromagnet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7" y="188640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1333004" cy="1333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217" y="-26833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http://science.howstuffworks.com/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6626" y="3148891"/>
            <a:ext cx="28803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Electromagnets!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0221859">
            <a:off x="920378" y="2628512"/>
            <a:ext cx="832495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91385" y="4581128"/>
            <a:ext cx="3800509" cy="1999367"/>
            <a:chOff x="5343490" y="3068960"/>
            <a:chExt cx="3800509" cy="199936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43490" y="3230002"/>
              <a:ext cx="2824163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508104" y="30689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switch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52320" y="307669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battery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3523" y="396449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coil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42558" y="4293382"/>
              <a:ext cx="1001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Soft iron core</a:t>
              </a:r>
              <a:endParaRPr lang="en-GB" dirty="0"/>
            </a:p>
          </p:txBody>
        </p:sp>
      </p:grpSp>
      <p:sp>
        <p:nvSpPr>
          <p:cNvPr id="16" name="Right Arrow 15"/>
          <p:cNvSpPr/>
          <p:nvPr/>
        </p:nvSpPr>
        <p:spPr>
          <a:xfrm rot="2669391">
            <a:off x="1084577" y="3985157"/>
            <a:ext cx="832495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572000" y="3483729"/>
            <a:ext cx="2808312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Unlike bar magnets, which are </a:t>
            </a:r>
            <a:r>
              <a:rPr lang="en-GB" sz="1600" b="1" u="sng" dirty="0" smtClean="0">
                <a:solidFill>
                  <a:srgbClr val="FF0000"/>
                </a:solidFill>
              </a:rPr>
              <a:t>permanent</a:t>
            </a:r>
            <a:r>
              <a:rPr lang="en-GB" sz="1600" dirty="0" smtClean="0"/>
              <a:t> magnets, the </a:t>
            </a:r>
            <a:r>
              <a:rPr lang="en-GB" sz="1600" b="1" u="sng" dirty="0" smtClean="0">
                <a:solidFill>
                  <a:srgbClr val="FF0000"/>
                </a:solidFill>
              </a:rPr>
              <a:t>magnetism </a:t>
            </a:r>
            <a:r>
              <a:rPr lang="en-GB" sz="1600" dirty="0" smtClean="0"/>
              <a:t>of </a:t>
            </a:r>
            <a:r>
              <a:rPr lang="en-GB" sz="1600" b="1" u="sng" dirty="0" smtClean="0">
                <a:solidFill>
                  <a:srgbClr val="FF0000"/>
                </a:solidFill>
              </a:rPr>
              <a:t>electromagnets</a:t>
            </a:r>
            <a:r>
              <a:rPr lang="en-GB" sz="1600" dirty="0" smtClean="0"/>
              <a:t> can be turned </a:t>
            </a:r>
            <a:r>
              <a:rPr lang="en-GB" sz="1600" b="1" u="sng" dirty="0" smtClean="0">
                <a:solidFill>
                  <a:srgbClr val="FF0000"/>
                </a:solidFill>
              </a:rPr>
              <a:t>on</a:t>
            </a:r>
            <a:r>
              <a:rPr lang="en-GB" sz="1600" dirty="0" smtClean="0"/>
              <a:t> and </a:t>
            </a:r>
            <a:r>
              <a:rPr lang="en-GB" sz="1600" b="1" u="sng" dirty="0" smtClean="0">
                <a:solidFill>
                  <a:srgbClr val="FF0000"/>
                </a:solidFill>
              </a:rPr>
              <a:t>off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08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pic>
        <p:nvPicPr>
          <p:cNvPr id="1026" name="Picture 2" descr="http://s.hswstatic.com/gif/electromagnet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7" y="188640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1333004" cy="1333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217" y="-26833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http://science.howstuffworks.com/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6626" y="3148891"/>
            <a:ext cx="28803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Electromagnets!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0221859">
            <a:off x="920378" y="2628512"/>
            <a:ext cx="832495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91385" y="4581128"/>
            <a:ext cx="3800509" cy="1999367"/>
            <a:chOff x="5343490" y="3068960"/>
            <a:chExt cx="3800509" cy="199936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43490" y="3230002"/>
              <a:ext cx="2824163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508104" y="30689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switch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52320" y="307669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battery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3523" y="396449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coil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42558" y="4293382"/>
              <a:ext cx="1001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Soft iron core</a:t>
              </a:r>
              <a:endParaRPr lang="en-GB" dirty="0"/>
            </a:p>
          </p:txBody>
        </p:sp>
      </p:grpSp>
      <p:sp>
        <p:nvSpPr>
          <p:cNvPr id="16" name="Right Arrow 15"/>
          <p:cNvSpPr/>
          <p:nvPr/>
        </p:nvSpPr>
        <p:spPr>
          <a:xfrm rot="2669391">
            <a:off x="1084577" y="3985157"/>
            <a:ext cx="832495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572000" y="3483729"/>
            <a:ext cx="2808312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Unlike bar magnets, which are </a:t>
            </a:r>
            <a:r>
              <a:rPr lang="en-GB" sz="1600" b="1" u="sng" dirty="0" smtClean="0">
                <a:solidFill>
                  <a:srgbClr val="FF0000"/>
                </a:solidFill>
              </a:rPr>
              <a:t>permanent</a:t>
            </a:r>
            <a:r>
              <a:rPr lang="en-GB" sz="1600" dirty="0" smtClean="0"/>
              <a:t> magnets, the </a:t>
            </a:r>
            <a:r>
              <a:rPr lang="en-GB" sz="1600" b="1" u="sng" dirty="0" smtClean="0">
                <a:solidFill>
                  <a:srgbClr val="FF0000"/>
                </a:solidFill>
              </a:rPr>
              <a:t>magnetism </a:t>
            </a:r>
            <a:r>
              <a:rPr lang="en-GB" sz="1600" dirty="0" smtClean="0"/>
              <a:t>of </a:t>
            </a:r>
            <a:r>
              <a:rPr lang="en-GB" sz="1600" b="1" u="sng" dirty="0" smtClean="0">
                <a:solidFill>
                  <a:srgbClr val="FF0000"/>
                </a:solidFill>
              </a:rPr>
              <a:t>electromagnets</a:t>
            </a:r>
            <a:r>
              <a:rPr lang="en-GB" sz="1600" dirty="0" smtClean="0"/>
              <a:t> can be turned </a:t>
            </a:r>
            <a:r>
              <a:rPr lang="en-GB" sz="1600" b="1" u="sng" dirty="0" smtClean="0">
                <a:solidFill>
                  <a:srgbClr val="FF0000"/>
                </a:solidFill>
              </a:rPr>
              <a:t>on</a:t>
            </a:r>
            <a:r>
              <a:rPr lang="en-GB" sz="1600" dirty="0" smtClean="0"/>
              <a:t> and </a:t>
            </a:r>
            <a:r>
              <a:rPr lang="en-GB" sz="1600" b="1" u="sng" dirty="0" smtClean="0">
                <a:solidFill>
                  <a:srgbClr val="FF0000"/>
                </a:solidFill>
              </a:rPr>
              <a:t>off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91894" y="4742170"/>
            <a:ext cx="2304256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When a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1600" dirty="0" smtClean="0">
                <a:latin typeface="Comic Sans MS" panose="030F0702030302020204" pitchFamily="66" charset="0"/>
              </a:rPr>
              <a:t> flows through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coil</a:t>
            </a:r>
            <a:r>
              <a:rPr lang="en-GB" sz="1600" dirty="0" smtClean="0">
                <a:latin typeface="Comic Sans MS" panose="030F0702030302020204" pitchFamily="66" charset="0"/>
              </a:rPr>
              <a:t> it produces a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field.</a:t>
            </a:r>
            <a:r>
              <a:rPr lang="en-GB" sz="1600" dirty="0" smtClean="0">
                <a:latin typeface="Comic Sans MS" panose="030F0702030302020204" pitchFamily="66" charset="0"/>
              </a:rPr>
              <a:t>  This field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temporary</a:t>
            </a:r>
            <a:r>
              <a:rPr lang="en-GB" sz="1600" dirty="0" smtClean="0">
                <a:latin typeface="Comic Sans MS" panose="030F0702030302020204" pitchFamily="66" charset="0"/>
              </a:rPr>
              <a:t> and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lost</a:t>
            </a:r>
            <a:r>
              <a:rPr lang="en-GB" sz="1600" dirty="0" smtClean="0">
                <a:latin typeface="Comic Sans MS" panose="030F0702030302020204" pitchFamily="66" charset="0"/>
              </a:rPr>
              <a:t> when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1600" dirty="0" smtClean="0">
                <a:latin typeface="Comic Sans MS" panose="030F0702030302020204" pitchFamily="66" charset="0"/>
              </a:rPr>
              <a:t> is switched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off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pic>
        <p:nvPicPr>
          <p:cNvPr id="1026" name="Picture 2" descr="http://s.hswstatic.com/gif/electromagnet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7" y="188640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1333004" cy="1333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217" y="-26833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http://science.howstuffworks.com/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6626" y="3148891"/>
            <a:ext cx="28803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Electromagnets!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0221859">
            <a:off x="920378" y="2628512"/>
            <a:ext cx="832495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91385" y="4581128"/>
            <a:ext cx="3800509" cy="1999367"/>
            <a:chOff x="5343490" y="3068960"/>
            <a:chExt cx="3800509" cy="199936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43490" y="3230002"/>
              <a:ext cx="2824163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508104" y="30689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switch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52320" y="307669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battery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3523" y="396449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coil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42558" y="4293382"/>
              <a:ext cx="1001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Soft iron core</a:t>
              </a:r>
              <a:endParaRPr lang="en-GB" dirty="0"/>
            </a:p>
          </p:txBody>
        </p:sp>
      </p:grpSp>
      <p:sp>
        <p:nvSpPr>
          <p:cNvPr id="16" name="Right Arrow 15"/>
          <p:cNvSpPr/>
          <p:nvPr/>
        </p:nvSpPr>
        <p:spPr>
          <a:xfrm rot="2669391">
            <a:off x="1084577" y="3985157"/>
            <a:ext cx="832495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572000" y="3483729"/>
            <a:ext cx="2808312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Unlike bar magnets, which are </a:t>
            </a:r>
            <a:r>
              <a:rPr lang="en-GB" sz="1600" b="1" u="sng" dirty="0" smtClean="0">
                <a:solidFill>
                  <a:srgbClr val="FF0000"/>
                </a:solidFill>
              </a:rPr>
              <a:t>permanent</a:t>
            </a:r>
            <a:r>
              <a:rPr lang="en-GB" sz="1600" dirty="0" smtClean="0"/>
              <a:t> magnets, the </a:t>
            </a:r>
            <a:r>
              <a:rPr lang="en-GB" sz="1600" b="1" u="sng" dirty="0" smtClean="0">
                <a:solidFill>
                  <a:srgbClr val="FF0000"/>
                </a:solidFill>
              </a:rPr>
              <a:t>magnetism </a:t>
            </a:r>
            <a:r>
              <a:rPr lang="en-GB" sz="1600" dirty="0" smtClean="0"/>
              <a:t>of </a:t>
            </a:r>
            <a:r>
              <a:rPr lang="en-GB" sz="1600" b="1" u="sng" dirty="0" smtClean="0">
                <a:solidFill>
                  <a:srgbClr val="FF0000"/>
                </a:solidFill>
              </a:rPr>
              <a:t>electromagnets</a:t>
            </a:r>
            <a:r>
              <a:rPr lang="en-GB" sz="1600" dirty="0" smtClean="0"/>
              <a:t> can be turned </a:t>
            </a:r>
            <a:r>
              <a:rPr lang="en-GB" sz="1600" b="1" u="sng" dirty="0" smtClean="0">
                <a:solidFill>
                  <a:srgbClr val="FF0000"/>
                </a:solidFill>
              </a:rPr>
              <a:t>on</a:t>
            </a:r>
            <a:r>
              <a:rPr lang="en-GB" sz="1600" dirty="0" smtClean="0"/>
              <a:t> and </a:t>
            </a:r>
            <a:r>
              <a:rPr lang="en-GB" sz="1600" b="1" u="sng" dirty="0" smtClean="0">
                <a:solidFill>
                  <a:srgbClr val="FF0000"/>
                </a:solidFill>
              </a:rPr>
              <a:t>off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91894" y="4742170"/>
            <a:ext cx="2304256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When a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1600" dirty="0" smtClean="0">
                <a:latin typeface="Comic Sans MS" panose="030F0702030302020204" pitchFamily="66" charset="0"/>
              </a:rPr>
              <a:t> flows through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coil</a:t>
            </a:r>
            <a:r>
              <a:rPr lang="en-GB" sz="1600" dirty="0" smtClean="0">
                <a:latin typeface="Comic Sans MS" panose="030F0702030302020204" pitchFamily="66" charset="0"/>
              </a:rPr>
              <a:t> it produces a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field.</a:t>
            </a:r>
            <a:r>
              <a:rPr lang="en-GB" sz="1600" dirty="0" smtClean="0">
                <a:latin typeface="Comic Sans MS" panose="030F0702030302020204" pitchFamily="66" charset="0"/>
              </a:rPr>
              <a:t>  This field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temporary</a:t>
            </a:r>
            <a:r>
              <a:rPr lang="en-GB" sz="1600" dirty="0" smtClean="0">
                <a:latin typeface="Comic Sans MS" panose="030F0702030302020204" pitchFamily="66" charset="0"/>
              </a:rPr>
              <a:t> and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lost</a:t>
            </a:r>
            <a:r>
              <a:rPr lang="en-GB" sz="1600" dirty="0" smtClean="0">
                <a:latin typeface="Comic Sans MS" panose="030F0702030302020204" pitchFamily="66" charset="0"/>
              </a:rPr>
              <a:t> when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1600" dirty="0" smtClean="0">
                <a:latin typeface="Comic Sans MS" panose="030F0702030302020204" pitchFamily="66" charset="0"/>
              </a:rPr>
              <a:t> is switched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off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0385" y="4742170"/>
            <a:ext cx="1615988" cy="18158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Strength</a:t>
            </a:r>
            <a:r>
              <a:rPr lang="en-GB" sz="1600" dirty="0" smtClean="0">
                <a:latin typeface="Comic Sans MS" panose="030F0702030302020204" pitchFamily="66" charset="0"/>
              </a:rPr>
              <a:t> increased by:</a:t>
            </a:r>
          </a:p>
          <a:p>
            <a:pPr marL="285750" indent="-285750">
              <a:buFontTx/>
              <a:buChar char="-"/>
            </a:pP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Increasing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</a:p>
          <a:p>
            <a:pPr marL="285750" indent="-285750">
              <a:buFontTx/>
              <a:buChar char="-"/>
            </a:pP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Increasing</a:t>
            </a:r>
            <a:r>
              <a:rPr lang="en-GB" sz="1600" dirty="0" smtClean="0">
                <a:latin typeface="Comic Sans MS" panose="030F0702030302020204" pitchFamily="66" charset="0"/>
              </a:rPr>
              <a:t> number of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turns</a:t>
            </a:r>
            <a:endParaRPr lang="en-GB" sz="16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pic>
        <p:nvPicPr>
          <p:cNvPr id="1026" name="Picture 2" descr="http://s.hswstatic.com/gif/electromagnet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7" y="188640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1333004" cy="1333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217" y="-26833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http://science.howstuffworks.com/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6626" y="3148891"/>
            <a:ext cx="28803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Electromagnets!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0221859">
            <a:off x="920378" y="2628512"/>
            <a:ext cx="832495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91385" y="4581128"/>
            <a:ext cx="3800509" cy="1999367"/>
            <a:chOff x="5343490" y="3068960"/>
            <a:chExt cx="3800509" cy="199936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43490" y="3230002"/>
              <a:ext cx="2824163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508104" y="30689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switch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52320" y="307669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battery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3523" y="396449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coil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42558" y="4293382"/>
              <a:ext cx="1001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Soft iron core</a:t>
              </a:r>
              <a:endParaRPr lang="en-GB" dirty="0"/>
            </a:p>
          </p:txBody>
        </p:sp>
      </p:grpSp>
      <p:sp>
        <p:nvSpPr>
          <p:cNvPr id="16" name="Right Arrow 15"/>
          <p:cNvSpPr/>
          <p:nvPr/>
        </p:nvSpPr>
        <p:spPr>
          <a:xfrm rot="2669391">
            <a:off x="1084577" y="3985157"/>
            <a:ext cx="832495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572000" y="3483729"/>
            <a:ext cx="2808312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Unlike bar magnets, which are </a:t>
            </a:r>
            <a:r>
              <a:rPr lang="en-GB" sz="1600" b="1" u="sng" dirty="0" smtClean="0">
                <a:solidFill>
                  <a:srgbClr val="FF0000"/>
                </a:solidFill>
              </a:rPr>
              <a:t>permanent</a:t>
            </a:r>
            <a:r>
              <a:rPr lang="en-GB" sz="1600" dirty="0" smtClean="0"/>
              <a:t> magnets, the </a:t>
            </a:r>
            <a:r>
              <a:rPr lang="en-GB" sz="1600" b="1" u="sng" dirty="0" smtClean="0">
                <a:solidFill>
                  <a:srgbClr val="FF0000"/>
                </a:solidFill>
              </a:rPr>
              <a:t>magnetism </a:t>
            </a:r>
            <a:r>
              <a:rPr lang="en-GB" sz="1600" dirty="0" smtClean="0"/>
              <a:t>of </a:t>
            </a:r>
            <a:r>
              <a:rPr lang="en-GB" sz="1600" b="1" u="sng" dirty="0" smtClean="0">
                <a:solidFill>
                  <a:srgbClr val="FF0000"/>
                </a:solidFill>
              </a:rPr>
              <a:t>electromagnets</a:t>
            </a:r>
            <a:r>
              <a:rPr lang="en-GB" sz="1600" dirty="0" smtClean="0"/>
              <a:t> can be turned </a:t>
            </a:r>
            <a:r>
              <a:rPr lang="en-GB" sz="1600" b="1" u="sng" dirty="0" smtClean="0">
                <a:solidFill>
                  <a:srgbClr val="FF0000"/>
                </a:solidFill>
              </a:rPr>
              <a:t>on</a:t>
            </a:r>
            <a:r>
              <a:rPr lang="en-GB" sz="1600" dirty="0" smtClean="0"/>
              <a:t> and </a:t>
            </a:r>
            <a:r>
              <a:rPr lang="en-GB" sz="1600" b="1" u="sng" dirty="0" smtClean="0">
                <a:solidFill>
                  <a:srgbClr val="FF0000"/>
                </a:solidFill>
              </a:rPr>
              <a:t>off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91894" y="4742170"/>
            <a:ext cx="2304256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When a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1600" dirty="0" smtClean="0">
                <a:latin typeface="Comic Sans MS" panose="030F0702030302020204" pitchFamily="66" charset="0"/>
              </a:rPr>
              <a:t> flows through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coil</a:t>
            </a:r>
            <a:r>
              <a:rPr lang="en-GB" sz="1600" dirty="0" smtClean="0">
                <a:latin typeface="Comic Sans MS" panose="030F0702030302020204" pitchFamily="66" charset="0"/>
              </a:rPr>
              <a:t> it produces a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field.</a:t>
            </a:r>
            <a:r>
              <a:rPr lang="en-GB" sz="1600" dirty="0" smtClean="0">
                <a:latin typeface="Comic Sans MS" panose="030F0702030302020204" pitchFamily="66" charset="0"/>
              </a:rPr>
              <a:t>  This field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temporary</a:t>
            </a:r>
            <a:r>
              <a:rPr lang="en-GB" sz="1600" dirty="0" smtClean="0">
                <a:latin typeface="Comic Sans MS" panose="030F0702030302020204" pitchFamily="66" charset="0"/>
              </a:rPr>
              <a:t> and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lost</a:t>
            </a:r>
            <a:r>
              <a:rPr lang="en-GB" sz="1600" dirty="0" smtClean="0">
                <a:latin typeface="Comic Sans MS" panose="030F0702030302020204" pitchFamily="66" charset="0"/>
              </a:rPr>
              <a:t> when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sz="1600" dirty="0" smtClean="0">
                <a:latin typeface="Comic Sans MS" panose="030F0702030302020204" pitchFamily="66" charset="0"/>
              </a:rPr>
              <a:t> is switched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off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0385" y="4742170"/>
            <a:ext cx="1615988" cy="18158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Strength</a:t>
            </a:r>
            <a:r>
              <a:rPr lang="en-GB" sz="1600" dirty="0" smtClean="0">
                <a:latin typeface="Comic Sans MS" panose="030F0702030302020204" pitchFamily="66" charset="0"/>
              </a:rPr>
              <a:t> increased by:</a:t>
            </a:r>
          </a:p>
          <a:p>
            <a:pPr marL="285750" indent="-285750">
              <a:buFontTx/>
              <a:buChar char="-"/>
            </a:pP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Increasing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</a:p>
          <a:p>
            <a:pPr marL="285750" indent="-285750">
              <a:buFontTx/>
              <a:buChar char="-"/>
            </a:pP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Increasing</a:t>
            </a:r>
            <a:r>
              <a:rPr lang="en-GB" sz="1600" dirty="0" smtClean="0">
                <a:latin typeface="Comic Sans MS" panose="030F0702030302020204" pitchFamily="66" charset="0"/>
              </a:rPr>
              <a:t> number of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turns</a:t>
            </a:r>
            <a:endParaRPr lang="en-GB" sz="16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0095" y="3724416"/>
            <a:ext cx="2507889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b="1" u="sng" dirty="0" smtClean="0">
                <a:solidFill>
                  <a:srgbClr val="FF0000"/>
                </a:solidFill>
              </a:rPr>
              <a:t>core</a:t>
            </a:r>
            <a:r>
              <a:rPr lang="en-GB" dirty="0" smtClean="0"/>
              <a:t> is usually made of a </a:t>
            </a:r>
            <a:r>
              <a:rPr lang="en-GB" b="1" u="sng" dirty="0" smtClean="0">
                <a:solidFill>
                  <a:srgbClr val="FF0000"/>
                </a:solidFill>
              </a:rPr>
              <a:t>soft metal </a:t>
            </a:r>
            <a:r>
              <a:rPr lang="en-GB" dirty="0" smtClean="0"/>
              <a:t>such as </a:t>
            </a:r>
            <a:r>
              <a:rPr lang="en-GB" b="1" u="sng" dirty="0" smtClean="0">
                <a:solidFill>
                  <a:srgbClr val="FF0000"/>
                </a:solidFill>
              </a:rPr>
              <a:t>iron</a:t>
            </a:r>
            <a:r>
              <a:rPr lang="en-GB" dirty="0" smtClean="0"/>
              <a:t> or </a:t>
            </a:r>
            <a:r>
              <a:rPr lang="en-GB" b="1" u="sng" dirty="0" err="1" smtClean="0">
                <a:solidFill>
                  <a:srgbClr val="FF0000"/>
                </a:solidFill>
              </a:rPr>
              <a:t>Mumetal</a:t>
            </a:r>
            <a:r>
              <a:rPr lang="en-GB" b="1" u="sng" dirty="0" smtClean="0">
                <a:solidFill>
                  <a:srgbClr val="FF0000"/>
                </a:solidFill>
              </a:rPr>
              <a:t>.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RELAYS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dirty="0">
                <a:latin typeface="Comic Sans MS" panose="030F0702030302020204" pitchFamily="66" charset="0"/>
              </a:rPr>
              <a:t>A relay is a device which uses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low current circuit</a:t>
            </a:r>
            <a:r>
              <a:rPr lang="en-GB" dirty="0">
                <a:latin typeface="Comic Sans MS" panose="030F0702030302020204" pitchFamily="66" charset="0"/>
              </a:rPr>
              <a:t> to switch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high current circuit</a:t>
            </a:r>
            <a:r>
              <a:rPr lang="en-GB" dirty="0">
                <a:latin typeface="Comic Sans MS" panose="030F0702030302020204" pitchFamily="66" charset="0"/>
              </a:rPr>
              <a:t> on or off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RELAYS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dirty="0">
                <a:latin typeface="Comic Sans MS" panose="030F0702030302020204" pitchFamily="66" charset="0"/>
              </a:rPr>
              <a:t>A relay is a device which uses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low current circuit</a:t>
            </a:r>
            <a:r>
              <a:rPr lang="en-GB" dirty="0">
                <a:latin typeface="Comic Sans MS" panose="030F0702030302020204" pitchFamily="66" charset="0"/>
              </a:rPr>
              <a:t> to switch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high current circuit</a:t>
            </a:r>
            <a:r>
              <a:rPr lang="en-GB" dirty="0">
                <a:latin typeface="Comic Sans MS" panose="030F0702030302020204" pitchFamily="66" charset="0"/>
              </a:rPr>
              <a:t> on or off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61" y="3068960"/>
            <a:ext cx="431793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For example, a very big relay is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cars</a:t>
            </a:r>
            <a:r>
              <a:rPr lang="en-GB" dirty="0" smtClean="0">
                <a:latin typeface="Comic Sans MS" panose="030F0702030302020204" pitchFamily="66" charset="0"/>
              </a:rPr>
              <a:t> for switching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starter motor</a:t>
            </a:r>
            <a:r>
              <a:rPr lang="en-GB" dirty="0" smtClean="0">
                <a:latin typeface="Comic Sans MS" panose="030F0702030302020204" pitchFamily="66" charset="0"/>
              </a:rPr>
              <a:t>, because it draws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big current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1560" y="4086865"/>
            <a:ext cx="3312369" cy="2473951"/>
            <a:chOff x="827583" y="4363864"/>
            <a:chExt cx="3312369" cy="2473951"/>
          </a:xfrm>
        </p:grpSpPr>
        <p:pic>
          <p:nvPicPr>
            <p:cNvPr id="9" name="Picture 2" descr="A coil with an armature above that links to switch contacts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363864"/>
              <a:ext cx="3312368" cy="21877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27583" y="6551662"/>
              <a:ext cx="1582905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Low current circuit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0489" y="6560816"/>
              <a:ext cx="1729463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High current circuit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1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RELAYS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dirty="0">
                <a:latin typeface="Comic Sans MS" panose="030F0702030302020204" pitchFamily="66" charset="0"/>
              </a:rPr>
              <a:t>A relay is a device which uses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low current circuit</a:t>
            </a:r>
            <a:r>
              <a:rPr lang="en-GB" dirty="0">
                <a:latin typeface="Comic Sans MS" panose="030F0702030302020204" pitchFamily="66" charset="0"/>
              </a:rPr>
              <a:t> to switch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high current circuit</a:t>
            </a:r>
            <a:r>
              <a:rPr lang="en-GB" dirty="0">
                <a:latin typeface="Comic Sans MS" panose="030F0702030302020204" pitchFamily="66" charset="0"/>
              </a:rPr>
              <a:t> on or off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61" y="3068960"/>
            <a:ext cx="431793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For example, a very big relay is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cars</a:t>
            </a:r>
            <a:r>
              <a:rPr lang="en-GB" dirty="0" smtClean="0">
                <a:latin typeface="Comic Sans MS" panose="030F0702030302020204" pitchFamily="66" charset="0"/>
              </a:rPr>
              <a:t> for switching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starter motor</a:t>
            </a:r>
            <a:r>
              <a:rPr lang="en-GB" dirty="0" smtClean="0">
                <a:latin typeface="Comic Sans MS" panose="030F0702030302020204" pitchFamily="66" charset="0"/>
              </a:rPr>
              <a:t>, because it draws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big current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1560" y="4086865"/>
            <a:ext cx="3312369" cy="2473951"/>
            <a:chOff x="827583" y="4363864"/>
            <a:chExt cx="3312369" cy="2473951"/>
          </a:xfrm>
        </p:grpSpPr>
        <p:pic>
          <p:nvPicPr>
            <p:cNvPr id="9" name="Picture 2" descr="A coil with an armature above that links to switch contacts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363864"/>
              <a:ext cx="3312368" cy="21877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27583" y="6551662"/>
              <a:ext cx="1582905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Low current circuit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0489" y="6560816"/>
              <a:ext cx="1729463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High current circuit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16016" y="3429000"/>
            <a:ext cx="417646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When the switch in the low current circuit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closed</a:t>
            </a:r>
            <a:r>
              <a:rPr lang="en-GB" dirty="0" smtClean="0">
                <a:latin typeface="Comic Sans MS" panose="030F0702030302020204" pitchFamily="66" charset="0"/>
              </a:rPr>
              <a:t>, it turns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 on </a:t>
            </a:r>
            <a:r>
              <a:rPr lang="en-GB" dirty="0" smtClean="0">
                <a:latin typeface="Comic Sans MS" panose="030F0702030302020204" pitchFamily="66" charset="0"/>
              </a:rPr>
              <a:t>which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armature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0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RELAYS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dirty="0">
                <a:latin typeface="Comic Sans MS" panose="030F0702030302020204" pitchFamily="66" charset="0"/>
              </a:rPr>
              <a:t>A relay is a device which uses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low current circuit</a:t>
            </a:r>
            <a:r>
              <a:rPr lang="en-GB" dirty="0">
                <a:latin typeface="Comic Sans MS" panose="030F0702030302020204" pitchFamily="66" charset="0"/>
              </a:rPr>
              <a:t> to switch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high current circuit</a:t>
            </a:r>
            <a:r>
              <a:rPr lang="en-GB" dirty="0">
                <a:latin typeface="Comic Sans MS" panose="030F0702030302020204" pitchFamily="66" charset="0"/>
              </a:rPr>
              <a:t> on or off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61" y="3068960"/>
            <a:ext cx="431793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For example, a very big relay is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cars</a:t>
            </a:r>
            <a:r>
              <a:rPr lang="en-GB" dirty="0" smtClean="0">
                <a:latin typeface="Comic Sans MS" panose="030F0702030302020204" pitchFamily="66" charset="0"/>
              </a:rPr>
              <a:t> for switching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starter motor</a:t>
            </a:r>
            <a:r>
              <a:rPr lang="en-GB" dirty="0" smtClean="0">
                <a:latin typeface="Comic Sans MS" panose="030F0702030302020204" pitchFamily="66" charset="0"/>
              </a:rPr>
              <a:t>, because it draws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big current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1560" y="4086865"/>
            <a:ext cx="3312369" cy="2473951"/>
            <a:chOff x="827583" y="4363864"/>
            <a:chExt cx="3312369" cy="2473951"/>
          </a:xfrm>
        </p:grpSpPr>
        <p:pic>
          <p:nvPicPr>
            <p:cNvPr id="9" name="Picture 2" descr="A coil with an armature above that links to switch contacts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363864"/>
              <a:ext cx="3312368" cy="21877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27583" y="6551662"/>
              <a:ext cx="1582905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Low current circuit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0489" y="6560816"/>
              <a:ext cx="1729463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High current circuit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16016" y="3429000"/>
            <a:ext cx="417646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When the switch in the low current circuit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closed</a:t>
            </a:r>
            <a:r>
              <a:rPr lang="en-GB" dirty="0" smtClean="0">
                <a:latin typeface="Comic Sans MS" panose="030F0702030302020204" pitchFamily="66" charset="0"/>
              </a:rPr>
              <a:t>, it turns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 on </a:t>
            </a:r>
            <a:r>
              <a:rPr lang="en-GB" dirty="0" smtClean="0">
                <a:latin typeface="Comic Sans MS" panose="030F0702030302020204" pitchFamily="66" charset="0"/>
              </a:rPr>
              <a:t>which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armature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armature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pivots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closes the switch contacts</a:t>
            </a:r>
            <a:r>
              <a:rPr lang="en-GB" dirty="0" smtClean="0">
                <a:latin typeface="Comic Sans MS" panose="030F0702030302020204" pitchFamily="66" charset="0"/>
              </a:rPr>
              <a:t> in the high current circuit.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RELAYS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dirty="0">
                <a:latin typeface="Comic Sans MS" panose="030F0702030302020204" pitchFamily="66" charset="0"/>
              </a:rPr>
              <a:t>A relay is a device which uses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low current circuit</a:t>
            </a:r>
            <a:r>
              <a:rPr lang="en-GB" dirty="0">
                <a:latin typeface="Comic Sans MS" panose="030F0702030302020204" pitchFamily="66" charset="0"/>
              </a:rPr>
              <a:t> to switch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high current circuit</a:t>
            </a:r>
            <a:r>
              <a:rPr lang="en-GB" dirty="0">
                <a:latin typeface="Comic Sans MS" panose="030F0702030302020204" pitchFamily="66" charset="0"/>
              </a:rPr>
              <a:t> on or off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61" y="3068960"/>
            <a:ext cx="431793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For example, a very big relay is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cars</a:t>
            </a:r>
            <a:r>
              <a:rPr lang="en-GB" dirty="0" smtClean="0">
                <a:latin typeface="Comic Sans MS" panose="030F0702030302020204" pitchFamily="66" charset="0"/>
              </a:rPr>
              <a:t> for switching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starter motor</a:t>
            </a:r>
            <a:r>
              <a:rPr lang="en-GB" dirty="0" smtClean="0">
                <a:latin typeface="Comic Sans MS" panose="030F0702030302020204" pitchFamily="66" charset="0"/>
              </a:rPr>
              <a:t>, because it draws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big current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1560" y="4086865"/>
            <a:ext cx="3312369" cy="2473951"/>
            <a:chOff x="827583" y="4363864"/>
            <a:chExt cx="3312369" cy="2473951"/>
          </a:xfrm>
        </p:grpSpPr>
        <p:pic>
          <p:nvPicPr>
            <p:cNvPr id="9" name="Picture 2" descr="A coil with an armature above that links to switch contacts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363864"/>
              <a:ext cx="3312368" cy="21877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27583" y="6551662"/>
              <a:ext cx="1582905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Low current circuit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0489" y="6560816"/>
              <a:ext cx="1729463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High current circuit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16016" y="3429000"/>
            <a:ext cx="4176464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When the switch in the low current circuit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closed</a:t>
            </a:r>
            <a:r>
              <a:rPr lang="en-GB" dirty="0" smtClean="0">
                <a:latin typeface="Comic Sans MS" panose="030F0702030302020204" pitchFamily="66" charset="0"/>
              </a:rPr>
              <a:t>, it turns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 on </a:t>
            </a:r>
            <a:r>
              <a:rPr lang="en-GB" dirty="0" smtClean="0">
                <a:latin typeface="Comic Sans MS" panose="030F0702030302020204" pitchFamily="66" charset="0"/>
              </a:rPr>
              <a:t>which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armature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armature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pivots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closes the switch contacts</a:t>
            </a:r>
            <a:r>
              <a:rPr lang="en-GB" dirty="0" smtClean="0">
                <a:latin typeface="Comic Sans MS" panose="030F0702030302020204" pitchFamily="66" charset="0"/>
              </a:rPr>
              <a:t> in the high current circuit.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When the low current switch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opened</a:t>
            </a:r>
            <a:r>
              <a:rPr lang="en-GB" dirty="0" smtClean="0">
                <a:latin typeface="Comic Sans MS" panose="030F0702030302020204" pitchFamily="66" charset="0"/>
              </a:rPr>
              <a:t> the electromagnet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stops pulling</a:t>
            </a:r>
            <a:r>
              <a:rPr lang="en-GB" dirty="0" smtClean="0">
                <a:latin typeface="Comic Sans MS" panose="030F0702030302020204" pitchFamily="66" charset="0"/>
              </a:rPr>
              <a:t> the armature and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current circuit</a:t>
            </a:r>
            <a:r>
              <a:rPr lang="en-GB" dirty="0" smtClean="0">
                <a:latin typeface="Comic Sans MS" panose="030F0702030302020204" pitchFamily="66" charset="0"/>
              </a:rPr>
              <a:t>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broken</a:t>
            </a:r>
            <a:r>
              <a:rPr lang="en-GB" dirty="0" smtClean="0">
                <a:latin typeface="Comic Sans MS" panose="030F0702030302020204" pitchFamily="66" charset="0"/>
              </a:rPr>
              <a:t> again.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the pattern of the magnetic field (including direction) due to currents in straight wires and in solenoids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40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BREAKERS. 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BREAKERS. 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breaker </a:t>
            </a:r>
            <a:r>
              <a:rPr lang="en-GB" dirty="0" smtClean="0">
                <a:latin typeface="Comic Sans MS" panose="030F0702030302020204" pitchFamily="66" charset="0"/>
              </a:rPr>
              <a:t>does the same job as a fuse, but it works in a different way.  Circuit breakers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automatic switches</a:t>
            </a:r>
            <a:r>
              <a:rPr lang="en-GB" dirty="0" smtClean="0">
                <a:latin typeface="Comic Sans MS" panose="030F0702030302020204" pitchFamily="66" charset="0"/>
              </a:rPr>
              <a:t> that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‘trip’ </a:t>
            </a:r>
            <a:r>
              <a:rPr lang="en-GB" dirty="0" smtClean="0">
                <a:latin typeface="Comic Sans MS" panose="030F0702030302020204" pitchFamily="66" charset="0"/>
              </a:rPr>
              <a:t>(turn off) when the current rises above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specific value</a:t>
            </a:r>
            <a:r>
              <a:rPr lang="en-GB" dirty="0" smtClean="0">
                <a:latin typeface="Comic Sans MS" panose="030F0702030302020204" pitchFamily="66" charset="0"/>
              </a:rPr>
              <a:t>.  The circuit breaker can be reset by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pressing a button </a:t>
            </a:r>
            <a:r>
              <a:rPr lang="en-GB" dirty="0" smtClean="0">
                <a:latin typeface="Comic Sans MS" panose="030F0702030302020204" pitchFamily="66" charset="0"/>
              </a:rPr>
              <a:t>(no need to replace).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BREAKERS. 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breaker </a:t>
            </a:r>
            <a:r>
              <a:rPr lang="en-GB" dirty="0" smtClean="0">
                <a:latin typeface="Comic Sans MS" panose="030F0702030302020204" pitchFamily="66" charset="0"/>
              </a:rPr>
              <a:t>does the same job as a fuse, but it works in a different way.  Circuit breakers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automatic switches</a:t>
            </a:r>
            <a:r>
              <a:rPr lang="en-GB" dirty="0" smtClean="0">
                <a:latin typeface="Comic Sans MS" panose="030F0702030302020204" pitchFamily="66" charset="0"/>
              </a:rPr>
              <a:t> that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‘trip’ </a:t>
            </a:r>
            <a:r>
              <a:rPr lang="en-GB" dirty="0" smtClean="0">
                <a:latin typeface="Comic Sans MS" panose="030F0702030302020204" pitchFamily="66" charset="0"/>
              </a:rPr>
              <a:t>(turn off) when the current rises above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specific value</a:t>
            </a:r>
            <a:r>
              <a:rPr lang="en-GB" dirty="0" smtClean="0">
                <a:latin typeface="Comic Sans MS" panose="030F0702030302020204" pitchFamily="66" charset="0"/>
              </a:rPr>
              <a:t>.  The circuit breaker can be reset by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pressing a button </a:t>
            </a:r>
            <a:r>
              <a:rPr lang="en-GB" dirty="0" smtClean="0">
                <a:latin typeface="Comic Sans MS" panose="030F0702030302020204" pitchFamily="66" charset="0"/>
              </a:rPr>
              <a:t>(no need to replace).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653136"/>
            <a:ext cx="4332001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7891" y="6389876"/>
            <a:ext cx="30988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Comic Sans MS" panose="030F0702030302020204" pitchFamily="66" charset="0"/>
              </a:rPr>
              <a:t>http://www.bbc.co.uk/schools/gcsebitesize/science</a:t>
            </a:r>
          </a:p>
        </p:txBody>
      </p:sp>
    </p:spTree>
    <p:extLst>
      <p:ext uri="{BB962C8B-B14F-4D97-AF65-F5344CB8AC3E}">
        <p14:creationId xmlns:p14="http://schemas.microsoft.com/office/powerpoint/2010/main" val="32433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BREAKERS. 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breaker </a:t>
            </a:r>
            <a:r>
              <a:rPr lang="en-GB" dirty="0" smtClean="0">
                <a:latin typeface="Comic Sans MS" panose="030F0702030302020204" pitchFamily="66" charset="0"/>
              </a:rPr>
              <a:t>does the same job as a fuse, but it works in a different way.  Circuit breakers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automatic switches</a:t>
            </a:r>
            <a:r>
              <a:rPr lang="en-GB" dirty="0" smtClean="0">
                <a:latin typeface="Comic Sans MS" panose="030F0702030302020204" pitchFamily="66" charset="0"/>
              </a:rPr>
              <a:t> that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‘trip’ </a:t>
            </a:r>
            <a:r>
              <a:rPr lang="en-GB" dirty="0" smtClean="0">
                <a:latin typeface="Comic Sans MS" panose="030F0702030302020204" pitchFamily="66" charset="0"/>
              </a:rPr>
              <a:t>(turn off) when the current rises above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specific value</a:t>
            </a:r>
            <a:r>
              <a:rPr lang="en-GB" dirty="0" smtClean="0">
                <a:latin typeface="Comic Sans MS" panose="030F0702030302020204" pitchFamily="66" charset="0"/>
              </a:rPr>
              <a:t>.  The circuit breaker can be reset by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pressing a button </a:t>
            </a:r>
            <a:r>
              <a:rPr lang="en-GB" dirty="0" smtClean="0">
                <a:latin typeface="Comic Sans MS" panose="030F0702030302020204" pitchFamily="66" charset="0"/>
              </a:rPr>
              <a:t>(no need to replace).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653136"/>
            <a:ext cx="4332001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7891" y="6389876"/>
            <a:ext cx="30988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Comic Sans MS" panose="030F0702030302020204" pitchFamily="66" charset="0"/>
              </a:rPr>
              <a:t>http://www.bbc.co.uk/schools/gcsebitesize/science</a:t>
            </a:r>
          </a:p>
        </p:txBody>
      </p:sp>
      <p:sp>
        <p:nvSpPr>
          <p:cNvPr id="9" name="Oval 8"/>
          <p:cNvSpPr/>
          <p:nvPr/>
        </p:nvSpPr>
        <p:spPr>
          <a:xfrm>
            <a:off x="1259632" y="50851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3573016"/>
            <a:ext cx="417646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A spring-loaded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push switch </a:t>
            </a:r>
            <a:r>
              <a:rPr lang="en-GB" dirty="0" smtClean="0">
                <a:latin typeface="Comic Sans MS" panose="030F0702030302020204" pitchFamily="66" charset="0"/>
              </a:rPr>
              <a:t>is held 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closed</a:t>
            </a:r>
            <a:r>
              <a:rPr lang="en-GB" dirty="0" smtClean="0">
                <a:latin typeface="Comic Sans MS" panose="030F0702030302020204" pitchFamily="66" charset="0"/>
              </a:rPr>
              <a:t> position by a spring-loaded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soft iron bolt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0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BREAKERS. 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breaker </a:t>
            </a:r>
            <a:r>
              <a:rPr lang="en-GB" dirty="0" smtClean="0">
                <a:latin typeface="Comic Sans MS" panose="030F0702030302020204" pitchFamily="66" charset="0"/>
              </a:rPr>
              <a:t>does the same job as a fuse, but it works in a different way.  Circuit breakers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automatic switches</a:t>
            </a:r>
            <a:r>
              <a:rPr lang="en-GB" dirty="0" smtClean="0">
                <a:latin typeface="Comic Sans MS" panose="030F0702030302020204" pitchFamily="66" charset="0"/>
              </a:rPr>
              <a:t> that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‘trip’ </a:t>
            </a:r>
            <a:r>
              <a:rPr lang="en-GB" dirty="0" smtClean="0">
                <a:latin typeface="Comic Sans MS" panose="030F0702030302020204" pitchFamily="66" charset="0"/>
              </a:rPr>
              <a:t>(turn off) when the current rises above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specific value</a:t>
            </a:r>
            <a:r>
              <a:rPr lang="en-GB" dirty="0" smtClean="0">
                <a:latin typeface="Comic Sans MS" panose="030F0702030302020204" pitchFamily="66" charset="0"/>
              </a:rPr>
              <a:t>.  The circuit breaker can be reset by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pressing a button </a:t>
            </a:r>
            <a:r>
              <a:rPr lang="en-GB" dirty="0" smtClean="0">
                <a:latin typeface="Comic Sans MS" panose="030F0702030302020204" pitchFamily="66" charset="0"/>
              </a:rPr>
              <a:t>(no need to replace).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653136"/>
            <a:ext cx="4332001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7891" y="6389876"/>
            <a:ext cx="30988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Comic Sans MS" panose="030F0702030302020204" pitchFamily="66" charset="0"/>
              </a:rPr>
              <a:t>http://www.bbc.co.uk/schools/gcsebitesize/science</a:t>
            </a:r>
          </a:p>
        </p:txBody>
      </p:sp>
      <p:sp>
        <p:nvSpPr>
          <p:cNvPr id="9" name="Oval 8"/>
          <p:cNvSpPr/>
          <p:nvPr/>
        </p:nvSpPr>
        <p:spPr>
          <a:xfrm>
            <a:off x="1259632" y="50851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3573016"/>
            <a:ext cx="4176464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A spring-loaded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push switch </a:t>
            </a:r>
            <a:r>
              <a:rPr lang="en-GB" dirty="0" smtClean="0">
                <a:latin typeface="Comic Sans MS" panose="030F0702030302020204" pitchFamily="66" charset="0"/>
              </a:rPr>
              <a:t>is held 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closed</a:t>
            </a:r>
            <a:r>
              <a:rPr lang="en-GB" dirty="0" smtClean="0">
                <a:latin typeface="Comic Sans MS" panose="030F0702030302020204" pitchFamily="66" charset="0"/>
              </a:rPr>
              <a:t> position by a spring-loaded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soft iron bolt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arenR" startAt="2"/>
            </a:pP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</a:t>
            </a:r>
            <a:r>
              <a:rPr lang="en-GB" dirty="0" smtClean="0">
                <a:latin typeface="Comic Sans MS" panose="030F0702030302020204" pitchFamily="66" charset="0"/>
              </a:rPr>
              <a:t> arranged so it can    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pull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bolt away from </a:t>
            </a:r>
            <a:r>
              <a:rPr lang="en-GB" dirty="0" smtClean="0">
                <a:latin typeface="Comic Sans MS" panose="030F0702030302020204" pitchFamily="66" charset="0"/>
              </a:rPr>
              <a:t>the switch. </a:t>
            </a:r>
          </a:p>
        </p:txBody>
      </p:sp>
      <p:sp>
        <p:nvSpPr>
          <p:cNvPr id="12" name="Oval 11"/>
          <p:cNvSpPr/>
          <p:nvPr/>
        </p:nvSpPr>
        <p:spPr>
          <a:xfrm>
            <a:off x="2843808" y="53816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92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BREAKERS. 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 breaker </a:t>
            </a:r>
            <a:r>
              <a:rPr lang="en-GB" dirty="0" smtClean="0">
                <a:latin typeface="Comic Sans MS" panose="030F0702030302020204" pitchFamily="66" charset="0"/>
              </a:rPr>
              <a:t>does the same job as a fuse, but it works in a different way.  Circuit breakers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automatic switches</a:t>
            </a:r>
            <a:r>
              <a:rPr lang="en-GB" dirty="0" smtClean="0">
                <a:latin typeface="Comic Sans MS" panose="030F0702030302020204" pitchFamily="66" charset="0"/>
              </a:rPr>
              <a:t> that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‘trip’ </a:t>
            </a:r>
            <a:r>
              <a:rPr lang="en-GB" dirty="0" smtClean="0">
                <a:latin typeface="Comic Sans MS" panose="030F0702030302020204" pitchFamily="66" charset="0"/>
              </a:rPr>
              <a:t>(turn off) when the current rises above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specific value</a:t>
            </a:r>
            <a:r>
              <a:rPr lang="en-GB" dirty="0" smtClean="0">
                <a:latin typeface="Comic Sans MS" panose="030F0702030302020204" pitchFamily="66" charset="0"/>
              </a:rPr>
              <a:t>.  The circuit breaker can be reset by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pressing a button </a:t>
            </a:r>
            <a:r>
              <a:rPr lang="en-GB" dirty="0" smtClean="0">
                <a:latin typeface="Comic Sans MS" panose="030F0702030302020204" pitchFamily="66" charset="0"/>
              </a:rPr>
              <a:t>(no need to replace).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653136"/>
            <a:ext cx="4332001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7891" y="6389876"/>
            <a:ext cx="30988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Comic Sans MS" panose="030F0702030302020204" pitchFamily="66" charset="0"/>
              </a:rPr>
              <a:t>http://www.bbc.co.uk/schools/gcsebitesize/science</a:t>
            </a:r>
          </a:p>
        </p:txBody>
      </p:sp>
      <p:sp>
        <p:nvSpPr>
          <p:cNvPr id="9" name="Oval 8"/>
          <p:cNvSpPr/>
          <p:nvPr/>
        </p:nvSpPr>
        <p:spPr>
          <a:xfrm>
            <a:off x="1259632" y="50851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3573016"/>
            <a:ext cx="4176464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A spring-loaded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push switch </a:t>
            </a:r>
            <a:r>
              <a:rPr lang="en-GB" dirty="0" smtClean="0">
                <a:latin typeface="Comic Sans MS" panose="030F0702030302020204" pitchFamily="66" charset="0"/>
              </a:rPr>
              <a:t>is held 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closed</a:t>
            </a:r>
            <a:r>
              <a:rPr lang="en-GB" dirty="0" smtClean="0">
                <a:latin typeface="Comic Sans MS" panose="030F0702030302020204" pitchFamily="66" charset="0"/>
              </a:rPr>
              <a:t> position by a spring-loaded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soft iron bolt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arenR" startAt="2"/>
            </a:pP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</a:t>
            </a:r>
            <a:r>
              <a:rPr lang="en-GB" dirty="0" smtClean="0">
                <a:latin typeface="Comic Sans MS" panose="030F0702030302020204" pitchFamily="66" charset="0"/>
              </a:rPr>
              <a:t> arranged so it can    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pull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bolt away from </a:t>
            </a:r>
            <a:r>
              <a:rPr lang="en-GB" dirty="0" smtClean="0">
                <a:latin typeface="Comic Sans MS" panose="030F0702030302020204" pitchFamily="66" charset="0"/>
              </a:rPr>
              <a:t>the switch. </a:t>
            </a:r>
          </a:p>
          <a:p>
            <a:pPr marL="342900" indent="-342900">
              <a:buAutoNum type="arabicParenR" startAt="2"/>
            </a:pPr>
            <a:r>
              <a:rPr lang="en-GB" dirty="0" smtClean="0">
                <a:latin typeface="Comic Sans MS" panose="030F0702030302020204" pitchFamily="66" charset="0"/>
              </a:rPr>
              <a:t>If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increases beyond set limit then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 pulls </a:t>
            </a:r>
            <a:r>
              <a:rPr lang="en-GB" dirty="0" smtClean="0">
                <a:latin typeface="Comic Sans MS" panose="030F0702030302020204" pitchFamily="66" charset="0"/>
              </a:rPr>
              <a:t>bolt towards itself,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releasing</a:t>
            </a: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push switch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breaking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circuit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2843808" y="53816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2129487" y="557435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32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STORAGE.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STORAGE.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Pictures and sound can be recorded onto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tape </a:t>
            </a:r>
            <a:r>
              <a:rPr lang="en-GB" dirty="0" smtClean="0">
                <a:latin typeface="Comic Sans MS" panose="030F0702030302020204" pitchFamily="66" charset="0"/>
              </a:rPr>
              <a:t>– this consists of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long, thin plastic strip </a:t>
            </a:r>
            <a:r>
              <a:rPr lang="en-GB" dirty="0" smtClean="0">
                <a:latin typeface="Comic Sans MS" panose="030F0702030302020204" pitchFamily="66" charset="0"/>
              </a:rPr>
              <a:t>coated with a layer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oxide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STORAGE.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Pictures and sound can be recorded onto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tape </a:t>
            </a:r>
            <a:r>
              <a:rPr lang="en-GB" dirty="0" smtClean="0">
                <a:latin typeface="Comic Sans MS" panose="030F0702030302020204" pitchFamily="66" charset="0"/>
              </a:rPr>
              <a:t>– this consists of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long, thin plastic strip </a:t>
            </a:r>
            <a:r>
              <a:rPr lang="en-GB" dirty="0" smtClean="0">
                <a:latin typeface="Comic Sans MS" panose="030F0702030302020204" pitchFamily="66" charset="0"/>
              </a:rPr>
              <a:t>coated with a layer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oxide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schoolphysics.co.uk/age14-16/Electricity%20and%20magnetism/Electromagnetic%20induction/text/Tape_recording/images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9" y="3645024"/>
            <a:ext cx="4336082" cy="266429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1234" y="6313011"/>
            <a:ext cx="3285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http://www.schoolphysics.co.uk/</a:t>
            </a:r>
          </a:p>
        </p:txBody>
      </p:sp>
    </p:spTree>
    <p:extLst>
      <p:ext uri="{BB962C8B-B14F-4D97-AF65-F5344CB8AC3E}">
        <p14:creationId xmlns:p14="http://schemas.microsoft.com/office/powerpoint/2010/main" val="3551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STORAGE.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Pictures and sound can be recorded onto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tape </a:t>
            </a:r>
            <a:r>
              <a:rPr lang="en-GB" dirty="0" smtClean="0">
                <a:latin typeface="Comic Sans MS" panose="030F0702030302020204" pitchFamily="66" charset="0"/>
              </a:rPr>
              <a:t>– this consists of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long, thin plastic strip </a:t>
            </a:r>
            <a:r>
              <a:rPr lang="en-GB" dirty="0" smtClean="0">
                <a:latin typeface="Comic Sans MS" panose="030F0702030302020204" pitchFamily="66" charset="0"/>
              </a:rPr>
              <a:t>coated with a layer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oxide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schoolphysics.co.uk/age14-16/Electricity%20and%20magnetism/Electromagnetic%20induction/text/Tape_recording/images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9" y="3645024"/>
            <a:ext cx="4336082" cy="266429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1234" y="6313011"/>
            <a:ext cx="3285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http://www.schoolphysics.co.uk/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3501008"/>
            <a:ext cx="432048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Microphone</a:t>
            </a:r>
            <a:r>
              <a:rPr lang="en-GB" dirty="0" smtClean="0">
                <a:latin typeface="Comic Sans MS" panose="030F0702030302020204" pitchFamily="66" charset="0"/>
              </a:rPr>
              <a:t> picks up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converts it </a:t>
            </a:r>
            <a:r>
              <a:rPr lang="en-GB" dirty="0" smtClean="0">
                <a:latin typeface="Comic Sans MS" panose="030F0702030302020204" pitchFamily="66" charset="0"/>
              </a:rPr>
              <a:t>to small changing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1115616" y="45091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6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the pattern of the magnetic field (including direction) due to currents in straight wires and in solenoids </a:t>
            </a:r>
            <a:endParaRPr lang="en-GB" sz="1600" dirty="0"/>
          </a:p>
        </p:txBody>
      </p:sp>
      <p:pic>
        <p:nvPicPr>
          <p:cNvPr id="1026" name="Picture 2" descr="http://www.animatedscience.co.uk/ks5_physics/general/Electricity%20&amp;%20Magnetism/Magnetic%20Fields_files/Image885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05" y="1976112"/>
            <a:ext cx="32385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123728" y="1196752"/>
            <a:ext cx="0" cy="1584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23728" y="3212976"/>
            <a:ext cx="0" cy="1584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1520" y="3068960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3920" y="2942900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2502" y="1196752"/>
            <a:ext cx="0" cy="17365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2502" y="1196752"/>
            <a:ext cx="15712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9552" y="3068960"/>
            <a:ext cx="12950" cy="1728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2502" y="4797152"/>
            <a:ext cx="15712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95736" y="3284984"/>
            <a:ext cx="122413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 (conventional)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7069" y="2132856"/>
            <a:ext cx="122413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 lines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62289" y="1990088"/>
            <a:ext cx="61206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Wire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8323" y="548680"/>
            <a:ext cx="302940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current </a:t>
            </a:r>
            <a:r>
              <a:rPr lang="en-GB" dirty="0" smtClean="0">
                <a:latin typeface="Comic Sans MS" panose="030F0702030302020204" pitchFamily="66" charset="0"/>
              </a:rPr>
              <a:t>is passed through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wire</a:t>
            </a:r>
            <a:r>
              <a:rPr lang="en-GB" dirty="0" smtClean="0">
                <a:latin typeface="Comic Sans MS" panose="030F0702030302020204" pitchFamily="66" charset="0"/>
              </a:rPr>
              <a:t>,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weak magnetic field </a:t>
            </a:r>
            <a:r>
              <a:rPr lang="en-GB" dirty="0" smtClean="0">
                <a:latin typeface="Comic Sans MS" panose="030F0702030302020204" pitchFamily="66" charset="0"/>
              </a:rPr>
              <a:t>is produced.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STORAGE.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Pictures and sound can be recorded onto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tape </a:t>
            </a:r>
            <a:r>
              <a:rPr lang="en-GB" dirty="0" smtClean="0">
                <a:latin typeface="Comic Sans MS" panose="030F0702030302020204" pitchFamily="66" charset="0"/>
              </a:rPr>
              <a:t>– this consists of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long, thin plastic strip </a:t>
            </a:r>
            <a:r>
              <a:rPr lang="en-GB" dirty="0" smtClean="0">
                <a:latin typeface="Comic Sans MS" panose="030F0702030302020204" pitchFamily="66" charset="0"/>
              </a:rPr>
              <a:t>coated with a layer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oxide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schoolphysics.co.uk/age14-16/Electricity%20and%20magnetism/Electromagnetic%20induction/text/Tape_recording/images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9" y="3645024"/>
            <a:ext cx="4336082" cy="266429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1234" y="6313011"/>
            <a:ext cx="3285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http://www.schoolphysics.co.uk/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3501008"/>
            <a:ext cx="432048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Microphone</a:t>
            </a:r>
            <a:r>
              <a:rPr lang="en-GB" dirty="0" smtClean="0">
                <a:latin typeface="Comic Sans MS" panose="030F0702030302020204" pitchFamily="66" charset="0"/>
              </a:rPr>
              <a:t> picks up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converts it </a:t>
            </a:r>
            <a:r>
              <a:rPr lang="en-GB" dirty="0" smtClean="0">
                <a:latin typeface="Comic Sans MS" panose="030F0702030302020204" pitchFamily="66" charset="0"/>
              </a:rPr>
              <a:t>to small changing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The amplifier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amplifies</a:t>
            </a:r>
            <a:r>
              <a:rPr lang="en-GB" dirty="0" smtClean="0">
                <a:latin typeface="Comic Sans MS" panose="030F0702030302020204" pitchFamily="66" charset="0"/>
              </a:rPr>
              <a:t> this voltage.</a:t>
            </a:r>
          </a:p>
        </p:txBody>
      </p:sp>
      <p:sp>
        <p:nvSpPr>
          <p:cNvPr id="11" name="Oval 10"/>
          <p:cNvSpPr/>
          <p:nvPr/>
        </p:nvSpPr>
        <p:spPr>
          <a:xfrm>
            <a:off x="1115616" y="45091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2123728" y="3919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47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STORAGE.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Pictures and sound can be recorded onto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tape </a:t>
            </a:r>
            <a:r>
              <a:rPr lang="en-GB" dirty="0" smtClean="0">
                <a:latin typeface="Comic Sans MS" panose="030F0702030302020204" pitchFamily="66" charset="0"/>
              </a:rPr>
              <a:t>– this consists of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long, thin plastic strip </a:t>
            </a:r>
            <a:r>
              <a:rPr lang="en-GB" dirty="0" smtClean="0">
                <a:latin typeface="Comic Sans MS" panose="030F0702030302020204" pitchFamily="66" charset="0"/>
              </a:rPr>
              <a:t>coated with a layer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oxide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schoolphysics.co.uk/age14-16/Electricity%20and%20magnetism/Electromagnetic%20induction/text/Tape_recording/images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9" y="3645024"/>
            <a:ext cx="4336082" cy="266429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1234" y="6313011"/>
            <a:ext cx="3285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http://www.schoolphysics.co.uk/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3501008"/>
            <a:ext cx="432048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Microphone</a:t>
            </a:r>
            <a:r>
              <a:rPr lang="en-GB" dirty="0" smtClean="0">
                <a:latin typeface="Comic Sans MS" panose="030F0702030302020204" pitchFamily="66" charset="0"/>
              </a:rPr>
              <a:t> picks up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converts it </a:t>
            </a:r>
            <a:r>
              <a:rPr lang="en-GB" dirty="0" smtClean="0">
                <a:latin typeface="Comic Sans MS" panose="030F0702030302020204" pitchFamily="66" charset="0"/>
              </a:rPr>
              <a:t>to small changing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The amplifier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amplifies</a:t>
            </a:r>
            <a:r>
              <a:rPr lang="en-GB" dirty="0" smtClean="0">
                <a:latin typeface="Comic Sans MS" panose="030F0702030302020204" pitchFamily="66" charset="0"/>
              </a:rPr>
              <a:t> this voltage.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Output from amplifier fed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recording head </a:t>
            </a:r>
            <a:r>
              <a:rPr lang="en-GB" dirty="0" smtClean="0">
                <a:latin typeface="Comic Sans MS" panose="030F0702030302020204" pitchFamily="66" charset="0"/>
              </a:rPr>
              <a:t>where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changing magnetic field </a:t>
            </a:r>
            <a:r>
              <a:rPr lang="en-GB" dirty="0" smtClean="0">
                <a:latin typeface="Comic Sans MS" panose="030F0702030302020204" pitchFamily="66" charset="0"/>
              </a:rPr>
              <a:t>is produced.</a:t>
            </a:r>
          </a:p>
        </p:txBody>
      </p:sp>
      <p:sp>
        <p:nvSpPr>
          <p:cNvPr id="11" name="Oval 10"/>
          <p:cNvSpPr/>
          <p:nvPr/>
        </p:nvSpPr>
        <p:spPr>
          <a:xfrm>
            <a:off x="1115616" y="45091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2123728" y="3919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3347864" y="48691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4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STORAGE.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Pictures and sound can be recorded onto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tape </a:t>
            </a:r>
            <a:r>
              <a:rPr lang="en-GB" dirty="0" smtClean="0">
                <a:latin typeface="Comic Sans MS" panose="030F0702030302020204" pitchFamily="66" charset="0"/>
              </a:rPr>
              <a:t>– this consists of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long, thin plastic strip </a:t>
            </a:r>
            <a:r>
              <a:rPr lang="en-GB" dirty="0" smtClean="0">
                <a:latin typeface="Comic Sans MS" panose="030F0702030302020204" pitchFamily="66" charset="0"/>
              </a:rPr>
              <a:t>coated with a layer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oxide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schoolphysics.co.uk/age14-16/Electricity%20and%20magnetism/Electromagnetic%20induction/text/Tape_recording/images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9" y="3645024"/>
            <a:ext cx="4336082" cy="266429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1234" y="6313011"/>
            <a:ext cx="3285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http://www.schoolphysics.co.uk/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3501008"/>
            <a:ext cx="4320480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Microphone</a:t>
            </a:r>
            <a:r>
              <a:rPr lang="en-GB" dirty="0" smtClean="0">
                <a:latin typeface="Comic Sans MS" panose="030F0702030302020204" pitchFamily="66" charset="0"/>
              </a:rPr>
              <a:t> picks up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converts it </a:t>
            </a:r>
            <a:r>
              <a:rPr lang="en-GB" dirty="0" smtClean="0">
                <a:latin typeface="Comic Sans MS" panose="030F0702030302020204" pitchFamily="66" charset="0"/>
              </a:rPr>
              <a:t>to small changing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voltage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The amplifier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amplifies</a:t>
            </a:r>
            <a:r>
              <a:rPr lang="en-GB" dirty="0" smtClean="0">
                <a:latin typeface="Comic Sans MS" panose="030F0702030302020204" pitchFamily="66" charset="0"/>
              </a:rPr>
              <a:t> this voltage.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Output from amplifier fed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recording head </a:t>
            </a:r>
            <a:r>
              <a:rPr lang="en-GB" dirty="0" smtClean="0">
                <a:latin typeface="Comic Sans MS" panose="030F0702030302020204" pitchFamily="66" charset="0"/>
              </a:rPr>
              <a:t>where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changing magnetic field </a:t>
            </a:r>
            <a:r>
              <a:rPr lang="en-GB" dirty="0" smtClean="0">
                <a:latin typeface="Comic Sans MS" panose="030F0702030302020204" pitchFamily="66" charset="0"/>
              </a:rPr>
              <a:t>is produced.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Changing magnetic field arranges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oxide grains </a:t>
            </a:r>
            <a:r>
              <a:rPr lang="en-GB" dirty="0" smtClean="0">
                <a:latin typeface="Comic Sans MS" panose="030F0702030302020204" pitchFamily="66" charset="0"/>
              </a:rPr>
              <a:t>onto pattern that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mirrors</a:t>
            </a:r>
            <a:r>
              <a:rPr lang="en-GB" dirty="0" smtClean="0">
                <a:latin typeface="Comic Sans MS" panose="030F0702030302020204" pitchFamily="66" charset="0"/>
              </a:rPr>
              <a:t> changing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input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1115616" y="45091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2123728" y="3919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3347864" y="48691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4283968" y="493047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07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STORAGE.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At the simplest level,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computer hard disk drive</a:t>
            </a:r>
            <a:r>
              <a:rPr lang="en-GB" dirty="0" smtClean="0">
                <a:latin typeface="Comic Sans MS" panose="030F0702030302020204" pitchFamily="66" charset="0"/>
              </a:rPr>
              <a:t> is not that different from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cassette tape</a:t>
            </a:r>
            <a:r>
              <a:rPr lang="en-GB" dirty="0" smtClean="0">
                <a:latin typeface="Comic Sans MS" panose="030F0702030302020204" pitchFamily="66" charset="0"/>
              </a:rPr>
              <a:t>. Both hard disks and cassette tapes use the same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recording techniques </a:t>
            </a:r>
            <a:r>
              <a:rPr lang="en-GB" dirty="0" smtClean="0">
                <a:latin typeface="Comic Sans MS" panose="030F0702030302020204" pitchFamily="66" charset="0"/>
              </a:rPr>
              <a:t>previously described.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STORAGE.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At the simplest level,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computer hard disk drive</a:t>
            </a:r>
            <a:r>
              <a:rPr lang="en-GB" dirty="0" smtClean="0">
                <a:latin typeface="Comic Sans MS" panose="030F0702030302020204" pitchFamily="66" charset="0"/>
              </a:rPr>
              <a:t> is not that different from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cassette tape</a:t>
            </a:r>
            <a:r>
              <a:rPr lang="en-GB" dirty="0" smtClean="0">
                <a:latin typeface="Comic Sans MS" panose="030F0702030302020204" pitchFamily="66" charset="0"/>
              </a:rPr>
              <a:t>. Both hard disks and cassette tapes use the same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recording techniques </a:t>
            </a:r>
            <a:r>
              <a:rPr lang="en-GB" dirty="0" smtClean="0">
                <a:latin typeface="Comic Sans MS" panose="030F0702030302020204" pitchFamily="66" charset="0"/>
              </a:rPr>
              <a:t>previously described.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http://news.techgenie.com/files/Hard-dr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7" y="3990975"/>
            <a:ext cx="3819525" cy="28670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7554" y="3959190"/>
            <a:ext cx="410445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recording head </a:t>
            </a:r>
            <a:r>
              <a:rPr lang="en-GB" dirty="0" smtClean="0">
                <a:latin typeface="Comic Sans MS" panose="030F0702030302020204" pitchFamily="66" charset="0"/>
              </a:rPr>
              <a:t>contains a tiny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</a:t>
            </a:r>
            <a:r>
              <a:rPr lang="en-GB" dirty="0" smtClean="0">
                <a:latin typeface="Comic Sans MS" panose="030F0702030302020204" pitchFamily="66" charset="0"/>
              </a:rPr>
              <a:t> which is used to create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tracks of varying magnetism </a:t>
            </a:r>
            <a:r>
              <a:rPr lang="en-GB" dirty="0" smtClean="0">
                <a:latin typeface="Comic Sans MS" panose="030F0702030302020204" pitchFamily="66" charset="0"/>
              </a:rPr>
              <a:t>on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spinning disc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43808" y="4221088"/>
            <a:ext cx="1873746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5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applications of the magnetic effect of current, including the action of a relay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16632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Uses of electromagnets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Electromagnets are used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STORAGE.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432048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At the simplest level,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computer hard disk drive</a:t>
            </a:r>
            <a:r>
              <a:rPr lang="en-GB" dirty="0" smtClean="0">
                <a:latin typeface="Comic Sans MS" panose="030F0702030302020204" pitchFamily="66" charset="0"/>
              </a:rPr>
              <a:t> is not that different from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cassette tape</a:t>
            </a:r>
            <a:r>
              <a:rPr lang="en-GB" dirty="0" smtClean="0">
                <a:latin typeface="Comic Sans MS" panose="030F0702030302020204" pitchFamily="66" charset="0"/>
              </a:rPr>
              <a:t>. Both hard disks and cassette tapes use the same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recording techniques </a:t>
            </a:r>
            <a:r>
              <a:rPr lang="en-GB" dirty="0" smtClean="0">
                <a:latin typeface="Comic Sans MS" panose="030F0702030302020204" pitchFamily="66" charset="0"/>
              </a:rPr>
              <a:t>previously described.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http://news.techgenie.com/files/Hard-dr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7" y="3990975"/>
            <a:ext cx="3819525" cy="28670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7554" y="3959190"/>
            <a:ext cx="410445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recording head </a:t>
            </a:r>
            <a:r>
              <a:rPr lang="en-GB" dirty="0" smtClean="0">
                <a:latin typeface="Comic Sans MS" panose="030F0702030302020204" pitchFamily="66" charset="0"/>
              </a:rPr>
              <a:t>contains a tiny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</a:t>
            </a:r>
            <a:r>
              <a:rPr lang="en-GB" dirty="0" smtClean="0">
                <a:latin typeface="Comic Sans MS" panose="030F0702030302020204" pitchFamily="66" charset="0"/>
              </a:rPr>
              <a:t> which is used to create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tracks of varying magnetism </a:t>
            </a:r>
            <a:r>
              <a:rPr lang="en-GB" dirty="0" smtClean="0">
                <a:latin typeface="Comic Sans MS" panose="030F0702030302020204" pitchFamily="66" charset="0"/>
              </a:rPr>
              <a:t>on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spinning disc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43808" y="4221088"/>
            <a:ext cx="1873746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17554" y="5308888"/>
            <a:ext cx="410445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Hard disks and cassette tapes also share the major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benefits</a:t>
            </a:r>
            <a:r>
              <a:rPr lang="en-GB" dirty="0" smtClean="0">
                <a:latin typeface="Comic Sans MS" panose="030F0702030302020204" pitchFamily="66" charset="0"/>
              </a:rPr>
              <a:t> that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medium </a:t>
            </a:r>
            <a:r>
              <a:rPr lang="en-GB" dirty="0" smtClean="0">
                <a:latin typeface="Comic Sans MS" panose="030F0702030302020204" pitchFamily="66" charset="0"/>
              </a:rPr>
              <a:t>can be easily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erased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rewritten</a:t>
            </a:r>
            <a:r>
              <a:rPr lang="en-GB" dirty="0" smtClean="0">
                <a:latin typeface="Comic Sans MS" panose="030F0702030302020204" pitchFamily="66" charset="0"/>
              </a:rPr>
              <a:t>, and ‘remembered’ for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many years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</p:spTree>
    <p:extLst>
      <p:ext uri="{BB962C8B-B14F-4D97-AF65-F5344CB8AC3E}">
        <p14:creationId xmlns:p14="http://schemas.microsoft.com/office/powerpoint/2010/main" val="857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1026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" y="3429000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290" y="661177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95736" y="692696"/>
            <a:ext cx="5832648" cy="51845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47864" y="908720"/>
            <a:ext cx="4104456" cy="30243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195736" y="1340768"/>
            <a:ext cx="4896544" cy="35283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0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1026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" y="3429000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290" y="661177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48680"/>
            <a:ext cx="4104456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Comic Sans MS" panose="030F0702030302020204" pitchFamily="66" charset="0"/>
              </a:rPr>
              <a:t>If a wire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carrying a current </a:t>
            </a:r>
            <a:r>
              <a:rPr lang="en-GB" dirty="0" smtClean="0">
                <a:latin typeface="Comic Sans MS" panose="030F0702030302020204" pitchFamily="66" charset="0"/>
              </a:rPr>
              <a:t>is placed 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 </a:t>
            </a:r>
            <a:r>
              <a:rPr lang="en-GB" dirty="0" smtClean="0">
                <a:latin typeface="Comic Sans MS" panose="030F0702030302020204" pitchFamily="66" charset="0"/>
              </a:rPr>
              <a:t>(with lines of force 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angles </a:t>
            </a:r>
            <a:r>
              <a:rPr lang="en-GB" dirty="0" smtClean="0">
                <a:latin typeface="Comic Sans MS" panose="030F0702030302020204" pitchFamily="66" charset="0"/>
              </a:rPr>
              <a:t>to the wire) then it will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experience a force</a:t>
            </a:r>
            <a:r>
              <a:rPr lang="en-GB" dirty="0" smtClean="0">
                <a:latin typeface="Comic Sans MS" panose="030F0702030302020204" pitchFamily="66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angles </a:t>
            </a:r>
            <a:r>
              <a:rPr lang="en-GB" dirty="0" smtClean="0">
                <a:latin typeface="Comic Sans MS" panose="030F0702030302020204" pitchFamily="66" charset="0"/>
              </a:rPr>
              <a:t>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 direction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1026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" y="3429000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290" y="661177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48680"/>
            <a:ext cx="4104456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Comic Sans MS" panose="030F0702030302020204" pitchFamily="66" charset="0"/>
              </a:rPr>
              <a:t>If a wire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carrying a current </a:t>
            </a:r>
            <a:r>
              <a:rPr lang="en-GB" dirty="0" smtClean="0">
                <a:latin typeface="Comic Sans MS" panose="030F0702030302020204" pitchFamily="66" charset="0"/>
              </a:rPr>
              <a:t>is placed 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 </a:t>
            </a:r>
            <a:r>
              <a:rPr lang="en-GB" dirty="0" smtClean="0">
                <a:latin typeface="Comic Sans MS" panose="030F0702030302020204" pitchFamily="66" charset="0"/>
              </a:rPr>
              <a:t>(with lines of force 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angles </a:t>
            </a:r>
            <a:r>
              <a:rPr lang="en-GB" dirty="0" smtClean="0">
                <a:latin typeface="Comic Sans MS" panose="030F0702030302020204" pitchFamily="66" charset="0"/>
              </a:rPr>
              <a:t>to the wire) then it will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experience a force</a:t>
            </a:r>
            <a:r>
              <a:rPr lang="en-GB" dirty="0" smtClean="0">
                <a:latin typeface="Comic Sans MS" panose="030F0702030302020204" pitchFamily="66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angles </a:t>
            </a:r>
            <a:r>
              <a:rPr lang="en-GB" dirty="0" smtClean="0">
                <a:latin typeface="Comic Sans MS" panose="030F0702030302020204" pitchFamily="66" charset="0"/>
              </a:rPr>
              <a:t>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 direction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angles </a:t>
            </a:r>
            <a:r>
              <a:rPr lang="en-GB" dirty="0" smtClean="0">
                <a:latin typeface="Comic Sans MS" panose="030F0702030302020204" pitchFamily="66" charset="0"/>
              </a:rPr>
              <a:t>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 lines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the pattern of the magnetic field (including direction) due to currents in straight wires and in solenoids </a:t>
            </a:r>
            <a:endParaRPr lang="en-GB" sz="1600" dirty="0"/>
          </a:p>
        </p:txBody>
      </p:sp>
      <p:pic>
        <p:nvPicPr>
          <p:cNvPr id="1026" name="Picture 2" descr="http://www.animatedscience.co.uk/ks5_physics/general/Electricity%20&amp;%20Magnetism/Magnetic%20Fields_files/Image885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05" y="1976112"/>
            <a:ext cx="32385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123728" y="1196752"/>
            <a:ext cx="0" cy="1584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23728" y="3212976"/>
            <a:ext cx="0" cy="1584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1520" y="3068960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3920" y="2942900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2502" y="1196752"/>
            <a:ext cx="0" cy="17365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2502" y="1196752"/>
            <a:ext cx="15712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9552" y="3068960"/>
            <a:ext cx="12950" cy="1728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2502" y="4797152"/>
            <a:ext cx="15712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95736" y="3284984"/>
            <a:ext cx="122413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 (conventional)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7069" y="2132856"/>
            <a:ext cx="122413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 lines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62289" y="1990088"/>
            <a:ext cx="61206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Wire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8323" y="548680"/>
            <a:ext cx="302940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current </a:t>
            </a:r>
            <a:r>
              <a:rPr lang="en-GB" dirty="0" smtClean="0">
                <a:latin typeface="Comic Sans MS" panose="030F0702030302020204" pitchFamily="66" charset="0"/>
              </a:rPr>
              <a:t>is passed through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wire</a:t>
            </a:r>
            <a:r>
              <a:rPr lang="en-GB" dirty="0" smtClean="0">
                <a:latin typeface="Comic Sans MS" panose="030F0702030302020204" pitchFamily="66" charset="0"/>
              </a:rPr>
              <a:t>,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weak magnetic field </a:t>
            </a:r>
            <a:r>
              <a:rPr lang="en-GB" dirty="0" smtClean="0">
                <a:latin typeface="Comic Sans MS" panose="030F0702030302020204" pitchFamily="66" charset="0"/>
              </a:rPr>
              <a:t>is produced.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5301208"/>
            <a:ext cx="77704" cy="648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21" y="4221088"/>
            <a:ext cx="2422364" cy="2448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 rot="21421500">
            <a:off x="3887924" y="4329185"/>
            <a:ext cx="504056" cy="504056"/>
            <a:chOff x="5652120" y="4221088"/>
            <a:chExt cx="504056" cy="504056"/>
          </a:xfrm>
        </p:grpSpPr>
        <p:sp>
          <p:nvSpPr>
            <p:cNvPr id="7" name="Oval 6"/>
            <p:cNvSpPr/>
            <p:nvPr/>
          </p:nvSpPr>
          <p:spPr>
            <a:xfrm>
              <a:off x="5652120" y="4221088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/>
            <p:cNvCxnSpPr>
              <a:stCxn id="7" idx="5"/>
              <a:endCxn id="7" idx="1"/>
            </p:cNvCxnSpPr>
            <p:nvPr/>
          </p:nvCxnSpPr>
          <p:spPr>
            <a:xfrm flipH="1" flipV="1">
              <a:off x="5725937" y="4294905"/>
              <a:ext cx="356422" cy="3564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932040" y="3645024"/>
            <a:ext cx="39604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Field lines </a:t>
            </a:r>
            <a:r>
              <a:rPr lang="en-GB" dirty="0" smtClean="0">
                <a:latin typeface="Comic Sans MS" panose="030F0702030302020204" pitchFamily="66" charset="0"/>
              </a:rPr>
              <a:t>can be followed and plotted using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plotting compass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5013176"/>
            <a:ext cx="187220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‘dot’ represents the current flowing upwards (as shown in the diagram above)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312705" y="5229200"/>
            <a:ext cx="2107167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1026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" y="3429000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290" y="661177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48680"/>
            <a:ext cx="4104456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Comic Sans MS" panose="030F0702030302020204" pitchFamily="66" charset="0"/>
              </a:rPr>
              <a:t>If a wire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carrying a current </a:t>
            </a:r>
            <a:r>
              <a:rPr lang="en-GB" dirty="0" smtClean="0">
                <a:latin typeface="Comic Sans MS" panose="030F0702030302020204" pitchFamily="66" charset="0"/>
              </a:rPr>
              <a:t>is placed 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 </a:t>
            </a:r>
            <a:r>
              <a:rPr lang="en-GB" dirty="0" smtClean="0">
                <a:latin typeface="Comic Sans MS" panose="030F0702030302020204" pitchFamily="66" charset="0"/>
              </a:rPr>
              <a:t>(with lines of force 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angles </a:t>
            </a:r>
            <a:r>
              <a:rPr lang="en-GB" dirty="0" smtClean="0">
                <a:latin typeface="Comic Sans MS" panose="030F0702030302020204" pitchFamily="66" charset="0"/>
              </a:rPr>
              <a:t>to the wire) then it will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experience a force</a:t>
            </a:r>
            <a:r>
              <a:rPr lang="en-GB" dirty="0" smtClean="0">
                <a:latin typeface="Comic Sans MS" panose="030F0702030302020204" pitchFamily="66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angles </a:t>
            </a:r>
            <a:r>
              <a:rPr lang="en-GB" dirty="0" smtClean="0">
                <a:latin typeface="Comic Sans MS" panose="030F0702030302020204" pitchFamily="66" charset="0"/>
              </a:rPr>
              <a:t>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 direction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angles </a:t>
            </a:r>
            <a:r>
              <a:rPr lang="en-GB" dirty="0" smtClean="0">
                <a:latin typeface="Comic Sans MS" panose="030F0702030302020204" pitchFamily="66" charset="0"/>
              </a:rPr>
              <a:t>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 lines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3717032"/>
            <a:ext cx="3816424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force on the wire is increased 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is increased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stronger magnet </a:t>
            </a:r>
            <a:r>
              <a:rPr lang="en-GB" dirty="0" smtClean="0">
                <a:latin typeface="Comic Sans MS" panose="030F0702030302020204" pitchFamily="66" charset="0"/>
              </a:rPr>
              <a:t>is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length</a:t>
            </a:r>
            <a:r>
              <a:rPr lang="en-GB" dirty="0" smtClean="0">
                <a:latin typeface="Comic Sans MS" panose="030F0702030302020204" pitchFamily="66" charset="0"/>
              </a:rPr>
              <a:t> of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wire</a:t>
            </a:r>
            <a:r>
              <a:rPr lang="en-GB" dirty="0" smtClean="0">
                <a:latin typeface="Comic Sans MS" panose="030F0702030302020204" pitchFamily="66" charset="0"/>
              </a:rPr>
              <a:t> in the field is increased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5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" y="44624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58" y="327673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" y="4077072"/>
            <a:ext cx="2053176" cy="158417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979712" y="3861048"/>
            <a:ext cx="2376264" cy="1656184"/>
          </a:xfrm>
          <a:prstGeom prst="wedgeRoundRectCallout">
            <a:avLst>
              <a:gd name="adj1" fmla="val -92984"/>
              <a:gd name="adj2" fmla="val 5563"/>
              <a:gd name="adj3" fmla="val 16667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can we predict the direction of the force on the wire?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5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" y="44624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58" y="327673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" y="4077072"/>
            <a:ext cx="2053176" cy="158417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979712" y="3861048"/>
            <a:ext cx="2376264" cy="1656184"/>
          </a:xfrm>
          <a:prstGeom prst="wedgeRoundRectCallout">
            <a:avLst>
              <a:gd name="adj1" fmla="val -92984"/>
              <a:gd name="adj2" fmla="val 5563"/>
              <a:gd name="adj3" fmla="val 16667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can we predict the direction of the force on the wire?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46" y="4534171"/>
            <a:ext cx="2254154" cy="225415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4788024" y="3573016"/>
            <a:ext cx="2592288" cy="2448272"/>
          </a:xfrm>
          <a:prstGeom prst="wedgeEllipseCallout">
            <a:avLst>
              <a:gd name="adj1" fmla="val 73966"/>
              <a:gd name="adj2" fmla="val 158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To predict the direction we can use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Fleming’s left-hand rule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5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" y="44624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58" y="327673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pic>
        <p:nvPicPr>
          <p:cNvPr id="1026" name="Picture 2" descr="The thumb points upwards 'thuMb Movement', the forefinger is at right angles to the thumb - Forefinger Field N to S, and the second finger is at right angles to the forefinger - seCond finger Current + to -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" y="3522960"/>
            <a:ext cx="4507080" cy="305752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3544" y="6580486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</p:spTree>
    <p:extLst>
      <p:ext uri="{BB962C8B-B14F-4D97-AF65-F5344CB8AC3E}">
        <p14:creationId xmlns:p14="http://schemas.microsoft.com/office/powerpoint/2010/main" val="12198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5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" y="44624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58" y="327673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pic>
        <p:nvPicPr>
          <p:cNvPr id="1026" name="Picture 2" descr="The thumb points upwards 'thuMb Movement', the forefinger is at right angles to the thumb - Forefinger Field N to S, and the second finger is at right angles to the forefinger - seCond finger Current + to -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" y="3522960"/>
            <a:ext cx="4507080" cy="305752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3544" y="6580486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sp>
        <p:nvSpPr>
          <p:cNvPr id="7" name="Left Arrow Callout 6"/>
          <p:cNvSpPr/>
          <p:nvPr/>
        </p:nvSpPr>
        <p:spPr>
          <a:xfrm>
            <a:off x="4489673" y="4327054"/>
            <a:ext cx="4392488" cy="83013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forefinger represents the direction of the field between the N and S poles of the magnet.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5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5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" y="44624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58" y="327673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pic>
        <p:nvPicPr>
          <p:cNvPr id="1026" name="Picture 2" descr="The thumb points upwards 'thuMb Movement', the forefinger is at right angles to the thumb - Forefinger Field N to S, and the second finger is at right angles to the forefinger - seCond finger Current + to -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" y="3522960"/>
            <a:ext cx="4507080" cy="305752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3544" y="6580486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sp>
        <p:nvSpPr>
          <p:cNvPr id="7" name="Left Arrow Callout 6"/>
          <p:cNvSpPr/>
          <p:nvPr/>
        </p:nvSpPr>
        <p:spPr>
          <a:xfrm>
            <a:off x="4489673" y="4327054"/>
            <a:ext cx="4392488" cy="83013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forefinger represents the direction of the field between the N and S poles of the magnet.</a:t>
            </a:r>
            <a:endParaRPr lang="en-GB" dirty="0"/>
          </a:p>
        </p:txBody>
      </p:sp>
      <p:sp>
        <p:nvSpPr>
          <p:cNvPr id="10" name="Left Arrow Callout 9"/>
          <p:cNvSpPr/>
          <p:nvPr/>
        </p:nvSpPr>
        <p:spPr>
          <a:xfrm>
            <a:off x="4489673" y="5157192"/>
            <a:ext cx="4392488" cy="83013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470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The second finger represents the direction of the current in the conducting wire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5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" y="44624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58" y="327673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pic>
        <p:nvPicPr>
          <p:cNvPr id="1026" name="Picture 2" descr="The thumb points upwards 'thuMb Movement', the forefinger is at right angles to the thumb - Forefinger Field N to S, and the second finger is at right angles to the forefinger - seCond finger Current + to -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" y="3522960"/>
            <a:ext cx="4507080" cy="305752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3544" y="6580486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sp>
        <p:nvSpPr>
          <p:cNvPr id="7" name="Left Arrow Callout 6"/>
          <p:cNvSpPr/>
          <p:nvPr/>
        </p:nvSpPr>
        <p:spPr>
          <a:xfrm>
            <a:off x="4489673" y="4327054"/>
            <a:ext cx="4392488" cy="83013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forefinger represents the direction of the field between the N and S poles of the magnet.</a:t>
            </a:r>
            <a:endParaRPr lang="en-GB" dirty="0"/>
          </a:p>
        </p:txBody>
      </p:sp>
      <p:sp>
        <p:nvSpPr>
          <p:cNvPr id="10" name="Left Arrow Callout 9"/>
          <p:cNvSpPr/>
          <p:nvPr/>
        </p:nvSpPr>
        <p:spPr>
          <a:xfrm>
            <a:off x="4489673" y="5157192"/>
            <a:ext cx="4392488" cy="83013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470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The second finger represents the direction of the current in the conducting wire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4489673" y="3496916"/>
            <a:ext cx="4392488" cy="83013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47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thumb shows the resultant force acting on the wire.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5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" y="44624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58" y="327673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68" y="4131568"/>
            <a:ext cx="2726432" cy="2726432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004048" y="3717032"/>
            <a:ext cx="2304256" cy="1584176"/>
          </a:xfrm>
          <a:prstGeom prst="wedgeRectCallout">
            <a:avLst>
              <a:gd name="adj1" fmla="val 76308"/>
              <a:gd name="adj2" fmla="val 1620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So, applying Fleming’s left-hand rule to the example given ….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5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" y="44624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58" y="327673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68" y="4131568"/>
            <a:ext cx="2726432" cy="2726432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004048" y="3717032"/>
            <a:ext cx="2304256" cy="1584176"/>
          </a:xfrm>
          <a:prstGeom prst="wedgeRectCallout">
            <a:avLst>
              <a:gd name="adj1" fmla="val 76308"/>
              <a:gd name="adj2" fmla="val 1620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So, applying Fleming’s left-hand rule to the example given ….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971600" y="4797152"/>
            <a:ext cx="3096344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Forefinger (magnetic field)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5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" y="44624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58" y="327673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68" y="4131568"/>
            <a:ext cx="2726432" cy="2726432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004048" y="3717032"/>
            <a:ext cx="2304256" cy="1584176"/>
          </a:xfrm>
          <a:prstGeom prst="wedgeRectCallout">
            <a:avLst>
              <a:gd name="adj1" fmla="val 76308"/>
              <a:gd name="adj2" fmla="val 1620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So, applying Fleming’s left-hand rule to the example given ….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971600" y="4797152"/>
            <a:ext cx="3096344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Forefinger (magnetic field)</a:t>
            </a:r>
            <a:endParaRPr lang="en-GB" dirty="0"/>
          </a:p>
        </p:txBody>
      </p:sp>
      <p:sp>
        <p:nvSpPr>
          <p:cNvPr id="10" name="Notched Right Arrow 9"/>
          <p:cNvSpPr/>
          <p:nvPr/>
        </p:nvSpPr>
        <p:spPr>
          <a:xfrm rot="18391538">
            <a:off x="580069" y="4033887"/>
            <a:ext cx="2010620" cy="576064"/>
          </a:xfrm>
          <a:prstGeom prst="notch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</a:rPr>
              <a:t>Second finger (current)</a:t>
            </a:r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the pattern of the magnetic field (including direction) due to currents in straight wires and in solenoids </a:t>
            </a:r>
            <a:endParaRPr lang="en-GB" sz="1600" dirty="0"/>
          </a:p>
        </p:txBody>
      </p:sp>
      <p:pic>
        <p:nvPicPr>
          <p:cNvPr id="1026" name="Picture 2" descr="http://www.animatedscience.co.uk/ks5_physics/general/Electricity%20&amp;%20Magnetism/Magnetic%20Fields_files/Image885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05" y="1976112"/>
            <a:ext cx="32385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123728" y="1196752"/>
            <a:ext cx="0" cy="1584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23728" y="3212976"/>
            <a:ext cx="0" cy="1584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1520" y="3068960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3920" y="2942900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2502" y="1196752"/>
            <a:ext cx="0" cy="17365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2502" y="1196752"/>
            <a:ext cx="15712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9552" y="3068960"/>
            <a:ext cx="12950" cy="1728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2502" y="4797152"/>
            <a:ext cx="15712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95736" y="3284984"/>
            <a:ext cx="122413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 (conventional)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7069" y="2132856"/>
            <a:ext cx="122413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 lines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62289" y="1990088"/>
            <a:ext cx="61206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Wire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8323" y="548680"/>
            <a:ext cx="302940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current </a:t>
            </a:r>
            <a:r>
              <a:rPr lang="en-GB" dirty="0" smtClean="0">
                <a:latin typeface="Comic Sans MS" panose="030F0702030302020204" pitchFamily="66" charset="0"/>
              </a:rPr>
              <a:t>is passed through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wire</a:t>
            </a:r>
            <a:r>
              <a:rPr lang="en-GB" dirty="0" smtClean="0">
                <a:latin typeface="Comic Sans MS" panose="030F0702030302020204" pitchFamily="66" charset="0"/>
              </a:rPr>
              <a:t>,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weak magnetic field </a:t>
            </a:r>
            <a:r>
              <a:rPr lang="en-GB" dirty="0" smtClean="0">
                <a:latin typeface="Comic Sans MS" panose="030F0702030302020204" pitchFamily="66" charset="0"/>
              </a:rPr>
              <a:t>is produced.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5301208"/>
            <a:ext cx="77704" cy="648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 rot="21421500">
            <a:off x="3887924" y="4329185"/>
            <a:ext cx="504056" cy="504056"/>
            <a:chOff x="5652120" y="4221088"/>
            <a:chExt cx="504056" cy="504056"/>
          </a:xfrm>
        </p:grpSpPr>
        <p:sp>
          <p:nvSpPr>
            <p:cNvPr id="7" name="Oval 6"/>
            <p:cNvSpPr/>
            <p:nvPr/>
          </p:nvSpPr>
          <p:spPr>
            <a:xfrm>
              <a:off x="5652120" y="4221088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/>
            <p:cNvCxnSpPr>
              <a:stCxn id="7" idx="5"/>
              <a:endCxn id="7" idx="1"/>
            </p:cNvCxnSpPr>
            <p:nvPr/>
          </p:nvCxnSpPr>
          <p:spPr>
            <a:xfrm flipH="1" flipV="1">
              <a:off x="5725937" y="4294905"/>
              <a:ext cx="356422" cy="3564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932040" y="3645024"/>
            <a:ext cx="39604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Field lines </a:t>
            </a:r>
            <a:r>
              <a:rPr lang="en-GB" dirty="0" smtClean="0">
                <a:latin typeface="Comic Sans MS" panose="030F0702030302020204" pitchFamily="66" charset="0"/>
              </a:rPr>
              <a:t>can be followed and plotted using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plotting compass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5013176"/>
            <a:ext cx="187220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‘cross’ represents the current flowing downwards (the field direction is reversed).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21" y="4179884"/>
            <a:ext cx="2358405" cy="243489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 rot="11290512">
            <a:off x="4040324" y="4481585"/>
            <a:ext cx="504056" cy="504056"/>
            <a:chOff x="5652120" y="4221088"/>
            <a:chExt cx="504056" cy="504056"/>
          </a:xfrm>
        </p:grpSpPr>
        <p:sp>
          <p:nvSpPr>
            <p:cNvPr id="33" name="Oval 32"/>
            <p:cNvSpPr/>
            <p:nvPr/>
          </p:nvSpPr>
          <p:spPr>
            <a:xfrm>
              <a:off x="5652120" y="4221088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/>
            <p:cNvCxnSpPr>
              <a:stCxn id="33" idx="5"/>
              <a:endCxn id="33" idx="1"/>
            </p:cNvCxnSpPr>
            <p:nvPr/>
          </p:nvCxnSpPr>
          <p:spPr>
            <a:xfrm flipH="1" flipV="1">
              <a:off x="5725937" y="4294905"/>
              <a:ext cx="356422" cy="3564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1547664" y="5229200"/>
            <a:ext cx="1779405" cy="168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8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5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" y="44624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58" y="327673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68" y="4131568"/>
            <a:ext cx="2726432" cy="2726432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004048" y="3717032"/>
            <a:ext cx="2304256" cy="1584176"/>
          </a:xfrm>
          <a:prstGeom prst="wedgeRectCallout">
            <a:avLst>
              <a:gd name="adj1" fmla="val 76308"/>
              <a:gd name="adj2" fmla="val 1620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So, applying Fleming’s left-hand rule to the example given ….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971600" y="4797152"/>
            <a:ext cx="3096344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Forefinger (magnetic field)</a:t>
            </a:r>
            <a:endParaRPr lang="en-GB" dirty="0"/>
          </a:p>
        </p:txBody>
      </p:sp>
      <p:sp>
        <p:nvSpPr>
          <p:cNvPr id="10" name="Notched Right Arrow 9"/>
          <p:cNvSpPr/>
          <p:nvPr/>
        </p:nvSpPr>
        <p:spPr>
          <a:xfrm rot="18391538">
            <a:off x="580069" y="4033887"/>
            <a:ext cx="2010620" cy="576064"/>
          </a:xfrm>
          <a:prstGeom prst="notch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</a:rPr>
              <a:t>Second finger (current)</a:t>
            </a:r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 rot="5400000">
            <a:off x="178011" y="5632364"/>
            <a:ext cx="1875209" cy="576064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Thumb (movement)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Describe an experiment to show that a force acts on a current-carrying conductor in a magnetic field, including the effect of reversing: – the current – the direction of the field</a:t>
            </a:r>
          </a:p>
        </p:txBody>
      </p:sp>
      <p:pic>
        <p:nvPicPr>
          <p:cNvPr id="5" name="Picture 2" descr="http://www.bbc.co.uk/staticarchive/1c0f67aec97feee7dda8b841be6b5e4f8af9dc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" y="44624"/>
            <a:ext cx="4515941" cy="3232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58" y="3276739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68" y="4131568"/>
            <a:ext cx="2726432" cy="2726432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4716016" y="3573016"/>
            <a:ext cx="2592288" cy="1921768"/>
          </a:xfrm>
          <a:prstGeom prst="wedgeRectCallout">
            <a:avLst>
              <a:gd name="adj1" fmla="val 76308"/>
              <a:gd name="adj2" fmla="val 1620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Some devices use the fact that there is a force on a current-carrying conductor in a magnetic field – for example, a loudspeaker.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971600" y="4797152"/>
            <a:ext cx="3096344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Forefinger (magnetic field)</a:t>
            </a:r>
            <a:endParaRPr lang="en-GB" dirty="0"/>
          </a:p>
        </p:txBody>
      </p:sp>
      <p:sp>
        <p:nvSpPr>
          <p:cNvPr id="10" name="Notched Right Arrow 9"/>
          <p:cNvSpPr/>
          <p:nvPr/>
        </p:nvSpPr>
        <p:spPr>
          <a:xfrm rot="18391538">
            <a:off x="580069" y="4033887"/>
            <a:ext cx="2010620" cy="576064"/>
          </a:xfrm>
          <a:prstGeom prst="notch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</a:rPr>
              <a:t>Second finger (current)</a:t>
            </a:r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 rot="5400000">
            <a:off x="178011" y="5632364"/>
            <a:ext cx="1875209" cy="576064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Thumb (movement)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loudspeaker cross-section shows electrical signals travelling in and out via the coil. There's a permanent magnet encasing the cone.  The cone vibrate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0688"/>
            <a:ext cx="4419600" cy="41719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3939" y="363652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sp>
        <p:nvSpPr>
          <p:cNvPr id="5" name="Right Arrow Callout 4"/>
          <p:cNvSpPr/>
          <p:nvPr/>
        </p:nvSpPr>
        <p:spPr>
          <a:xfrm>
            <a:off x="251520" y="620688"/>
            <a:ext cx="3312368" cy="4171951"/>
          </a:xfrm>
          <a:prstGeom prst="rightArrowCallout">
            <a:avLst>
              <a:gd name="adj1" fmla="val 4818"/>
              <a:gd name="adj2" fmla="val 7113"/>
              <a:gd name="adj3" fmla="val 24669"/>
              <a:gd name="adj4" fmla="val 62149"/>
            </a:avLst>
          </a:prstGeom>
          <a:solidFill>
            <a:srgbClr val="66FF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cylindrical magnet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produces a strong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radial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(‘spoke-like’) magnetic field 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angles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to the wire in the coil, which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attached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to a stiff paper or plastic cone.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loudspeaker cross-section shows electrical signals travelling in and out via the coil. There's a permanent magnet encasing the cone.  The cone vibrate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0688"/>
            <a:ext cx="4419600" cy="41719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3939" y="363652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sp>
        <p:nvSpPr>
          <p:cNvPr id="5" name="Right Arrow Callout 4"/>
          <p:cNvSpPr/>
          <p:nvPr/>
        </p:nvSpPr>
        <p:spPr>
          <a:xfrm>
            <a:off x="251520" y="620688"/>
            <a:ext cx="3312368" cy="4171951"/>
          </a:xfrm>
          <a:prstGeom prst="rightArrowCallout">
            <a:avLst>
              <a:gd name="adj1" fmla="val 4818"/>
              <a:gd name="adj2" fmla="val 7113"/>
              <a:gd name="adj3" fmla="val 24669"/>
              <a:gd name="adj4" fmla="val 62149"/>
            </a:avLst>
          </a:prstGeom>
          <a:solidFill>
            <a:srgbClr val="66FF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cylindrical magnet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produces a strong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radial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(‘spoke-like’) magnetic field 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angles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to the wire in the coil, which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attached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to a stiff paper or plastic cone.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Up Arrow Callout 1"/>
          <p:cNvSpPr/>
          <p:nvPr/>
        </p:nvSpPr>
        <p:spPr>
          <a:xfrm>
            <a:off x="2362199" y="3861049"/>
            <a:ext cx="4419601" cy="2880320"/>
          </a:xfrm>
          <a:prstGeom prst="upArrowCallout">
            <a:avLst>
              <a:gd name="adj1" fmla="val 7672"/>
              <a:gd name="adj2" fmla="val 10119"/>
              <a:gd name="adj3" fmla="val 25000"/>
              <a:gd name="adj4" fmla="val 64977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2. The loudspeaker is connected to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amplifier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 The current is AC and so continually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changes direction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 This causes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around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continually change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loudspeaker cross-section shows electrical signals travelling in and out via the coil. There's a permanent magnet encasing the cone.  The cone vibrate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0688"/>
            <a:ext cx="4419600" cy="41719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3939" y="363652"/>
            <a:ext cx="2456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http://www.bbc.co.uk/schools/gcsebitesize</a:t>
            </a:r>
          </a:p>
        </p:txBody>
      </p:sp>
      <p:sp>
        <p:nvSpPr>
          <p:cNvPr id="5" name="Right Arrow Callout 4"/>
          <p:cNvSpPr/>
          <p:nvPr/>
        </p:nvSpPr>
        <p:spPr>
          <a:xfrm>
            <a:off x="251520" y="620688"/>
            <a:ext cx="3312368" cy="4171951"/>
          </a:xfrm>
          <a:prstGeom prst="rightArrowCallout">
            <a:avLst>
              <a:gd name="adj1" fmla="val 4818"/>
              <a:gd name="adj2" fmla="val 7113"/>
              <a:gd name="adj3" fmla="val 24669"/>
              <a:gd name="adj4" fmla="val 62149"/>
            </a:avLst>
          </a:prstGeom>
          <a:solidFill>
            <a:srgbClr val="66FF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cylindrical magnet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produces a strong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radial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(‘spoke-like’) magnetic field at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angles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to the wire in the coil, which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attached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to a stiff paper or plastic cone.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Up Arrow Callout 1"/>
          <p:cNvSpPr/>
          <p:nvPr/>
        </p:nvSpPr>
        <p:spPr>
          <a:xfrm>
            <a:off x="2362199" y="3861049"/>
            <a:ext cx="4419601" cy="2880320"/>
          </a:xfrm>
          <a:prstGeom prst="upArrowCallout">
            <a:avLst>
              <a:gd name="adj1" fmla="val 7672"/>
              <a:gd name="adj2" fmla="val 10119"/>
              <a:gd name="adj3" fmla="val 25000"/>
              <a:gd name="adj4" fmla="val 64977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2. The loudspeaker is connected to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amplifier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 The current is AC and so continually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changes direction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 This causes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around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continually change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5580112" y="609873"/>
            <a:ext cx="3312368" cy="4171951"/>
          </a:xfrm>
          <a:prstGeom prst="leftArrowCallout">
            <a:avLst>
              <a:gd name="adj1" fmla="val 5878"/>
              <a:gd name="adj2" fmla="val 7600"/>
              <a:gd name="adj3" fmla="val 25000"/>
              <a:gd name="adj4" fmla="val 62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3.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</a:t>
            </a:r>
            <a:r>
              <a:rPr lang="en-GB" dirty="0" smtClean="0">
                <a:latin typeface="Comic Sans MS" panose="030F0702030302020204" pitchFamily="66" charset="0"/>
              </a:rPr>
              <a:t> moves back and forth, and as a result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speaker cone </a:t>
            </a:r>
            <a:r>
              <a:rPr lang="en-GB" dirty="0" smtClean="0">
                <a:latin typeface="Comic Sans MS" panose="030F0702030302020204" pitchFamily="66" charset="0"/>
              </a:rPr>
              <a:t>also moves back and forth, generating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3464" y="221291"/>
            <a:ext cx="245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State that a current-carrying coil in a magnetic field experiences a turning </a:t>
            </a:r>
            <a:r>
              <a:rPr lang="en-GB" sz="1600" dirty="0" smtClean="0">
                <a:latin typeface="Comic Sans MS" panose="030F0702030302020204" pitchFamily="66" charset="0"/>
              </a:rPr>
              <a:t>effect, </a:t>
            </a:r>
            <a:r>
              <a:rPr lang="en-GB" sz="1600" dirty="0">
                <a:latin typeface="Comic Sans MS" panose="030F0702030302020204" pitchFamily="66" charset="0"/>
              </a:rPr>
              <a:t>and </a:t>
            </a:r>
            <a:r>
              <a:rPr lang="en-GB" sz="1600" dirty="0" smtClean="0">
                <a:latin typeface="Comic Sans MS" panose="030F0702030302020204" pitchFamily="66" charset="0"/>
              </a:rPr>
              <a:t>describe the factors that can increase this effect.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697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3464" y="221291"/>
            <a:ext cx="245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State that a current-carrying coil in a magnetic field experiences a turning </a:t>
            </a:r>
            <a:r>
              <a:rPr lang="en-GB" sz="1600" dirty="0" smtClean="0">
                <a:latin typeface="Comic Sans MS" panose="030F0702030302020204" pitchFamily="66" charset="0"/>
              </a:rPr>
              <a:t>effect, </a:t>
            </a:r>
            <a:r>
              <a:rPr lang="en-GB" sz="1600" dirty="0">
                <a:latin typeface="Comic Sans MS" panose="030F0702030302020204" pitchFamily="66" charset="0"/>
              </a:rPr>
              <a:t>and </a:t>
            </a:r>
            <a:r>
              <a:rPr lang="en-GB" sz="1600" dirty="0" smtClean="0">
                <a:latin typeface="Comic Sans MS" panose="030F0702030302020204" pitchFamily="66" charset="0"/>
              </a:rPr>
              <a:t>describe the factors that can increase this effect.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Turning effect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548679"/>
            <a:ext cx="21602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Simple motor</a:t>
            </a:r>
            <a:endParaRPr lang="en-GB" sz="2400" dirty="0"/>
          </a:p>
        </p:txBody>
      </p: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 flipV="1">
            <a:off x="2411760" y="779512"/>
            <a:ext cx="144016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mind.ilstu.edu/curriculum/medical_robotics/dcmo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7237"/>
            <a:ext cx="3168352" cy="232417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data:image/jpeg;base64,/9j/4AAQSkZJRgABAQAAAQABAAD/2wCEAAkGBxQTEBUUEBQWFRQRFxcXFxgVFhQVFBgUFxQWFxQYFBQYHCggGBolGxQVIjEjJSkrLi4uFx8zODMsNygtLisBCgoKDg0OGxAQGywkHyQsLC0tLCwsLCwsLDcsLCwsLywsLCwsLCwsLCwsLCwsLywsLCwsLCwsLCwsLCwsLCwsLP/AABEIAKAA8AMBEQACEQEDEQH/xAAcAAEAAQUBAQAAAAAAAAAAAAAABgEDBAUHAgj/xABFEAABAwIDBQQGBQoEBwAAAAABAAIDBBESITEFBgdBURMiYXEUMoGRobEjQnLB0RYkM1JUYpKTsvEIQ8LSFyU0goOjs//EABsBAQACAwEBAAAAAAAAAAAAAAABAgMEBQYH/8QAOhEBAAEDAgMGBAQFAQkAAAAAAAECAxEEIQUSMRNBUWFxkQYyobEUItHwFlKBweHSFSMkM0JDU2KS/9oADAMBAAIRAxEAPwDuKAgICAgICAgICAgpdBVAQR3bm+dJTOwSStdISR2bXMLxbXFcgN9qCMVHGWiBIayV7hoGtFjn+sTZBm03E+kcLvxRd29pBY25lpHdcBbOxuFp3q9RTvboiqPXE/WMfZkpppnrO6S0+08QD2OY9jxdpboQeYK8ve4/qbFyc8tUeGJpmPKfBm7GmY2XZNokfVVv4prq2ptx/Wf8FOnz3rrK4WzFvitux8T6euP95TNM+6k2Ku5ah2pcHFG9pB0JYb+IIdotyrj+i5c01Z8uk/XZEWamSyqaRfTw5j2BbNHFdLVETzRupNuYnC6JR1Ga2PxmnjGa4381eWXsFbFNVNUZicoVVgQEBAQEBAQEFLoF0C6BdAugXQLoIzvvvvTbMja6oxOdJcMjYAXutbEcyAGi4zPVBxzeHi9WVTrUrTTx5gYXXefM2+SIlH3bw1jiHipqTfP9LNfLUOwkC40KGFfyxr8x6TUnKxGOTMH2khDDQVDsQwua0W6MwG3W1goSxqEuaXtAxFwDW5kWJPdc2xGfn1U4AVEsclw4tfG6+uYe0+eZBCrVETGJ6DrHBveN5kNPPI1/pAfJG0WDo3MIxAtAAAeDcW/VPVeS+JNBT2cXqIxy4ifOJ6e3Tds2a+6XX2W0P9l5XTzbnNF3pPSfCf08WarPWAZFUprq093pGY8d4/fgTGYeQVgwkTCcqYfBMmXqFxb6p+9buk4hf0tXNan1jun+itdMVdWzpZ8Q6EahfROG8Ro1trnp2mOseDTrt8kshdJQQEBAQEBBRyCBVg2m1ga9rZQ43xML2yNuNO76pBvnmDfNaF6i7jG7ctVWurSukrmyNa5tZYnItc+x8CbGx6HTqsMdvHXLPVFmemG7rdpV8bRG6GQcxK2Rszr8gQIgCOoNj4q1dWopjEzPspRRZqnO3o1lJvBVum7N8sweNGCJl3X0LQ5uY6j4qKb979wmqxbxmPu2u0N7J2fRujkhkbY4pGxlruoLGuOWmYJVq9Rdp2q6qUae3VvE7NdQ77zvJ+mhu0gFvZYnA8hYSNJvy+SmNXc8k1aWiPFk/lzIAQXRk35wTtsOhAcc/H4J+Nqz0j3R+FjHe53vFE2pr2y1tYDFO/CYsMwwtLXYOyDwG5OIt9q6z29RNfcw12eVc3XodnUdfPFUSGSPs2OaXCxZLc3bdps67Te4WzGWCrCN70yQ+lT+i/ou0JbYnRzWuI10xX96uojplAys335+9Qka7E9uY05uvf2nTyQXS6MSd4XDo3DycDdpCQT0YFThDiGWcOoa4agHQ9NPYiYlKOH+04I6qmDo3ekmoY1rwe4GPcGkFt9bOcNDqNLLm8St11Wa5z+XlnMem7LbmI2730fdfLp2luYVJU10zGJnvQ0O17iGfs3FjmtnDSNQTF2gI9oXR000zXRzRmM0598NivPZ58o+mYcNpt+69oFquXMDXs3cvFq99c4PoapnNqn6x/dy4uVeLPi4kbQH+eD9pjD8rLXq4BoKv+jHpMrRdqTzdDfCepp2STzwRYJ3QvLmEdpiY18QiGKwd62Wd153iXC7OnuzRboqqzTFUYnpvic7dOjb089p1jPomG6O3e0eY5paZ0wJFqeQuuBqSxwu0g3Fs1s8IxpdTEU01RRXGM1RjfrG8bTlS9RmnbrHXyS9ezaKqAgICAgICClkCyCqAgoW31TAt+jMvfC2/XCL+9Ryx4JzK3LQRON3RscTqSxpJ87hRyx4HNPi4NxT3aNBWGqjEj4p7lhLh2cEhJxtJPqg5YdNSOQSKYjoc0z1c7ihOJxda7ugsLeHtV4hSZWnvzNtL319n3KRatdQlT62Vsun3oMaYku8giVyoY0uJY3C0nugvDiB0LsIv52CgS/htsqU1dOTF9BJMx3alt7OgD3gRv5AkZ9bLkcYv0Uaa5ifzRGMeuI3ZrNM8z6DxL5tMN+IVEiTBytDvDVhlNUPOjWTu/hiwfMrpaK1Nd63THjT98sle1qfSPrMy+cmtsAOgAX0yerjq2QdP4WvwUhIkETpqvu3iMxe2OJocGD6pu/1uS8rx789/HLmKaN/zcuMzOM+MbdG/o6ZmJnG3rhMN1K1s1c4w1FNK25JEVKWS2Lsu0mvY+OWZWlRp66a7NM266Z5qeteY264pXrjFNUz0/fu6aF7lzFUBAQEBAQEBAQEBAQEBB4miDmlrgC1wsQcwR4hBzrefhLDOCaWQ07nagt7Vh8B3gW+wpmUIPPwPrQe7PTu/mN+FikpYNZwb2kxpc3sX4RezXnEfBt26qMCBVFG+NxYWuL25OaWPa5p6ODgC32oli4CPW18R8r8lOcGMq4QPrfL5lRFUymaY8XXeFOxSzFUveXMLWxwXDgCM8bgHZ4RctB53eR4+U+INVFzl09MYnrV/aPXvnw2bmls1Tv3OkslvkMyvL1WIpjMy3ppxuqX2ORv1vpfwWKKcxvCuMxu1G3djiqpZIMbmCRobjBDiBixG4yvc65rf0monT3qb2M4npiY7sfQu088TEoX/wAH2HSrk/ks/wB67v8AE899qPef0aU6SP5lt3B48qw+2mv8pVaPienvtR/9T/pPwn/smWxt3XU1PHDFUysEbHA4GRgOkcSXSEOub3OQvZcXVa2jUXqrtdETmY6820R3bYbNu1FNONpSzdqnIBxPfJhNg6QtxE2zuGgAe5dr4f0lFddWommIxtGOnn1mZa+snGKYb5eraIgICAgICAgICAgICAgICAgICDTba3WpKv8A6mBkh6kd7LIZhByfiHw4igdE2gD2drjxYnF8bcOGws7T1j7lo6zVxp8TV0bml0/bZxOJXN3+GzYml9RK+brHExsYcD9UuJJIv0LV5bU8equVctumKfOZzjz2/wAtjseSrl5o9k5pqFhY0mNzMrBtx3QMgBbK2XJcC7eqiqd4nz8WzNybc8tMx7LhpyMmCw8cz7Sq03KZ3qO0id6pQbiPsqtmMccGcBBLwDm599H9WW5aa3XouD6rSW83Lvzx0z3R5ebDdt13vl2hqNhbJn2TTz1cpFyBGyAOcWPke4BsknQN6AX1zXRvayzxG/RprUec1bbRHh6tbkrsZmqrKNDaVVVS3Mk75HaBjntH/bGw2AC7lGlsW45aaIx6Zava3M5y29HsHaDzhb6YSf352j2kkAK3YWv5KfaE9tc/ml13dXYE7IGMqn3c0ZknE453tfnYZXK5NfC4vXprqjlp8G1OqimiIjepLYIQ0ANFgF2rdum3TFNMYiGlVVNU5lcV1RAQEBAQEBAQEBAQEBAQEBAQEBB5fGCLEAjoRcKJpiraSJmOjSbf3cE8ZEMj6eQA4HxOLRiOmNmjhl81qXOH6W581umf6MvbXJ6y+b9oby7Qjkcx9XOHMc5rm4/Ve0lrhe2YuFT/AGXo/wDxU+x21fi3nDvfeq9OjhqJnSxzuwHtDctcQcJafMW9q5XF+Eaf8NVct0xTVTvsy2bszOJdyLV4HLZiUH4vt/5e23KZnycF6L4Yn/jZz/LLBf8AkY/ASlaTVykXcOyYD0acbnW8zb+EL38NN16ykLIKoCAgICAgICAgICAgICAgICAgICAgICD5E37kJ2tVjQGpkGf27IMvcWnxbYpmjMCa+XRjSSb+xczjFXLors+X6Mtn5ofSa+XS3e5EeK0V9mSfuvjP/sA+RXe+G6uXX0ecVfZjufLKP8Ba785qYr5PiY4Dxje4H4SBfRYaUu1qUCAgICAgICAgICAgICAgICAgICAgICAgIIvvLuFRVpLp4QJHf5jO6+/IkjX2qtUTMbThNM4neMtGN1odmlhpY23eMHaEEydbXJyB8LLy3GdHe5ea5dmqnwxiPo6mji1dqnMYw3dFOXDMWK8beoimdmS7RFM7NFxNkaNlz4uYaG+Li4YV0+AUVTr7eO7LVr+WXNuClVg2vGDpJHIz22Dh/SV9JhoPo8KQQEBAQEBAQEBAQEBAQEBAQEBAQEBAQEBAQcy42bwTUbKV0BAxPkxBzQ4ENa23zWtqtLb1NHJc6Mtq7VbnNKC0XFmq5wweff8AxXFn4X0kz81X0ZZ1Uz3NFvTvPUVgHbuGFhu1jRZoPW3M2yuV1dFw3T6OJizG89Znef35MFVyauq1w4qiza9Ges2H+Jjm/et5R9UoCAgICAgICAgICAgICAgICAgICAgICAgICDjv+Itv0VH9ub+ln4KJHGadymBekepQy915bbQpHDlUwfGZgPzUD63RIgICAgICAgICAgICAgICAgICAgICAgICAg5R/iFhvR0z/wBWZw/iicf9KiUw4ZAFEEwuyBXhVmbuN/PKW37RB/8AZijvH1yiRAQEBAQEBAQEBAQEBAQEBAQEBAQEBAQEBBFeJOxY6uhMchc2z2uaW2uHXtocjkTktXWX+xszcjuZ9Nb7S5yuUM4QvOcdWM+T4D82vXnP4nppn81r2q/wz3NJjpUunhBP+1RfypP9yvPxXZj/ALU+8foxfh58W13d4UtiqYpJ6l0nZyMeGsjEbcTXBzbuLnG1wFbS/Ef4i/TaptxGZ6zOf7QmdPinOXZgvTtVVSCAgICAgICAgICAgICAgICAgICAgpdBaNQ25ANyNRzWrc1VFNXJnfwW5KsZxs8mpCwVa+mJxmM/VbkeDU9Fr1a6qekT9vutFtrNqy3ABz964XFtXXNvlmev7/ezb01GJ2Y9PMByXmszTVnGfVmrtzUvvqgeVlbUXe1n5KafSGKLUwsvffTLx8VS1M0VRVE4x3ssU4bmkrA8252uf7L6JoOJxqquWPDOY7vWPs51y1NG7MC7DCICAgICAgICAgICAgICAgICAgICDHrapsbcTjYae3ksGov02bc11SvbtzcqxDiPEWvmpS1wqZGdoXua9rQQ5wtcOyI55ZhcDS029ZdqzTFeOvdO/g7F25TRbjE48sZ92Tw84kVNU4xSQCTs23dI12HnYYmkWuc9DyVOI6SdFRFVu5iJnEU1Rn69fdq6fF+rE7ebplHXY8gLHodbrjUa/UTM0Ypme7zWu2OT0WKx7O0ax7rPcLgeF7arR1E6i5PNVEbMlqK5omqiNoXPRwOq0JrlHaTIIx0Uc0nNKr4yPBTnG0wiKol6pSWyNN+dj5Fdfgmq7LV0+e3ui7EVUTCQBfSHLVQEBAQEBAQEBAQEBAQEBAQEBAQEEc4gukFBK+AtbJGA4F4BaLOF8j4XVLlmi9TyVxmFqblVueamXI4OIrLdltOlLQbXcy0kbvF0bswPIleb1Pw/doq59NXv4TtPu3qNfn54TDYe8ezpB9BPCy/1biLyu1wC8/qdDrrf/Moqn6s8X6MflSWnqacEETsJBvbGzXzBWK3TFrFyYq5vDlmMMdVyqrbD3U1cDrF0keX77PxWG5Vcrnamfaf0RRM0Rhj1O3aZo79RCPOVn4rDTpNRXO1FXtKImI6tNVcQtnRHOqY4g/UDn/0hb9jg2uqqiabcx64j7oquUYxlsNlb1U1YHvgkBbFYPLgWAEi49ayx8R0uqpuxVfp/NV4eXom1McuY6L9HtmCSdsMU0ckpNy1jw4hjT3nG19FucH4TfuaimuumaaaZzmY8Okf1lW7eppjZMAvoLQVQEBAQEBAQEBAQEBAQEBAQEBAQEEZ4hOts6o8WW97gpjqiej5q2hOQbA5dDmPisqjUTFp1aL+GSrsnMtnDtedsTWNlIY3RuRA+Cnmq8ZGDPUOd67r+YCc9XjPulZYxnNt/go6o3eyByaBmo2MquaDe4BsRyPj0ROXVeANFetmfawihAybhzkfYam5yYUnod7vSosICAgICAgICAgICAgICAgICAgICCKcSnW2fL4gf1BWp6oq6Pmqd13SA6feFkY2seoSuudkFCVl3XqgrFrbqg9gXvbRBl07GjUEnzsFKHc+BEP5vUPDQ0F7Wi37rSSSeZ7yrX0TS6kqLiAgICAgICAgICAgICAgICAgICAgwdtbNZUQPik0eLdbHkbeCmJxKJ6OHbx8LamFz3xATMcDnGDiB8Wa+66yRMMUua1mz3sdZ4II1v9/ROi0S8SRFQkkpHWb5Ihk7P2NK89xjna6NJ8tFOJRNUJRsnhnXygHsXMB5yd34HNDKZ7H4NPveoma3waC4qOaE4l1Td3YcVHAIYQcIJJJ1c46kqkzleIw2ihIgICAgICAgICAgICAgICAgICAgICDyWqUMKu2VDL+liZJ9trXH3lTFSs0tf+SdH+yw/wAtqtzSjkhfh3dpW+rTwj/xt/BOaTlhsIqcNFmgNHRoAHwVcrRC6GKJlKoCjJh6RI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005064"/>
            <a:ext cx="3240360" cy="21602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1" name="Picture 7" descr="http://ecx.images-amazon.com/images/I/71OBoA2wCQL._SL15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70" y="3586937"/>
            <a:ext cx="2604952" cy="299649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3464" y="221291"/>
            <a:ext cx="245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State that a current-carrying coil in a magnetic field experiences a turning </a:t>
            </a:r>
            <a:r>
              <a:rPr lang="en-GB" sz="1600" dirty="0" smtClean="0">
                <a:latin typeface="Comic Sans MS" panose="030F0702030302020204" pitchFamily="66" charset="0"/>
              </a:rPr>
              <a:t>effect, </a:t>
            </a:r>
            <a:r>
              <a:rPr lang="en-GB" sz="1600" dirty="0">
                <a:latin typeface="Comic Sans MS" panose="030F0702030302020204" pitchFamily="66" charset="0"/>
              </a:rPr>
              <a:t>and </a:t>
            </a:r>
            <a:r>
              <a:rPr lang="en-GB" sz="1600" dirty="0" smtClean="0">
                <a:latin typeface="Comic Sans MS" panose="030F0702030302020204" pitchFamily="66" charset="0"/>
              </a:rPr>
              <a:t>describe the factors that can increase this effect.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Turning effect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AutoShape 4" descr="data:image/jpeg;base64,/9j/4AAQSkZJRgABAQAAAQABAAD/2wCEAAkGBxQTEBUUEBQWFRQRFxcXFxgVFhQVFBgUFxQWFxQYFBQYHCggGBolGxQVIjEjJSkrLi4uFx8zODMsNygtLisBCgoKDg0OGxAQGywkHyQsLC0tLCwsLCwsLDcsLCwsLywsLCwsLCwsLCwsLCwsLywsLCwsLCwsLCwsLCwsLCwsLP/AABEIAKAA8AMBEQACEQEDEQH/xAAcAAEAAQUBAQAAAAAAAAAAAAAABgEDBAUHAgj/xABFEAABAwIDBQQGBQoEBwAAAAABAAIDBBESITEFBgdBURMiYXEUMoGRobEjQnLB0RYkM1JUYpKTsvEIQ8LSFyU0goOjs//EABsBAQACAwEBAAAAAAAAAAAAAAABAgMEBQYH/8QAOhEBAAEDAgMGBAQFAQkAAAAAAAECAxEEIQUSMRNBUWFxkQYyobEUItHwFlKBweHSFSMkM0JDU2KS/9oADAMBAAIRAxEAPwDuKAgICAgICAgICAgpdBVAQR3bm+dJTOwSStdISR2bXMLxbXFcgN9qCMVHGWiBIayV7hoGtFjn+sTZBm03E+kcLvxRd29pBY25lpHdcBbOxuFp3q9RTvboiqPXE/WMfZkpppnrO6S0+08QD2OY9jxdpboQeYK8ve4/qbFyc8tUeGJpmPKfBm7GmY2XZNokfVVv4prq2ptx/Wf8FOnz3rrK4WzFvitux8T6euP95TNM+6k2Ku5ah2pcHFG9pB0JYb+IIdotyrj+i5c01Z8uk/XZEWamSyqaRfTw5j2BbNHFdLVETzRupNuYnC6JR1Ga2PxmnjGa4381eWXsFbFNVNUZicoVVgQEBAQEBAQEFLoF0C6BdAugXQLoIzvvvvTbMja6oxOdJcMjYAXutbEcyAGi4zPVBxzeHi9WVTrUrTTx5gYXXefM2+SIlH3bw1jiHipqTfP9LNfLUOwkC40KGFfyxr8x6TUnKxGOTMH2khDDQVDsQwua0W6MwG3W1goSxqEuaXtAxFwDW5kWJPdc2xGfn1U4AVEsclw4tfG6+uYe0+eZBCrVETGJ6DrHBveN5kNPPI1/pAfJG0WDo3MIxAtAAAeDcW/VPVeS+JNBT2cXqIxy4ifOJ6e3Tds2a+6XX2W0P9l5XTzbnNF3pPSfCf08WarPWAZFUprq093pGY8d4/fgTGYeQVgwkTCcqYfBMmXqFxb6p+9buk4hf0tXNan1jun+itdMVdWzpZ8Q6EahfROG8Ro1trnp2mOseDTrt8kshdJQQEBAQEBBRyCBVg2m1ga9rZQ43xML2yNuNO76pBvnmDfNaF6i7jG7ctVWurSukrmyNa5tZYnItc+x8CbGx6HTqsMdvHXLPVFmemG7rdpV8bRG6GQcxK2Rszr8gQIgCOoNj4q1dWopjEzPspRRZqnO3o1lJvBVum7N8sweNGCJl3X0LQ5uY6j4qKb979wmqxbxmPu2u0N7J2fRujkhkbY4pGxlruoLGuOWmYJVq9Rdp2q6qUae3VvE7NdQ77zvJ+mhu0gFvZYnA8hYSNJvy+SmNXc8k1aWiPFk/lzIAQXRk35wTtsOhAcc/H4J+Nqz0j3R+FjHe53vFE2pr2y1tYDFO/CYsMwwtLXYOyDwG5OIt9q6z29RNfcw12eVc3XodnUdfPFUSGSPs2OaXCxZLc3bdps67Te4WzGWCrCN70yQ+lT+i/ou0JbYnRzWuI10xX96uojplAys335+9Qka7E9uY05uvf2nTyQXS6MSd4XDo3DycDdpCQT0YFThDiGWcOoa4agHQ9NPYiYlKOH+04I6qmDo3ekmoY1rwe4GPcGkFt9bOcNDqNLLm8St11Wa5z+XlnMem7LbmI2730fdfLp2luYVJU10zGJnvQ0O17iGfs3FjmtnDSNQTF2gI9oXR000zXRzRmM0598NivPZ58o+mYcNpt+69oFquXMDXs3cvFq99c4PoapnNqn6x/dy4uVeLPi4kbQH+eD9pjD8rLXq4BoKv+jHpMrRdqTzdDfCepp2STzwRYJ3QvLmEdpiY18QiGKwd62Wd153iXC7OnuzRboqqzTFUYnpvic7dOjb089p1jPomG6O3e0eY5paZ0wJFqeQuuBqSxwu0g3Fs1s8IxpdTEU01RRXGM1RjfrG8bTlS9RmnbrHXyS9ezaKqAgICAgICClkCyCqAgoW31TAt+jMvfC2/XCL+9Ryx4JzK3LQRON3RscTqSxpJ87hRyx4HNPi4NxT3aNBWGqjEj4p7lhLh2cEhJxtJPqg5YdNSOQSKYjoc0z1c7ihOJxda7ugsLeHtV4hSZWnvzNtL319n3KRatdQlT62Vsun3oMaYku8giVyoY0uJY3C0nugvDiB0LsIv52CgS/htsqU1dOTF9BJMx3alt7OgD3gRv5AkZ9bLkcYv0Uaa5ifzRGMeuI3ZrNM8z6DxL5tMN+IVEiTBytDvDVhlNUPOjWTu/hiwfMrpaK1Nd63THjT98sle1qfSPrMy+cmtsAOgAX0yerjq2QdP4WvwUhIkETpqvu3iMxe2OJocGD6pu/1uS8rx789/HLmKaN/zcuMzOM+MbdG/o6ZmJnG3rhMN1K1s1c4w1FNK25JEVKWS2Lsu0mvY+OWZWlRp66a7NM266Z5qeteY264pXrjFNUz0/fu6aF7lzFUBAQEBAQEBAQEBAQEBB4miDmlrgC1wsQcwR4hBzrefhLDOCaWQ07nagt7Vh8B3gW+wpmUIPPwPrQe7PTu/mN+FikpYNZwb2kxpc3sX4RezXnEfBt26qMCBVFG+NxYWuL25OaWPa5p6ODgC32oli4CPW18R8r8lOcGMq4QPrfL5lRFUymaY8XXeFOxSzFUveXMLWxwXDgCM8bgHZ4RctB53eR4+U+INVFzl09MYnrV/aPXvnw2bmls1Tv3OkslvkMyvL1WIpjMy3ppxuqX2ORv1vpfwWKKcxvCuMxu1G3djiqpZIMbmCRobjBDiBixG4yvc65rf0monT3qb2M4npiY7sfQu088TEoX/wAH2HSrk/ks/wB67v8AE899qPef0aU6SP5lt3B48qw+2mv8pVaPienvtR/9T/pPwn/smWxt3XU1PHDFUysEbHA4GRgOkcSXSEOub3OQvZcXVa2jUXqrtdETmY6820R3bYbNu1FNONpSzdqnIBxPfJhNg6QtxE2zuGgAe5dr4f0lFddWommIxtGOnn1mZa+snGKYb5eraIgICAgICAgICAgICAgICAgICDTba3WpKv8A6mBkh6kd7LIZhByfiHw4igdE2gD2drjxYnF8bcOGws7T1j7lo6zVxp8TV0bml0/bZxOJXN3+GzYml9RK+brHExsYcD9UuJJIv0LV5bU8equVctumKfOZzjz2/wAtjseSrl5o9k5pqFhY0mNzMrBtx3QMgBbK2XJcC7eqiqd4nz8WzNybc8tMx7LhpyMmCw8cz7Sq03KZ3qO0id6pQbiPsqtmMccGcBBLwDm599H9WW5aa3XouD6rSW83Lvzx0z3R5ebDdt13vl2hqNhbJn2TTz1cpFyBGyAOcWPke4BsknQN6AX1zXRvayzxG/RprUec1bbRHh6tbkrsZmqrKNDaVVVS3Mk75HaBjntH/bGw2AC7lGlsW45aaIx6Zava3M5y29HsHaDzhb6YSf352j2kkAK3YWv5KfaE9tc/ml13dXYE7IGMqn3c0ZknE453tfnYZXK5NfC4vXprqjlp8G1OqimiIjepLYIQ0ANFgF2rdum3TFNMYiGlVVNU5lcV1RAQEBAQEBAQEBAQEBAQEBAQEBB5fGCLEAjoRcKJpiraSJmOjSbf3cE8ZEMj6eQA4HxOLRiOmNmjhl81qXOH6W581umf6MvbXJ6y+b9oby7Qjkcx9XOHMc5rm4/Ve0lrhe2YuFT/AGXo/wDxU+x21fi3nDvfeq9OjhqJnSxzuwHtDctcQcJafMW9q5XF+Eaf8NVct0xTVTvsy2bszOJdyLV4HLZiUH4vt/5e23KZnycF6L4Yn/jZz/LLBf8AkY/ASlaTVykXcOyYD0acbnW8zb+EL38NN16ykLIKoCAgICAgICAgICAgICAgICAgICAgICD5E37kJ2tVjQGpkGf27IMvcWnxbYpmjMCa+XRjSSb+xczjFXLors+X6Mtn5ofSa+XS3e5EeK0V9mSfuvjP/sA+RXe+G6uXX0ecVfZjufLKP8Ba785qYr5PiY4Dxje4H4SBfRYaUu1qUCAgICAgICAgICAgICAgICAgICAgICAgIIvvLuFRVpLp4QJHf5jO6+/IkjX2qtUTMbThNM4neMtGN1odmlhpY23eMHaEEydbXJyB8LLy3GdHe5ea5dmqnwxiPo6mji1dqnMYw3dFOXDMWK8beoimdmS7RFM7NFxNkaNlz4uYaG+Li4YV0+AUVTr7eO7LVr+WXNuClVg2vGDpJHIz22Dh/SV9JhoPo8KQQEBAQEBAQEBAQEBAQEBAQEBAQEBAQEBAQcy42bwTUbKV0BAxPkxBzQ4ENa23zWtqtLb1NHJc6Mtq7VbnNKC0XFmq5wweff8AxXFn4X0kz81X0ZZ1Uz3NFvTvPUVgHbuGFhu1jRZoPW3M2yuV1dFw3T6OJizG89Znef35MFVyauq1w4qiza9Ges2H+Jjm/et5R9UoCAgICAgICAgICAgICAgICAgICAgICAgICDjv+Itv0VH9ub+ln4KJHGadymBekepQy915bbQpHDlUwfGZgPzUD63RIgICAgICAgICAgICAgICAgICAgICAgICAg5R/iFhvR0z/wBWZw/iicf9KiUw4ZAFEEwuyBXhVmbuN/PKW37RB/8AZijvH1yiRAQEBAQEBAQEBAQEBAQEBAQEBAQEBAQEBBFeJOxY6uhMchc2z2uaW2uHXtocjkTktXWX+xszcjuZ9Nb7S5yuUM4QvOcdWM+T4D82vXnP4nppn81r2q/wz3NJjpUunhBP+1RfypP9yvPxXZj/ALU+8foxfh58W13d4UtiqYpJ6l0nZyMeGsjEbcTXBzbuLnG1wFbS/Ef4i/TaptxGZ6zOf7QmdPinOXZgvTtVVSCAgICAgICAgICAgICAgICAgICAgpdBaNQ25ANyNRzWrc1VFNXJnfwW5KsZxs8mpCwVa+mJxmM/VbkeDU9Fr1a6qekT9vutFtrNqy3ABz964XFtXXNvlmev7/ezb01GJ2Y9PMByXmszTVnGfVmrtzUvvqgeVlbUXe1n5KafSGKLUwsvffTLx8VS1M0VRVE4x3ssU4bmkrA8252uf7L6JoOJxqquWPDOY7vWPs51y1NG7MC7DCICAgICAgICAgICAgICAgICAgICDHrapsbcTjYae3ksGov02bc11SvbtzcqxDiPEWvmpS1wqZGdoXua9rQQ5wtcOyI55ZhcDS029ZdqzTFeOvdO/g7F25TRbjE48sZ92Tw84kVNU4xSQCTs23dI12HnYYmkWuc9DyVOI6SdFRFVu5iJnEU1Rn69fdq6fF+rE7ebplHXY8gLHodbrjUa/UTM0Ypme7zWu2OT0WKx7O0ax7rPcLgeF7arR1E6i5PNVEbMlqK5omqiNoXPRwOq0JrlHaTIIx0Uc0nNKr4yPBTnG0wiKol6pSWyNN+dj5Fdfgmq7LV0+e3ui7EVUTCQBfSHLVQEBAQEBAQEBAQEBAQEBAQEBAQEEc4gukFBK+AtbJGA4F4BaLOF8j4XVLlmi9TyVxmFqblVueamXI4OIrLdltOlLQbXcy0kbvF0bswPIleb1Pw/doq59NXv4TtPu3qNfn54TDYe8ezpB9BPCy/1biLyu1wC8/qdDrrf/Moqn6s8X6MflSWnqacEETsJBvbGzXzBWK3TFrFyYq5vDlmMMdVyqrbD3U1cDrF0keX77PxWG5Vcrnamfaf0RRM0Rhj1O3aZo79RCPOVn4rDTpNRXO1FXtKImI6tNVcQtnRHOqY4g/UDn/0hb9jg2uqqiabcx64j7oquUYxlsNlb1U1YHvgkBbFYPLgWAEi49ayx8R0uqpuxVfp/NV4eXom1McuY6L9HtmCSdsMU0ckpNy1jw4hjT3nG19FucH4TfuaimuumaaaZzmY8Okf1lW7eppjZMAvoLQVQEBAQEBAQEBAQEBAQEBAQEBAQEEZ4hOts6o8WW97gpjqiej5q2hOQbA5dDmPisqjUTFp1aL+GSrsnMtnDtedsTWNlIY3RuRA+Cnmq8ZGDPUOd67r+YCc9XjPulZYxnNt/go6o3eyByaBmo2MquaDe4BsRyPj0ROXVeANFetmfawihAybhzkfYam5yYUnod7vSosICAgICAgICAgICAgICAgICAgICCKcSnW2fL4gf1BWp6oq6Pmqd13SA6feFkY2seoSuudkFCVl3XqgrFrbqg9gXvbRBl07GjUEnzsFKHc+BEP5vUPDQ0F7Wi37rSSSeZ7yrX0TS6kqLiAgICAgICAgICAgICAgICAgICAgwdtbNZUQPik0eLdbHkbeCmJxKJ6OHbx8LamFz3xATMcDnGDiB8Wa+66yRMMUua1mz3sdZ4II1v9/ROi0S8SRFQkkpHWb5Ihk7P2NK89xjna6NJ8tFOJRNUJRsnhnXygHsXMB5yd34HNDKZ7H4NPveoma3waC4qOaE4l1Td3YcVHAIYQcIJJJ1c46kqkzleIw2ihIgICAgICAgICAgICAgICAgICAgICDyWqUMKu2VDL+liZJ9trXH3lTFSs0tf+SdH+yw/wAtqtzSjkhfh3dpW+rTwj/xt/BOaTlhsIqcNFmgNHRoAHwVcrRC6GKJlKoCjJh6RI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91680" y="1412776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Current-carrying wire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2132856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Magnetic field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2924944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Force on the wire</a:t>
            </a:r>
            <a:endParaRPr lang="en-GB" dirty="0"/>
          </a:p>
        </p:txBody>
      </p:sp>
      <p:pic>
        <p:nvPicPr>
          <p:cNvPr id="11" name="Picture 2" descr="The thumb points upwards 'thuMb Movement', the forefinger is at right angles to the thumb - Forefinger Field N to S, and the second finger is at right angles to the forefinger - seCond finger Current + to -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5" y="1971304"/>
            <a:ext cx="1347546" cy="91415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3464" y="221291"/>
            <a:ext cx="245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State that a current-carrying coil in a magnetic field experiences a turning </a:t>
            </a:r>
            <a:r>
              <a:rPr lang="en-GB" sz="1600" dirty="0" smtClean="0">
                <a:latin typeface="Comic Sans MS" panose="030F0702030302020204" pitchFamily="66" charset="0"/>
              </a:rPr>
              <a:t>effect, </a:t>
            </a:r>
            <a:r>
              <a:rPr lang="en-GB" sz="1600" dirty="0">
                <a:latin typeface="Comic Sans MS" panose="030F0702030302020204" pitchFamily="66" charset="0"/>
              </a:rPr>
              <a:t>and </a:t>
            </a:r>
            <a:r>
              <a:rPr lang="en-GB" sz="1600" dirty="0" smtClean="0">
                <a:latin typeface="Comic Sans MS" panose="030F0702030302020204" pitchFamily="66" charset="0"/>
              </a:rPr>
              <a:t>describe the factors that can increase this effect.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Turning effect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AutoShape 4" descr="data:image/jpeg;base64,/9j/4AAQSkZJRgABAQAAAQABAAD/2wCEAAkGBxQTEBUUEBQWFRQRFxcXFxgVFhQVFBgUFxQWFxQYFBQYHCggGBolGxQVIjEjJSkrLi4uFx8zODMsNygtLisBCgoKDg0OGxAQGywkHyQsLC0tLCwsLCwsLDcsLCwsLywsLCwsLCwsLCwsLCwsLywsLCwsLCwsLCwsLCwsLCwsLP/AABEIAKAA8AMBEQACEQEDEQH/xAAcAAEAAQUBAQAAAAAAAAAAAAAABgEDBAUHAgj/xABFEAABAwIDBQQGBQoEBwAAAAABAAIDBBESITEFBgdBURMiYXEUMoGRobEjQnLB0RYkM1JUYpKTsvEIQ8LSFyU0goOjs//EABsBAQACAwEBAAAAAAAAAAAAAAABAgMEBQYH/8QAOhEBAAEDAgMGBAQFAQkAAAAAAAECAxEEIQUSMRNBUWFxkQYyobEUItHwFlKBweHSFSMkM0JDU2KS/9oADAMBAAIRAxEAPwDuKAgICAgICAgICAgpdBVAQR3bm+dJTOwSStdISR2bXMLxbXFcgN9qCMVHGWiBIayV7hoGtFjn+sTZBm03E+kcLvxRd29pBY25lpHdcBbOxuFp3q9RTvboiqPXE/WMfZkpppnrO6S0+08QD2OY9jxdpboQeYK8ve4/qbFyc8tUeGJpmPKfBm7GmY2XZNokfVVv4prq2ptx/Wf8FOnz3rrK4WzFvitux8T6euP95TNM+6k2Ku5ah2pcHFG9pB0JYb+IIdotyrj+i5c01Z8uk/XZEWamSyqaRfTw5j2BbNHFdLVETzRupNuYnC6JR1Ga2PxmnjGa4381eWXsFbFNVNUZicoVVgQEBAQEBAQEFLoF0C6BdAugXQLoIzvvvvTbMja6oxOdJcMjYAXutbEcyAGi4zPVBxzeHi9WVTrUrTTx5gYXXefM2+SIlH3bw1jiHipqTfP9LNfLUOwkC40KGFfyxr8x6TUnKxGOTMH2khDDQVDsQwua0W6MwG3W1goSxqEuaXtAxFwDW5kWJPdc2xGfn1U4AVEsclw4tfG6+uYe0+eZBCrVETGJ6DrHBveN5kNPPI1/pAfJG0WDo3MIxAtAAAeDcW/VPVeS+JNBT2cXqIxy4ifOJ6e3Tds2a+6XX2W0P9l5XTzbnNF3pPSfCf08WarPWAZFUprq093pGY8d4/fgTGYeQVgwkTCcqYfBMmXqFxb6p+9buk4hf0tXNan1jun+itdMVdWzpZ8Q6EahfROG8Ro1trnp2mOseDTrt8kshdJQQEBAQEBBRyCBVg2m1ga9rZQ43xML2yNuNO76pBvnmDfNaF6i7jG7ctVWurSukrmyNa5tZYnItc+x8CbGx6HTqsMdvHXLPVFmemG7rdpV8bRG6GQcxK2Rszr8gQIgCOoNj4q1dWopjEzPspRRZqnO3o1lJvBVum7N8sweNGCJl3X0LQ5uY6j4qKb979wmqxbxmPu2u0N7J2fRujkhkbY4pGxlruoLGuOWmYJVq9Rdp2q6qUae3VvE7NdQ77zvJ+mhu0gFvZYnA8hYSNJvy+SmNXc8k1aWiPFk/lzIAQXRk35wTtsOhAcc/H4J+Nqz0j3R+FjHe53vFE2pr2y1tYDFO/CYsMwwtLXYOyDwG5OIt9q6z29RNfcw12eVc3XodnUdfPFUSGSPs2OaXCxZLc3bdps67Te4WzGWCrCN70yQ+lT+i/ou0JbYnRzWuI10xX96uojplAys335+9Qka7E9uY05uvf2nTyQXS6MSd4XDo3DycDdpCQT0YFThDiGWcOoa4agHQ9NPYiYlKOH+04I6qmDo3ekmoY1rwe4GPcGkFt9bOcNDqNLLm8St11Wa5z+XlnMem7LbmI2730fdfLp2luYVJU10zGJnvQ0O17iGfs3FjmtnDSNQTF2gI9oXR000zXRzRmM0598NivPZ58o+mYcNpt+69oFquXMDXs3cvFq99c4PoapnNqn6x/dy4uVeLPi4kbQH+eD9pjD8rLXq4BoKv+jHpMrRdqTzdDfCepp2STzwRYJ3QvLmEdpiY18QiGKwd62Wd153iXC7OnuzRboqqzTFUYnpvic7dOjb089p1jPomG6O3e0eY5paZ0wJFqeQuuBqSxwu0g3Fs1s8IxpdTEU01RRXGM1RjfrG8bTlS9RmnbrHXyS9ezaKqAgICAgICClkCyCqAgoW31TAt+jMvfC2/XCL+9Ryx4JzK3LQRON3RscTqSxpJ87hRyx4HNPi4NxT3aNBWGqjEj4p7lhLh2cEhJxtJPqg5YdNSOQSKYjoc0z1c7ihOJxda7ugsLeHtV4hSZWnvzNtL319n3KRatdQlT62Vsun3oMaYku8giVyoY0uJY3C0nugvDiB0LsIv52CgS/htsqU1dOTF9BJMx3alt7OgD3gRv5AkZ9bLkcYv0Uaa5ifzRGMeuI3ZrNM8z6DxL5tMN+IVEiTBytDvDVhlNUPOjWTu/hiwfMrpaK1Nd63THjT98sle1qfSPrMy+cmtsAOgAX0yerjq2QdP4WvwUhIkETpqvu3iMxe2OJocGD6pu/1uS8rx789/HLmKaN/zcuMzOM+MbdG/o6ZmJnG3rhMN1K1s1c4w1FNK25JEVKWS2Lsu0mvY+OWZWlRp66a7NM266Z5qeteY264pXrjFNUz0/fu6aF7lzFUBAQEBAQEBAQEBAQEBB4miDmlrgC1wsQcwR4hBzrefhLDOCaWQ07nagt7Vh8B3gW+wpmUIPPwPrQe7PTu/mN+FikpYNZwb2kxpc3sX4RezXnEfBt26qMCBVFG+NxYWuL25OaWPa5p6ODgC32oli4CPW18R8r8lOcGMq4QPrfL5lRFUymaY8XXeFOxSzFUveXMLWxwXDgCM8bgHZ4RctB53eR4+U+INVFzl09MYnrV/aPXvnw2bmls1Tv3OkslvkMyvL1WIpjMy3ppxuqX2ORv1vpfwWKKcxvCuMxu1G3djiqpZIMbmCRobjBDiBixG4yvc65rf0monT3qb2M4npiY7sfQu088TEoX/wAH2HSrk/ks/wB67v8AE899qPef0aU6SP5lt3B48qw+2mv8pVaPienvtR/9T/pPwn/smWxt3XU1PHDFUysEbHA4GRgOkcSXSEOub3OQvZcXVa2jUXqrtdETmY6820R3bYbNu1FNONpSzdqnIBxPfJhNg6QtxE2zuGgAe5dr4f0lFddWommIxtGOnn1mZa+snGKYb5eraIgICAgICAgICAgICAgICAgICDTba3WpKv8A6mBkh6kd7LIZhByfiHw4igdE2gD2drjxYnF8bcOGws7T1j7lo6zVxp8TV0bml0/bZxOJXN3+GzYml9RK+brHExsYcD9UuJJIv0LV5bU8equVctumKfOZzjz2/wAtjseSrl5o9k5pqFhY0mNzMrBtx3QMgBbK2XJcC7eqiqd4nz8WzNybc8tMx7LhpyMmCw8cz7Sq03KZ3qO0id6pQbiPsqtmMccGcBBLwDm599H9WW5aa3XouD6rSW83Lvzx0z3R5ebDdt13vl2hqNhbJn2TTz1cpFyBGyAOcWPke4BsknQN6AX1zXRvayzxG/RprUec1bbRHh6tbkrsZmqrKNDaVVVS3Mk75HaBjntH/bGw2AC7lGlsW45aaIx6Zava3M5y29HsHaDzhb6YSf352j2kkAK3YWv5KfaE9tc/ml13dXYE7IGMqn3c0ZknE453tfnYZXK5NfC4vXprqjlp8G1OqimiIjepLYIQ0ANFgF2rdum3TFNMYiGlVVNU5lcV1RAQEBAQEBAQEBAQEBAQEBAQEBB5fGCLEAjoRcKJpiraSJmOjSbf3cE8ZEMj6eQA4HxOLRiOmNmjhl81qXOH6W581umf6MvbXJ6y+b9oby7Qjkcx9XOHMc5rm4/Ve0lrhe2YuFT/AGXo/wDxU+x21fi3nDvfeq9OjhqJnSxzuwHtDctcQcJafMW9q5XF+Eaf8NVct0xTVTvsy2bszOJdyLV4HLZiUH4vt/5e23KZnycF6L4Yn/jZz/LLBf8AkY/ASlaTVykXcOyYD0acbnW8zb+EL38NN16ykLIKoCAgICAgICAgICAgICAgICAgICAgICD5E37kJ2tVjQGpkGf27IMvcWnxbYpmjMCa+XRjSSb+xczjFXLors+X6Mtn5ofSa+XS3e5EeK0V9mSfuvjP/sA+RXe+G6uXX0ecVfZjufLKP8Ba785qYr5PiY4Dxje4H4SBfRYaUu1qUCAgICAgICAgICAgICAgICAgICAgICAgIIvvLuFRVpLp4QJHf5jO6+/IkjX2qtUTMbThNM4neMtGN1odmlhpY23eMHaEEydbXJyB8LLy3GdHe5ea5dmqnwxiPo6mji1dqnMYw3dFOXDMWK8beoimdmS7RFM7NFxNkaNlz4uYaG+Li4YV0+AUVTr7eO7LVr+WXNuClVg2vGDpJHIz22Dh/SV9JhoPo8KQQEBAQEBAQEBAQEBAQEBAQEBAQEBAQEBAQcy42bwTUbKV0BAxPkxBzQ4ENa23zWtqtLb1NHJc6Mtq7VbnNKC0XFmq5wweff8AxXFn4X0kz81X0ZZ1Uz3NFvTvPUVgHbuGFhu1jRZoPW3M2yuV1dFw3T6OJizG89Znef35MFVyauq1w4qiza9Ges2H+Jjm/et5R9UoCAgICAgICAgICAgICAgICAgICAgICAgICDjv+Itv0VH9ub+ln4KJHGadymBekepQy915bbQpHDlUwfGZgPzUD63RIgICAgICAgICAgICAgICAgICAgICAgICAg5R/iFhvR0z/wBWZw/iicf9KiUw4ZAFEEwuyBXhVmbuN/PKW37RB/8AZijvH1yiRAQEBAQEBAQEBAQEBAQEBAQEBAQEBAQEBBFeJOxY6uhMchc2z2uaW2uHXtocjkTktXWX+xszcjuZ9Nb7S5yuUM4QvOcdWM+T4D82vXnP4nppn81r2q/wz3NJjpUunhBP+1RfypP9yvPxXZj/ALU+8foxfh58W13d4UtiqYpJ6l0nZyMeGsjEbcTXBzbuLnG1wFbS/Ef4i/TaptxGZ6zOf7QmdPinOXZgvTtVVSCAgICAgICAgICAgICAgICAgICAgpdBaNQ25ANyNRzWrc1VFNXJnfwW5KsZxs8mpCwVa+mJxmM/VbkeDU9Fr1a6qekT9vutFtrNqy3ABz964XFtXXNvlmev7/ezb01GJ2Y9PMByXmszTVnGfVmrtzUvvqgeVlbUXe1n5KafSGKLUwsvffTLx8VS1M0VRVE4x3ssU4bmkrA8252uf7L6JoOJxqquWPDOY7vWPs51y1NG7MC7DCICAgICAgICAgICAgICAgICAgICDHrapsbcTjYae3ksGov02bc11SvbtzcqxDiPEWvmpS1wqZGdoXua9rQQ5wtcOyI55ZhcDS029ZdqzTFeOvdO/g7F25TRbjE48sZ92Tw84kVNU4xSQCTs23dI12HnYYmkWuc9DyVOI6SdFRFVu5iJnEU1Rn69fdq6fF+rE7ebplHXY8gLHodbrjUa/UTM0Ypme7zWu2OT0WKx7O0ax7rPcLgeF7arR1E6i5PNVEbMlqK5omqiNoXPRwOq0JrlHaTIIx0Uc0nNKr4yPBTnG0wiKol6pSWyNN+dj5Fdfgmq7LV0+e3ui7EVUTCQBfSHLVQEBAQEBAQEBAQEBAQEBAQEBAQEEc4gukFBK+AtbJGA4F4BaLOF8j4XVLlmi9TyVxmFqblVueamXI4OIrLdltOlLQbXcy0kbvF0bswPIleb1Pw/doq59NXv4TtPu3qNfn54TDYe8ezpB9BPCy/1biLyu1wC8/qdDrrf/Moqn6s8X6MflSWnqacEETsJBvbGzXzBWK3TFrFyYq5vDlmMMdVyqrbD3U1cDrF0keX77PxWG5Vcrnamfaf0RRM0Rhj1O3aZo79RCPOVn4rDTpNRXO1FXtKImI6tNVcQtnRHOqY4g/UDn/0hb9jg2uqqiabcx64j7oquUYxlsNlb1U1YHvgkBbFYPLgWAEi49ayx8R0uqpuxVfp/NV4eXom1McuY6L9HtmCSdsMU0ckpNy1jw4hjT3nG19FucH4TfuaimuumaaaZzmY8Okf1lW7eppjZMAvoLQVQEBAQEBAQEBAQEBAQEBAQEBAQEEZ4hOts6o8WW97gpjqiej5q2hOQbA5dDmPisqjUTFp1aL+GSrsnMtnDtedsTWNlIY3RuRA+Cnmq8ZGDPUOd67r+YCc9XjPulZYxnNt/go6o3eyByaBmo2MquaDe4BsRyPj0ROXVeANFetmfawihAybhzkfYam5yYUnod7vSosICAgICAgICAgICAgICAgICAgICCKcSnW2fL4gf1BWp6oq6Pmqd13SA6feFkY2seoSuudkFCVl3XqgrFrbqg9gXvbRBl07GjUEnzsFKHc+BEP5vUPDQ0F7Wi37rSSSeZ7yrX0TS6kqLiAgICAgICAgICAgICAgICAgICAgwdtbNZUQPik0eLdbHkbeCmJxKJ6OHbx8LamFz3xATMcDnGDiB8Wa+66yRMMUua1mz3sdZ4II1v9/ROi0S8SRFQkkpHWb5Ihk7P2NK89xjna6NJ8tFOJRNUJRsnhnXygHsXMB5yd34HNDKZ7H4NPveoma3waC4qOaE4l1Td3YcVHAIYQcIJJJ1c46kqkzleIw2ihIgICAgICAgICAgICAgICAgICAgICDyWqUMKu2VDL+liZJ9trXH3lTFSs0tf+SdH+yw/wAtqtzSjkhfh3dpW+rTwj/xt/BOaTlhsIqcNFmgNHRoAHwVcrRC6GKJlKoCjJh6RI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91680" y="1412776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Current-carrying wire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2132856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Magnetic field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2924944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Force on the wire</a:t>
            </a:r>
            <a:endParaRPr lang="en-GB" dirty="0"/>
          </a:p>
        </p:txBody>
      </p:sp>
      <p:pic>
        <p:nvPicPr>
          <p:cNvPr id="11" name="Picture 2" descr="The thumb points upwards 'thuMb Movement', the forefinger is at right angles to the thumb - Forefinger Field N to S, and the second finger is at right angles to the forefinger - seCond finger Current + to -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5" y="1971304"/>
            <a:ext cx="1347546" cy="91415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257425" cy="2543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907704" y="4988619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35696" y="5141019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36874" y="5301208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691680" y="55172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211960" y="3933056"/>
            <a:ext cx="460851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In the coil of wire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 flows </a:t>
            </a:r>
            <a:r>
              <a:rPr lang="en-GB" dirty="0" smtClean="0">
                <a:latin typeface="Comic Sans MS" panose="030F0702030302020204" pitchFamily="66" charset="0"/>
              </a:rPr>
              <a:t>along one side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direction</a:t>
            </a:r>
            <a:r>
              <a:rPr lang="en-GB" dirty="0" smtClean="0">
                <a:latin typeface="Comic Sans MS" panose="030F0702030302020204" pitchFamily="66" charset="0"/>
              </a:rPr>
              <a:t>, and 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opposite direction </a:t>
            </a:r>
            <a:r>
              <a:rPr lang="en-GB" dirty="0" smtClean="0">
                <a:latin typeface="Comic Sans MS" panose="030F0702030302020204" pitchFamily="66" charset="0"/>
              </a:rPr>
              <a:t>on the other.</a:t>
            </a:r>
          </a:p>
        </p:txBody>
      </p:sp>
    </p:spTree>
    <p:extLst>
      <p:ext uri="{BB962C8B-B14F-4D97-AF65-F5344CB8AC3E}">
        <p14:creationId xmlns:p14="http://schemas.microsoft.com/office/powerpoint/2010/main" val="36880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3464" y="221291"/>
            <a:ext cx="245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State that a current-carrying coil in a magnetic field experiences a turning </a:t>
            </a:r>
            <a:r>
              <a:rPr lang="en-GB" sz="1600" dirty="0" smtClean="0">
                <a:latin typeface="Comic Sans MS" panose="030F0702030302020204" pitchFamily="66" charset="0"/>
              </a:rPr>
              <a:t>effect, </a:t>
            </a:r>
            <a:r>
              <a:rPr lang="en-GB" sz="1600" dirty="0">
                <a:latin typeface="Comic Sans MS" panose="030F0702030302020204" pitchFamily="66" charset="0"/>
              </a:rPr>
              <a:t>and </a:t>
            </a:r>
            <a:r>
              <a:rPr lang="en-GB" sz="1600" dirty="0" smtClean="0">
                <a:latin typeface="Comic Sans MS" panose="030F0702030302020204" pitchFamily="66" charset="0"/>
              </a:rPr>
              <a:t>describe the factors that can increase this effect.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Turning effect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AutoShape 4" descr="data:image/jpeg;base64,/9j/4AAQSkZJRgABAQAAAQABAAD/2wCEAAkGBxQTEBUUEBQWFRQRFxcXFxgVFhQVFBgUFxQWFxQYFBQYHCggGBolGxQVIjEjJSkrLi4uFx8zODMsNygtLisBCgoKDg0OGxAQGywkHyQsLC0tLCwsLCwsLDcsLCwsLywsLCwsLCwsLCwsLCwsLywsLCwsLCwsLCwsLCwsLCwsLP/AABEIAKAA8AMBEQACEQEDEQH/xAAcAAEAAQUBAQAAAAAAAAAAAAAABgEDBAUHAgj/xABFEAABAwIDBQQGBQoEBwAAAAABAAIDBBESITEFBgdBURMiYXEUMoGRobEjQnLB0RYkM1JUYpKTsvEIQ8LSFyU0goOjs//EABsBAQACAwEBAAAAAAAAAAAAAAABAgMEBQYH/8QAOhEBAAEDAgMGBAQFAQkAAAAAAAECAxEEIQUSMRNBUWFxkQYyobEUItHwFlKBweHSFSMkM0JDU2KS/9oADAMBAAIRAxEAPwDuKAgICAgICAgICAgpdBVAQR3bm+dJTOwSStdISR2bXMLxbXFcgN9qCMVHGWiBIayV7hoGtFjn+sTZBm03E+kcLvxRd29pBY25lpHdcBbOxuFp3q9RTvboiqPXE/WMfZkpppnrO6S0+08QD2OY9jxdpboQeYK8ve4/qbFyc8tUeGJpmPKfBm7GmY2XZNokfVVv4prq2ptx/Wf8FOnz3rrK4WzFvitux8T6euP95TNM+6k2Ku5ah2pcHFG9pB0JYb+IIdotyrj+i5c01Z8uk/XZEWamSyqaRfTw5j2BbNHFdLVETzRupNuYnC6JR1Ga2PxmnjGa4381eWXsFbFNVNUZicoVVgQEBAQEBAQEFLoF0C6BdAugXQLoIzvvvvTbMja6oxOdJcMjYAXutbEcyAGi4zPVBxzeHi9WVTrUrTTx5gYXXefM2+SIlH3bw1jiHipqTfP9LNfLUOwkC40KGFfyxr8x6TUnKxGOTMH2khDDQVDsQwua0W6MwG3W1goSxqEuaXtAxFwDW5kWJPdc2xGfn1U4AVEsclw4tfG6+uYe0+eZBCrVETGJ6DrHBveN5kNPPI1/pAfJG0WDo3MIxAtAAAeDcW/VPVeS+JNBT2cXqIxy4ifOJ6e3Tds2a+6XX2W0P9l5XTzbnNF3pPSfCf08WarPWAZFUprq093pGY8d4/fgTGYeQVgwkTCcqYfBMmXqFxb6p+9buk4hf0tXNan1jun+itdMVdWzpZ8Q6EahfROG8Ro1trnp2mOseDTrt8kshdJQQEBAQEBBRyCBVg2m1ga9rZQ43xML2yNuNO76pBvnmDfNaF6i7jG7ctVWurSukrmyNa5tZYnItc+x8CbGx6HTqsMdvHXLPVFmemG7rdpV8bRG6GQcxK2Rszr8gQIgCOoNj4q1dWopjEzPspRRZqnO3o1lJvBVum7N8sweNGCJl3X0LQ5uY6j4qKb979wmqxbxmPu2u0N7J2fRujkhkbY4pGxlruoLGuOWmYJVq9Rdp2q6qUae3VvE7NdQ77zvJ+mhu0gFvZYnA8hYSNJvy+SmNXc8k1aWiPFk/lzIAQXRk35wTtsOhAcc/H4J+Nqz0j3R+FjHe53vFE2pr2y1tYDFO/CYsMwwtLXYOyDwG5OIt9q6z29RNfcw12eVc3XodnUdfPFUSGSPs2OaXCxZLc3bdps67Te4WzGWCrCN70yQ+lT+i/ou0JbYnRzWuI10xX96uojplAys335+9Qka7E9uY05uvf2nTyQXS6MSd4XDo3DycDdpCQT0YFThDiGWcOoa4agHQ9NPYiYlKOH+04I6qmDo3ekmoY1rwe4GPcGkFt9bOcNDqNLLm8St11Wa5z+XlnMem7LbmI2730fdfLp2luYVJU10zGJnvQ0O17iGfs3FjmtnDSNQTF2gI9oXR000zXRzRmM0598NivPZ58o+mYcNpt+69oFquXMDXs3cvFq99c4PoapnNqn6x/dy4uVeLPi4kbQH+eD9pjD8rLXq4BoKv+jHpMrRdqTzdDfCepp2STzwRYJ3QvLmEdpiY18QiGKwd62Wd153iXC7OnuzRboqqzTFUYnpvic7dOjb089p1jPomG6O3e0eY5paZ0wJFqeQuuBqSxwu0g3Fs1s8IxpdTEU01RRXGM1RjfrG8bTlS9RmnbrHXyS9ezaKqAgICAgICClkCyCqAgoW31TAt+jMvfC2/XCL+9Ryx4JzK3LQRON3RscTqSxpJ87hRyx4HNPi4NxT3aNBWGqjEj4p7lhLh2cEhJxtJPqg5YdNSOQSKYjoc0z1c7ihOJxda7ugsLeHtV4hSZWnvzNtL319n3KRatdQlT62Vsun3oMaYku8giVyoY0uJY3C0nugvDiB0LsIv52CgS/htsqU1dOTF9BJMx3alt7OgD3gRv5AkZ9bLkcYv0Uaa5ifzRGMeuI3ZrNM8z6DxL5tMN+IVEiTBytDvDVhlNUPOjWTu/hiwfMrpaK1Nd63THjT98sle1qfSPrMy+cmtsAOgAX0yerjq2QdP4WvwUhIkETpqvu3iMxe2OJocGD6pu/1uS8rx789/HLmKaN/zcuMzOM+MbdG/o6ZmJnG3rhMN1K1s1c4w1FNK25JEVKWS2Lsu0mvY+OWZWlRp66a7NM266Z5qeteY264pXrjFNUz0/fu6aF7lzFUBAQEBAQEBAQEBAQEBB4miDmlrgC1wsQcwR4hBzrefhLDOCaWQ07nagt7Vh8B3gW+wpmUIPPwPrQe7PTu/mN+FikpYNZwb2kxpc3sX4RezXnEfBt26qMCBVFG+NxYWuL25OaWPa5p6ODgC32oli4CPW18R8r8lOcGMq4QPrfL5lRFUymaY8XXeFOxSzFUveXMLWxwXDgCM8bgHZ4RctB53eR4+U+INVFzl09MYnrV/aPXvnw2bmls1Tv3OkslvkMyvL1WIpjMy3ppxuqX2ORv1vpfwWKKcxvCuMxu1G3djiqpZIMbmCRobjBDiBixG4yvc65rf0monT3qb2M4npiY7sfQu088TEoX/wAH2HSrk/ks/wB67v8AE899qPef0aU6SP5lt3B48qw+2mv8pVaPienvtR/9T/pPwn/smWxt3XU1PHDFUysEbHA4GRgOkcSXSEOub3OQvZcXVa2jUXqrtdETmY6820R3bYbNu1FNONpSzdqnIBxPfJhNg6QtxE2zuGgAe5dr4f0lFddWommIxtGOnn1mZa+snGKYb5eraIgICAgICAgICAgICAgICAgICDTba3WpKv8A6mBkh6kd7LIZhByfiHw4igdE2gD2drjxYnF8bcOGws7T1j7lo6zVxp8TV0bml0/bZxOJXN3+GzYml9RK+brHExsYcD9UuJJIv0LV5bU8equVctumKfOZzjz2/wAtjseSrl5o9k5pqFhY0mNzMrBtx3QMgBbK2XJcC7eqiqd4nz8WzNybc8tMx7LhpyMmCw8cz7Sq03KZ3qO0id6pQbiPsqtmMccGcBBLwDm599H9WW5aa3XouD6rSW83Lvzx0z3R5ebDdt13vl2hqNhbJn2TTz1cpFyBGyAOcWPke4BsknQN6AX1zXRvayzxG/RprUec1bbRHh6tbkrsZmqrKNDaVVVS3Mk75HaBjntH/bGw2AC7lGlsW45aaIx6Zava3M5y29HsHaDzhb6YSf352j2kkAK3YWv5KfaE9tc/ml13dXYE7IGMqn3c0ZknE453tfnYZXK5NfC4vXprqjlp8G1OqimiIjepLYIQ0ANFgF2rdum3TFNMYiGlVVNU5lcV1RAQEBAQEBAQEBAQEBAQEBAQEBB5fGCLEAjoRcKJpiraSJmOjSbf3cE8ZEMj6eQA4HxOLRiOmNmjhl81qXOH6W581umf6MvbXJ6y+b9oby7Qjkcx9XOHMc5rm4/Ve0lrhe2YuFT/AGXo/wDxU+x21fi3nDvfeq9OjhqJnSxzuwHtDctcQcJafMW9q5XF+Eaf8NVct0xTVTvsy2bszOJdyLV4HLZiUH4vt/5e23KZnycF6L4Yn/jZz/LLBf8AkY/ASlaTVykXcOyYD0acbnW8zb+EL38NN16ykLIKoCAgICAgICAgICAgICAgICAgICAgICD5E37kJ2tVjQGpkGf27IMvcWnxbYpmjMCa+XRjSSb+xczjFXLors+X6Mtn5ofSa+XS3e5EeK0V9mSfuvjP/sA+RXe+G6uXX0ecVfZjufLKP8Ba785qYr5PiY4Dxje4H4SBfRYaUu1qUCAgICAgICAgICAgICAgICAgICAgICAgIIvvLuFRVpLp4QJHf5jO6+/IkjX2qtUTMbThNM4neMtGN1odmlhpY23eMHaEEydbXJyB8LLy3GdHe5ea5dmqnwxiPo6mji1dqnMYw3dFOXDMWK8beoimdmS7RFM7NFxNkaNlz4uYaG+Li4YV0+AUVTr7eO7LVr+WXNuClVg2vGDpJHIz22Dh/SV9JhoPo8KQQEBAQEBAQEBAQEBAQEBAQEBAQEBAQEBAQcy42bwTUbKV0BAxPkxBzQ4ENa23zWtqtLb1NHJc6Mtq7VbnNKC0XFmq5wweff8AxXFn4X0kz81X0ZZ1Uz3NFvTvPUVgHbuGFhu1jRZoPW3M2yuV1dFw3T6OJizG89Znef35MFVyauq1w4qiza9Ges2H+Jjm/et5R9UoCAgICAgICAgICAgICAgICAgICAgICAgICDjv+Itv0VH9ub+ln4KJHGadymBekepQy915bbQpHDlUwfGZgPzUD63RIgICAgICAgICAgICAgICAgICAgICAgICAg5R/iFhvR0z/wBWZw/iicf9KiUw4ZAFEEwuyBXhVmbuN/PKW37RB/8AZijvH1yiRAQEBAQEBAQEBAQEBAQEBAQEBAQEBAQEBBFeJOxY6uhMchc2z2uaW2uHXtocjkTktXWX+xszcjuZ9Nb7S5yuUM4QvOcdWM+T4D82vXnP4nppn81r2q/wz3NJjpUunhBP+1RfypP9yvPxXZj/ALU+8foxfh58W13d4UtiqYpJ6l0nZyMeGsjEbcTXBzbuLnG1wFbS/Ef4i/TaptxGZ6zOf7QmdPinOXZgvTtVVSCAgICAgICAgICAgICAgICAgICAgpdBaNQ25ANyNRzWrc1VFNXJnfwW5KsZxs8mpCwVa+mJxmM/VbkeDU9Fr1a6qekT9vutFtrNqy3ABz964XFtXXNvlmev7/ezb01GJ2Y9PMByXmszTVnGfVmrtzUvvqgeVlbUXe1n5KafSGKLUwsvffTLx8VS1M0VRVE4x3ssU4bmkrA8252uf7L6JoOJxqquWPDOY7vWPs51y1NG7MC7DCICAgICAgICAgICAgICAgICAgICDHrapsbcTjYae3ksGov02bc11SvbtzcqxDiPEWvmpS1wqZGdoXua9rQQ5wtcOyI55ZhcDS029ZdqzTFeOvdO/g7F25TRbjE48sZ92Tw84kVNU4xSQCTs23dI12HnYYmkWuc9DyVOI6SdFRFVu5iJnEU1Rn69fdq6fF+rE7ebplHXY8gLHodbrjUa/UTM0Ypme7zWu2OT0WKx7O0ax7rPcLgeF7arR1E6i5PNVEbMlqK5omqiNoXPRwOq0JrlHaTIIx0Uc0nNKr4yPBTnG0wiKol6pSWyNN+dj5Fdfgmq7LV0+e3ui7EVUTCQBfSHLVQEBAQEBAQEBAQEBAQEBAQEBAQEEc4gukFBK+AtbJGA4F4BaLOF8j4XVLlmi9TyVxmFqblVueamXI4OIrLdltOlLQbXcy0kbvF0bswPIleb1Pw/doq59NXv4TtPu3qNfn54TDYe8ezpB9BPCy/1biLyu1wC8/qdDrrf/Moqn6s8X6MflSWnqacEETsJBvbGzXzBWK3TFrFyYq5vDlmMMdVyqrbD3U1cDrF0keX77PxWG5Vcrnamfaf0RRM0Rhj1O3aZo79RCPOVn4rDTpNRXO1FXtKImI6tNVcQtnRHOqY4g/UDn/0hb9jg2uqqiabcx64j7oquUYxlsNlb1U1YHvgkBbFYPLgWAEi49ayx8R0uqpuxVfp/NV4eXom1McuY6L9HtmCSdsMU0ckpNy1jw4hjT3nG19FucH4TfuaimuumaaaZzmY8Okf1lW7eppjZMAvoLQVQEBAQEBAQEBAQEBAQEBAQEBAQEEZ4hOts6o8WW97gpjqiej5q2hOQbA5dDmPisqjUTFp1aL+GSrsnMtnDtedsTWNlIY3RuRA+Cnmq8ZGDPUOd67r+YCc9XjPulZYxnNt/go6o3eyByaBmo2MquaDe4BsRyPj0ROXVeANFetmfawihAybhzkfYam5yYUnod7vSosICAgICAgICAgICAgICAgICAgICCKcSnW2fL4gf1BWp6oq6Pmqd13SA6feFkY2seoSuudkFCVl3XqgrFrbqg9gXvbRBl07GjUEnzsFKHc+BEP5vUPDQ0F7Wi37rSSSeZ7yrX0TS6kqLiAgICAgICAgICAgICAgICAgICAgwdtbNZUQPik0eLdbHkbeCmJxKJ6OHbx8LamFz3xATMcDnGDiB8Wa+66yRMMUua1mz3sdZ4II1v9/ROi0S8SRFQkkpHWb5Ihk7P2NK89xjna6NJ8tFOJRNUJRsnhnXygHsXMB5yd34HNDKZ7H4NPveoma3waC4qOaE4l1Td3YcVHAIYQcIJJJ1c46kqkzleIw2ihIgICAgICAgICAgICAgICAgICAgICDyWqUMKu2VDL+liZJ9trXH3lTFSs0tf+SdH+yw/wAtqtzSjkhfh3dpW+rTwj/xt/BOaTlhsIqcNFmgNHRoAHwVcrRC6GKJlKoCjJh6RI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91680" y="1412776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Current-carrying wire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2132856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Magnetic field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2924944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Force on the wire</a:t>
            </a:r>
            <a:endParaRPr lang="en-GB" dirty="0"/>
          </a:p>
        </p:txBody>
      </p:sp>
      <p:pic>
        <p:nvPicPr>
          <p:cNvPr id="11" name="Picture 2" descr="The thumb points upwards 'thuMb Movement', the forefinger is at right angles to the thumb - Forefinger Field N to S, and the second finger is at right angles to the forefinger - seCond finger Current + to -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5" y="1971304"/>
            <a:ext cx="1347546" cy="91415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257425" cy="2543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907704" y="4988619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35696" y="5141019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36874" y="5301208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691680" y="55172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3933056"/>
            <a:ext cx="460851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In the coil of wire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 flows </a:t>
            </a:r>
            <a:r>
              <a:rPr lang="en-GB" dirty="0" smtClean="0">
                <a:latin typeface="Comic Sans MS" panose="030F0702030302020204" pitchFamily="66" charset="0"/>
              </a:rPr>
              <a:t>along one side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direction</a:t>
            </a:r>
            <a:r>
              <a:rPr lang="en-GB" dirty="0" smtClean="0">
                <a:latin typeface="Comic Sans MS" panose="030F0702030302020204" pitchFamily="66" charset="0"/>
              </a:rPr>
              <a:t>, and 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opposite direction </a:t>
            </a:r>
            <a:r>
              <a:rPr lang="en-GB" dirty="0" smtClean="0">
                <a:latin typeface="Comic Sans MS" panose="030F0702030302020204" pitchFamily="66" charset="0"/>
              </a:rPr>
              <a:t>on the other.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According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Fleming’s left hand rule </a:t>
            </a:r>
            <a:r>
              <a:rPr lang="en-GB" dirty="0" smtClean="0">
                <a:latin typeface="Comic Sans MS" panose="030F0702030302020204" pitchFamily="66" charset="0"/>
              </a:rPr>
              <a:t>one side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pushed up </a:t>
            </a:r>
            <a:r>
              <a:rPr lang="en-GB" dirty="0" smtClean="0">
                <a:latin typeface="Comic Sans MS" panose="030F0702030302020204" pitchFamily="66" charset="0"/>
              </a:rPr>
              <a:t>by the magnetic field, and one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pushed down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97299" y="491807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0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260648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Describe the pattern of the magnetic field (including direction) due to currents in straight wires and in solenoids </a:t>
            </a:r>
            <a:endParaRPr lang="en-GB" sz="1600" dirty="0"/>
          </a:p>
        </p:txBody>
      </p:sp>
      <p:pic>
        <p:nvPicPr>
          <p:cNvPr id="1026" name="Picture 2" descr="http://www.animatedscience.co.uk/ks5_physics/general/Electricity%20&amp;%20Magnetism/Magnetic%20Fields_files/Image885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05" y="1976112"/>
            <a:ext cx="32385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123728" y="1196752"/>
            <a:ext cx="0" cy="1584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23728" y="3212976"/>
            <a:ext cx="0" cy="1584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1520" y="3068960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3920" y="2942900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2502" y="1196752"/>
            <a:ext cx="0" cy="17365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2502" y="1196752"/>
            <a:ext cx="15712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9552" y="3068960"/>
            <a:ext cx="12950" cy="1728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2502" y="4797152"/>
            <a:ext cx="15712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95736" y="3284984"/>
            <a:ext cx="122413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 (conventional)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7069" y="2132856"/>
            <a:ext cx="122413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 lines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62289" y="1990088"/>
            <a:ext cx="61206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Wire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8323" y="548680"/>
            <a:ext cx="302940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current </a:t>
            </a:r>
            <a:r>
              <a:rPr lang="en-GB" dirty="0" smtClean="0">
                <a:latin typeface="Comic Sans MS" panose="030F0702030302020204" pitchFamily="66" charset="0"/>
              </a:rPr>
              <a:t>is passed through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wire</a:t>
            </a:r>
            <a:r>
              <a:rPr lang="en-GB" dirty="0" smtClean="0">
                <a:latin typeface="Comic Sans MS" panose="030F0702030302020204" pitchFamily="66" charset="0"/>
              </a:rPr>
              <a:t>,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weak magnetic field </a:t>
            </a:r>
            <a:r>
              <a:rPr lang="en-GB" dirty="0" smtClean="0">
                <a:latin typeface="Comic Sans MS" panose="030F0702030302020204" pitchFamily="66" charset="0"/>
              </a:rPr>
              <a:t>is produced.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5301208"/>
            <a:ext cx="77704" cy="648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 rot="21421500">
            <a:off x="3887924" y="4329185"/>
            <a:ext cx="504056" cy="504056"/>
            <a:chOff x="5652120" y="4221088"/>
            <a:chExt cx="504056" cy="504056"/>
          </a:xfrm>
        </p:grpSpPr>
        <p:sp>
          <p:nvSpPr>
            <p:cNvPr id="7" name="Oval 6"/>
            <p:cNvSpPr/>
            <p:nvPr/>
          </p:nvSpPr>
          <p:spPr>
            <a:xfrm>
              <a:off x="5652120" y="4221088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/>
            <p:cNvCxnSpPr>
              <a:stCxn id="7" idx="5"/>
              <a:endCxn id="7" idx="1"/>
            </p:cNvCxnSpPr>
            <p:nvPr/>
          </p:nvCxnSpPr>
          <p:spPr>
            <a:xfrm flipH="1" flipV="1">
              <a:off x="5725937" y="4294905"/>
              <a:ext cx="356422" cy="3564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932040" y="3645024"/>
            <a:ext cx="39604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Field lines </a:t>
            </a:r>
            <a:r>
              <a:rPr lang="en-GB" dirty="0" smtClean="0">
                <a:latin typeface="Comic Sans MS" panose="030F0702030302020204" pitchFamily="66" charset="0"/>
              </a:rPr>
              <a:t>can be followed and plotted using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plotting compass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5013176"/>
            <a:ext cx="187220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‘cross’ represents the current flowing downwards (the field direction is reversed).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21" y="4179884"/>
            <a:ext cx="2358405" cy="243489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 rot="11290512">
            <a:off x="4040324" y="4481585"/>
            <a:ext cx="504056" cy="504056"/>
            <a:chOff x="5652120" y="4221088"/>
            <a:chExt cx="504056" cy="504056"/>
          </a:xfrm>
        </p:grpSpPr>
        <p:sp>
          <p:nvSpPr>
            <p:cNvPr id="33" name="Oval 32"/>
            <p:cNvSpPr/>
            <p:nvPr/>
          </p:nvSpPr>
          <p:spPr>
            <a:xfrm>
              <a:off x="5652120" y="4221088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/>
            <p:cNvCxnSpPr>
              <a:stCxn id="33" idx="5"/>
              <a:endCxn id="33" idx="1"/>
            </p:cNvCxnSpPr>
            <p:nvPr/>
          </p:nvCxnSpPr>
          <p:spPr>
            <a:xfrm flipH="1" flipV="1">
              <a:off x="5725937" y="4294905"/>
              <a:ext cx="356422" cy="3564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1547664" y="5229200"/>
            <a:ext cx="1779405" cy="168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32040" y="4443101"/>
            <a:ext cx="396044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Field features: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 field lines </a:t>
            </a:r>
            <a:r>
              <a:rPr lang="en-GB" dirty="0" smtClean="0">
                <a:latin typeface="Comic Sans MS" panose="030F0702030302020204" pitchFamily="66" charset="0"/>
              </a:rPr>
              <a:t>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circles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field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strongest closer </a:t>
            </a:r>
            <a:r>
              <a:rPr lang="en-GB" dirty="0" smtClean="0">
                <a:latin typeface="Comic Sans MS" panose="030F0702030302020204" pitchFamily="66" charset="0"/>
              </a:rPr>
              <a:t>to the wire.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Increasing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</a:t>
            </a:r>
            <a:r>
              <a:rPr lang="en-GB" dirty="0" smtClean="0">
                <a:latin typeface="Comic Sans MS" panose="030F0702030302020204" pitchFamily="66" charset="0"/>
              </a:rPr>
              <a:t> increases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field strength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3464" y="221291"/>
            <a:ext cx="245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State that a current-carrying coil in a magnetic field experiences a turning </a:t>
            </a:r>
            <a:r>
              <a:rPr lang="en-GB" sz="1600" dirty="0" smtClean="0">
                <a:latin typeface="Comic Sans MS" panose="030F0702030302020204" pitchFamily="66" charset="0"/>
              </a:rPr>
              <a:t>effect, </a:t>
            </a:r>
            <a:r>
              <a:rPr lang="en-GB" sz="1600" dirty="0">
                <a:latin typeface="Comic Sans MS" panose="030F0702030302020204" pitchFamily="66" charset="0"/>
              </a:rPr>
              <a:t>and </a:t>
            </a:r>
            <a:r>
              <a:rPr lang="en-GB" sz="1600" dirty="0" smtClean="0">
                <a:latin typeface="Comic Sans MS" panose="030F0702030302020204" pitchFamily="66" charset="0"/>
              </a:rPr>
              <a:t>describe the factors that can increase this effect.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Turning effect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AutoShape 4" descr="data:image/jpeg;base64,/9j/4AAQSkZJRgABAQAAAQABAAD/2wCEAAkGBxQTEBUUEBQWFRQRFxcXFxgVFhQVFBgUFxQWFxQYFBQYHCggGBolGxQVIjEjJSkrLi4uFx8zODMsNygtLisBCgoKDg0OGxAQGywkHyQsLC0tLCwsLCwsLDcsLCwsLywsLCwsLCwsLCwsLCwsLywsLCwsLCwsLCwsLCwsLCwsLP/AABEIAKAA8AMBEQACEQEDEQH/xAAcAAEAAQUBAQAAAAAAAAAAAAAABgEDBAUHAgj/xABFEAABAwIDBQQGBQoEBwAAAAABAAIDBBESITEFBgdBURMiYXEUMoGRobEjQnLB0RYkM1JUYpKTsvEIQ8LSFyU0goOjs//EABsBAQACAwEBAAAAAAAAAAAAAAABAgMEBQYH/8QAOhEBAAEDAgMGBAQFAQkAAAAAAAECAxEEIQUSMRNBUWFxkQYyobEUItHwFlKBweHSFSMkM0JDU2KS/9oADAMBAAIRAxEAPwDuKAgICAgICAgICAgpdBVAQR3bm+dJTOwSStdISR2bXMLxbXFcgN9qCMVHGWiBIayV7hoGtFjn+sTZBm03E+kcLvxRd29pBY25lpHdcBbOxuFp3q9RTvboiqPXE/WMfZkpppnrO6S0+08QD2OY9jxdpboQeYK8ve4/qbFyc8tUeGJpmPKfBm7GmY2XZNokfVVv4prq2ptx/Wf8FOnz3rrK4WzFvitux8T6euP95TNM+6k2Ku5ah2pcHFG9pB0JYb+IIdotyrj+i5c01Z8uk/XZEWamSyqaRfTw5j2BbNHFdLVETzRupNuYnC6JR1Ga2PxmnjGa4381eWXsFbFNVNUZicoVVgQEBAQEBAQEFLoF0C6BdAugXQLoIzvvvvTbMja6oxOdJcMjYAXutbEcyAGi4zPVBxzeHi9WVTrUrTTx5gYXXefM2+SIlH3bw1jiHipqTfP9LNfLUOwkC40KGFfyxr8x6TUnKxGOTMH2khDDQVDsQwua0W6MwG3W1goSxqEuaXtAxFwDW5kWJPdc2xGfn1U4AVEsclw4tfG6+uYe0+eZBCrVETGJ6DrHBveN5kNPPI1/pAfJG0WDo3MIxAtAAAeDcW/VPVeS+JNBT2cXqIxy4ifOJ6e3Tds2a+6XX2W0P9l5XTzbnNF3pPSfCf08WarPWAZFUprq093pGY8d4/fgTGYeQVgwkTCcqYfBMmXqFxb6p+9buk4hf0tXNan1jun+itdMVdWzpZ8Q6EahfROG8Ro1trnp2mOseDTrt8kshdJQQEBAQEBBRyCBVg2m1ga9rZQ43xML2yNuNO76pBvnmDfNaF6i7jG7ctVWurSukrmyNa5tZYnItc+x8CbGx6HTqsMdvHXLPVFmemG7rdpV8bRG6GQcxK2Rszr8gQIgCOoNj4q1dWopjEzPspRRZqnO3o1lJvBVum7N8sweNGCJl3X0LQ5uY6j4qKb979wmqxbxmPu2u0N7J2fRujkhkbY4pGxlruoLGuOWmYJVq9Rdp2q6qUae3VvE7NdQ77zvJ+mhu0gFvZYnA8hYSNJvy+SmNXc8k1aWiPFk/lzIAQXRk35wTtsOhAcc/H4J+Nqz0j3R+FjHe53vFE2pr2y1tYDFO/CYsMwwtLXYOyDwG5OIt9q6z29RNfcw12eVc3XodnUdfPFUSGSPs2OaXCxZLc3bdps67Te4WzGWCrCN70yQ+lT+i/ou0JbYnRzWuI10xX96uojplAys335+9Qka7E9uY05uvf2nTyQXS6MSd4XDo3DycDdpCQT0YFThDiGWcOoa4agHQ9NPYiYlKOH+04I6qmDo3ekmoY1rwe4GPcGkFt9bOcNDqNLLm8St11Wa5z+XlnMem7LbmI2730fdfLp2luYVJU10zGJnvQ0O17iGfs3FjmtnDSNQTF2gI9oXR000zXRzRmM0598NivPZ58o+mYcNpt+69oFquXMDXs3cvFq99c4PoapnNqn6x/dy4uVeLPi4kbQH+eD9pjD8rLXq4BoKv+jHpMrRdqTzdDfCepp2STzwRYJ3QvLmEdpiY18QiGKwd62Wd153iXC7OnuzRboqqzTFUYnpvic7dOjb089p1jPomG6O3e0eY5paZ0wJFqeQuuBqSxwu0g3Fs1s8IxpdTEU01RRXGM1RjfrG8bTlS9RmnbrHXyS9ezaKqAgICAgICClkCyCqAgoW31TAt+jMvfC2/XCL+9Ryx4JzK3LQRON3RscTqSxpJ87hRyx4HNPi4NxT3aNBWGqjEj4p7lhLh2cEhJxtJPqg5YdNSOQSKYjoc0z1c7ihOJxda7ugsLeHtV4hSZWnvzNtL319n3KRatdQlT62Vsun3oMaYku8giVyoY0uJY3C0nugvDiB0LsIv52CgS/htsqU1dOTF9BJMx3alt7OgD3gRv5AkZ9bLkcYv0Uaa5ifzRGMeuI3ZrNM8z6DxL5tMN+IVEiTBytDvDVhlNUPOjWTu/hiwfMrpaK1Nd63THjT98sle1qfSPrMy+cmtsAOgAX0yerjq2QdP4WvwUhIkETpqvu3iMxe2OJocGD6pu/1uS8rx789/HLmKaN/zcuMzOM+MbdG/o6ZmJnG3rhMN1K1s1c4w1FNK25JEVKWS2Lsu0mvY+OWZWlRp66a7NM266Z5qeteY264pXrjFNUz0/fu6aF7lzFUBAQEBAQEBAQEBAQEBB4miDmlrgC1wsQcwR4hBzrefhLDOCaWQ07nagt7Vh8B3gW+wpmUIPPwPrQe7PTu/mN+FikpYNZwb2kxpc3sX4RezXnEfBt26qMCBVFG+NxYWuL25OaWPa5p6ODgC32oli4CPW18R8r8lOcGMq4QPrfL5lRFUymaY8XXeFOxSzFUveXMLWxwXDgCM8bgHZ4RctB53eR4+U+INVFzl09MYnrV/aPXvnw2bmls1Tv3OkslvkMyvL1WIpjMy3ppxuqX2ORv1vpfwWKKcxvCuMxu1G3djiqpZIMbmCRobjBDiBixG4yvc65rf0monT3qb2M4npiY7sfQu088TEoX/wAH2HSrk/ks/wB67v8AE899qPef0aU6SP5lt3B48qw+2mv8pVaPienvtR/9T/pPwn/smWxt3XU1PHDFUysEbHA4GRgOkcSXSEOub3OQvZcXVa2jUXqrtdETmY6820R3bYbNu1FNONpSzdqnIBxPfJhNg6QtxE2zuGgAe5dr4f0lFddWommIxtGOnn1mZa+snGKYb5eraIgICAgICAgICAgICAgICAgICDTba3WpKv8A6mBkh6kd7LIZhByfiHw4igdE2gD2drjxYnF8bcOGws7T1j7lo6zVxp8TV0bml0/bZxOJXN3+GzYml9RK+brHExsYcD9UuJJIv0LV5bU8equVctumKfOZzjz2/wAtjseSrl5o9k5pqFhY0mNzMrBtx3QMgBbK2XJcC7eqiqd4nz8WzNybc8tMx7LhpyMmCw8cz7Sq03KZ3qO0id6pQbiPsqtmMccGcBBLwDm599H9WW5aa3XouD6rSW83Lvzx0z3R5ebDdt13vl2hqNhbJn2TTz1cpFyBGyAOcWPke4BsknQN6AX1zXRvayzxG/RprUec1bbRHh6tbkrsZmqrKNDaVVVS3Mk75HaBjntH/bGw2AC7lGlsW45aaIx6Zava3M5y29HsHaDzhb6YSf352j2kkAK3YWv5KfaE9tc/ml13dXYE7IGMqn3c0ZknE453tfnYZXK5NfC4vXprqjlp8G1OqimiIjepLYIQ0ANFgF2rdum3TFNMYiGlVVNU5lcV1RAQEBAQEBAQEBAQEBAQEBAQEBB5fGCLEAjoRcKJpiraSJmOjSbf3cE8ZEMj6eQA4HxOLRiOmNmjhl81qXOH6W581umf6MvbXJ6y+b9oby7Qjkcx9XOHMc5rm4/Ve0lrhe2YuFT/AGXo/wDxU+x21fi3nDvfeq9OjhqJnSxzuwHtDctcQcJafMW9q5XF+Eaf8NVct0xTVTvsy2bszOJdyLV4HLZiUH4vt/5e23KZnycF6L4Yn/jZz/LLBf8AkY/ASlaTVykXcOyYD0acbnW8zb+EL38NN16ykLIKoCAgICAgICAgICAgICAgICAgICAgICD5E37kJ2tVjQGpkGf27IMvcWnxbYpmjMCa+XRjSSb+xczjFXLors+X6Mtn5ofSa+XS3e5EeK0V9mSfuvjP/sA+RXe+G6uXX0ecVfZjufLKP8Ba785qYr5PiY4Dxje4H4SBfRYaUu1qUCAgICAgICAgICAgICAgICAgICAgICAgIIvvLuFRVpLp4QJHf5jO6+/IkjX2qtUTMbThNM4neMtGN1odmlhpY23eMHaEEydbXJyB8LLy3GdHe5ea5dmqnwxiPo6mji1dqnMYw3dFOXDMWK8beoimdmS7RFM7NFxNkaNlz4uYaG+Li4YV0+AUVTr7eO7LVr+WXNuClVg2vGDpJHIz22Dh/SV9JhoPo8KQQEBAQEBAQEBAQEBAQEBAQEBAQEBAQEBAQcy42bwTUbKV0BAxPkxBzQ4ENa23zWtqtLb1NHJc6Mtq7VbnNKC0XFmq5wweff8AxXFn4X0kz81X0ZZ1Uz3NFvTvPUVgHbuGFhu1jRZoPW3M2yuV1dFw3T6OJizG89Znef35MFVyauq1w4qiza9Ges2H+Jjm/et5R9UoCAgICAgICAgICAgICAgICAgICAgICAgICDjv+Itv0VH9ub+ln4KJHGadymBekepQy915bbQpHDlUwfGZgPzUD63RIgICAgICAgICAgICAgICAgICAgICAgICAg5R/iFhvR0z/wBWZw/iicf9KiUw4ZAFEEwuyBXhVmbuN/PKW37RB/8AZijvH1yiRAQEBAQEBAQEBAQEBAQEBAQEBAQEBAQEBBFeJOxY6uhMchc2z2uaW2uHXtocjkTktXWX+xszcjuZ9Nb7S5yuUM4QvOcdWM+T4D82vXnP4nppn81r2q/wz3NJjpUunhBP+1RfypP9yvPxXZj/ALU+8foxfh58W13d4UtiqYpJ6l0nZyMeGsjEbcTXBzbuLnG1wFbS/Ef4i/TaptxGZ6zOf7QmdPinOXZgvTtVVSCAgICAgICAgICAgICAgICAgICAgpdBaNQ25ANyNRzWrc1VFNXJnfwW5KsZxs8mpCwVa+mJxmM/VbkeDU9Fr1a6qekT9vutFtrNqy3ABz964XFtXXNvlmev7/ezb01GJ2Y9PMByXmszTVnGfVmrtzUvvqgeVlbUXe1n5KafSGKLUwsvffTLx8VS1M0VRVE4x3ssU4bmkrA8252uf7L6JoOJxqquWPDOY7vWPs51y1NG7MC7DCICAgICAgICAgICAgICAgICAgICDHrapsbcTjYae3ksGov02bc11SvbtzcqxDiPEWvmpS1wqZGdoXua9rQQ5wtcOyI55ZhcDS029ZdqzTFeOvdO/g7F25TRbjE48sZ92Tw84kVNU4xSQCTs23dI12HnYYmkWuc9DyVOI6SdFRFVu5iJnEU1Rn69fdq6fF+rE7ebplHXY8gLHodbrjUa/UTM0Ypme7zWu2OT0WKx7O0ax7rPcLgeF7arR1E6i5PNVEbMlqK5omqiNoXPRwOq0JrlHaTIIx0Uc0nNKr4yPBTnG0wiKol6pSWyNN+dj5Fdfgmq7LV0+e3ui7EVUTCQBfSHLVQEBAQEBAQEBAQEBAQEBAQEBAQEEc4gukFBK+AtbJGA4F4BaLOF8j4XVLlmi9TyVxmFqblVueamXI4OIrLdltOlLQbXcy0kbvF0bswPIleb1Pw/doq59NXv4TtPu3qNfn54TDYe8ezpB9BPCy/1biLyu1wC8/qdDrrf/Moqn6s8X6MflSWnqacEETsJBvbGzXzBWK3TFrFyYq5vDlmMMdVyqrbD3U1cDrF0keX77PxWG5Vcrnamfaf0RRM0Rhj1O3aZo79RCPOVn4rDTpNRXO1FXtKImI6tNVcQtnRHOqY4g/UDn/0hb9jg2uqqiabcx64j7oquUYxlsNlb1U1YHvgkBbFYPLgWAEi49ayx8R0uqpuxVfp/NV4eXom1McuY6L9HtmCSdsMU0ckpNy1jw4hjT3nG19FucH4TfuaimuumaaaZzmY8Okf1lW7eppjZMAvoLQVQEBAQEBAQEBAQEBAQEBAQEBAQEEZ4hOts6o8WW97gpjqiej5q2hOQbA5dDmPisqjUTFp1aL+GSrsnMtnDtedsTWNlIY3RuRA+Cnmq8ZGDPUOd67r+YCc9XjPulZYxnNt/go6o3eyByaBmo2MquaDe4BsRyPj0ROXVeANFetmfawihAybhzkfYam5yYUnod7vSosICAgICAgICAgICAgICAgICAgICCKcSnW2fL4gf1BWp6oq6Pmqd13SA6feFkY2seoSuudkFCVl3XqgrFrbqg9gXvbRBl07GjUEnzsFKHc+BEP5vUPDQ0F7Wi37rSSSeZ7yrX0TS6kqLiAgICAgICAgICAgICAgICAgICAgwdtbNZUQPik0eLdbHkbeCmJxKJ6OHbx8LamFz3xATMcDnGDiB8Wa+66yRMMUua1mz3sdZ4II1v9/ROi0S8SRFQkkpHWb5Ihk7P2NK89xjna6NJ8tFOJRNUJRsnhnXygHsXMB5yd34HNDKZ7H4NPveoma3waC4qOaE4l1Td3YcVHAIYQcIJJJ1c46kqkzleIw2ihIgICAgICAgICAgICAgICAgICAgICDyWqUMKu2VDL+liZJ9trXH3lTFSs0tf+SdH+yw/wAtqtzSjkhfh3dpW+rTwj/xt/BOaTlhsIqcNFmgNHRoAHwVcrRC6GKJlKoCjJh6RI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91680" y="1412776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Current-carrying wire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2132856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Magnetic field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2924944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Force on the wire</a:t>
            </a:r>
            <a:endParaRPr lang="en-GB" dirty="0"/>
          </a:p>
        </p:txBody>
      </p:sp>
      <p:pic>
        <p:nvPicPr>
          <p:cNvPr id="11" name="Picture 2" descr="The thumb points upwards 'thuMb Movement', the forefinger is at right angles to the thumb - Forefinger Field N to S, and the second finger is at right angles to the forefinger - seCond finger Current + to -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5" y="1971304"/>
            <a:ext cx="1347546" cy="91415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257425" cy="2543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907704" y="4988619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35696" y="5141019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36874" y="5301208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691680" y="55172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3933056"/>
            <a:ext cx="4608512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In the coil of wire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 flows </a:t>
            </a:r>
            <a:r>
              <a:rPr lang="en-GB" dirty="0" smtClean="0">
                <a:latin typeface="Comic Sans MS" panose="030F0702030302020204" pitchFamily="66" charset="0"/>
              </a:rPr>
              <a:t>along one side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direction</a:t>
            </a:r>
            <a:r>
              <a:rPr lang="en-GB" dirty="0" smtClean="0">
                <a:latin typeface="Comic Sans MS" panose="030F0702030302020204" pitchFamily="66" charset="0"/>
              </a:rPr>
              <a:t>, and 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opposite direction </a:t>
            </a:r>
            <a:r>
              <a:rPr lang="en-GB" dirty="0" smtClean="0">
                <a:latin typeface="Comic Sans MS" panose="030F0702030302020204" pitchFamily="66" charset="0"/>
              </a:rPr>
              <a:t>on the other.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According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Fleming’s left hand rule </a:t>
            </a:r>
            <a:r>
              <a:rPr lang="en-GB" dirty="0" smtClean="0">
                <a:latin typeface="Comic Sans MS" panose="030F0702030302020204" pitchFamily="66" charset="0"/>
              </a:rPr>
              <a:t>one side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pushed up </a:t>
            </a:r>
            <a:r>
              <a:rPr lang="en-GB" dirty="0" smtClean="0">
                <a:latin typeface="Comic Sans MS" panose="030F0702030302020204" pitchFamily="66" charset="0"/>
              </a:rPr>
              <a:t>by the magnetic field, and one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pushed down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Comic Sans MS" panose="030F0702030302020204" pitchFamily="66" charset="0"/>
              </a:rPr>
              <a:t>These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opposing forces </a:t>
            </a:r>
            <a:r>
              <a:rPr lang="en-GB" dirty="0" smtClean="0">
                <a:latin typeface="Comic Sans MS" panose="030F0702030302020204" pitchFamily="66" charset="0"/>
              </a:rPr>
              <a:t>on the coil of wire will result in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turning effect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97299" y="491807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672978" y="41490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5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3464" y="221291"/>
            <a:ext cx="245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State that a current-carrying coil in a magnetic field experiences a turning </a:t>
            </a:r>
            <a:r>
              <a:rPr lang="en-GB" sz="1600" dirty="0" smtClean="0">
                <a:latin typeface="Comic Sans MS" panose="030F0702030302020204" pitchFamily="66" charset="0"/>
              </a:rPr>
              <a:t>effect, </a:t>
            </a:r>
            <a:r>
              <a:rPr lang="en-GB" sz="1600" dirty="0">
                <a:latin typeface="Comic Sans MS" panose="030F0702030302020204" pitchFamily="66" charset="0"/>
              </a:rPr>
              <a:t>and </a:t>
            </a:r>
            <a:r>
              <a:rPr lang="en-GB" sz="1600" dirty="0" smtClean="0">
                <a:latin typeface="Comic Sans MS" panose="030F0702030302020204" pitchFamily="66" charset="0"/>
              </a:rPr>
              <a:t>describe the factors that can increase this effect.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Turning effect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AutoShape 4" descr="data:image/jpeg;base64,/9j/4AAQSkZJRgABAQAAAQABAAD/2wCEAAkGBxQTEBUUEBQWFRQRFxcXFxgVFhQVFBgUFxQWFxQYFBQYHCggGBolGxQVIjEjJSkrLi4uFx8zODMsNygtLisBCgoKDg0OGxAQGywkHyQsLC0tLCwsLCwsLDcsLCwsLywsLCwsLCwsLCwsLCwsLywsLCwsLCwsLCwsLCwsLCwsLP/AABEIAKAA8AMBEQACEQEDEQH/xAAcAAEAAQUBAQAAAAAAAAAAAAAABgEDBAUHAgj/xABFEAABAwIDBQQGBQoEBwAAAAABAAIDBBESITEFBgdBURMiYXEUMoGRobEjQnLB0RYkM1JUYpKTsvEIQ8LSFyU0goOjs//EABsBAQACAwEBAAAAAAAAAAAAAAABAgMEBQYH/8QAOhEBAAEDAgMGBAQFAQkAAAAAAAECAxEEIQUSMRNBUWFxkQYyobEUItHwFlKBweHSFSMkM0JDU2KS/9oADAMBAAIRAxEAPwDuKAgICAgICAgICAgpdBVAQR3bm+dJTOwSStdISR2bXMLxbXFcgN9qCMVHGWiBIayV7hoGtFjn+sTZBm03E+kcLvxRd29pBY25lpHdcBbOxuFp3q9RTvboiqPXE/WMfZkpppnrO6S0+08QD2OY9jxdpboQeYK8ve4/qbFyc8tUeGJpmPKfBm7GmY2XZNokfVVv4prq2ptx/Wf8FOnz3rrK4WzFvitux8T6euP95TNM+6k2Ku5ah2pcHFG9pB0JYb+IIdotyrj+i5c01Z8uk/XZEWamSyqaRfTw5j2BbNHFdLVETzRupNuYnC6JR1Ga2PxmnjGa4381eWXsFbFNVNUZicoVVgQEBAQEBAQEFLoF0C6BdAugXQLoIzvvvvTbMja6oxOdJcMjYAXutbEcyAGi4zPVBxzeHi9WVTrUrTTx5gYXXefM2+SIlH3bw1jiHipqTfP9LNfLUOwkC40KGFfyxr8x6TUnKxGOTMH2khDDQVDsQwua0W6MwG3W1goSxqEuaXtAxFwDW5kWJPdc2xGfn1U4AVEsclw4tfG6+uYe0+eZBCrVETGJ6DrHBveN5kNPPI1/pAfJG0WDo3MIxAtAAAeDcW/VPVeS+JNBT2cXqIxy4ifOJ6e3Tds2a+6XX2W0P9l5XTzbnNF3pPSfCf08WarPWAZFUprq093pGY8d4/fgTGYeQVgwkTCcqYfBMmXqFxb6p+9buk4hf0tXNan1jun+itdMVdWzpZ8Q6EahfROG8Ro1trnp2mOseDTrt8kshdJQQEBAQEBBRyCBVg2m1ga9rZQ43xML2yNuNO76pBvnmDfNaF6i7jG7ctVWurSukrmyNa5tZYnItc+x8CbGx6HTqsMdvHXLPVFmemG7rdpV8bRG6GQcxK2Rszr8gQIgCOoNj4q1dWopjEzPspRRZqnO3o1lJvBVum7N8sweNGCJl3X0LQ5uY6j4qKb979wmqxbxmPu2u0N7J2fRujkhkbY4pGxlruoLGuOWmYJVq9Rdp2q6qUae3VvE7NdQ77zvJ+mhu0gFvZYnA8hYSNJvy+SmNXc8k1aWiPFk/lzIAQXRk35wTtsOhAcc/H4J+Nqz0j3R+FjHe53vFE2pr2y1tYDFO/CYsMwwtLXYOyDwG5OIt9q6z29RNfcw12eVc3XodnUdfPFUSGSPs2OaXCxZLc3bdps67Te4WzGWCrCN70yQ+lT+i/ou0JbYnRzWuI10xX96uojplAys335+9Qka7E9uY05uvf2nTyQXS6MSd4XDo3DycDdpCQT0YFThDiGWcOoa4agHQ9NPYiYlKOH+04I6qmDo3ekmoY1rwe4GPcGkFt9bOcNDqNLLm8St11Wa5z+XlnMem7LbmI2730fdfLp2luYVJU10zGJnvQ0O17iGfs3FjmtnDSNQTF2gI9oXR000zXRzRmM0598NivPZ58o+mYcNpt+69oFquXMDXs3cvFq99c4PoapnNqn6x/dy4uVeLPi4kbQH+eD9pjD8rLXq4BoKv+jHpMrRdqTzdDfCepp2STzwRYJ3QvLmEdpiY18QiGKwd62Wd153iXC7OnuzRboqqzTFUYnpvic7dOjb089p1jPomG6O3e0eY5paZ0wJFqeQuuBqSxwu0g3Fs1s8IxpdTEU01RRXGM1RjfrG8bTlS9RmnbrHXyS9ezaKqAgICAgICClkCyCqAgoW31TAt+jMvfC2/XCL+9Ryx4JzK3LQRON3RscTqSxpJ87hRyx4HNPi4NxT3aNBWGqjEj4p7lhLh2cEhJxtJPqg5YdNSOQSKYjoc0z1c7ihOJxda7ugsLeHtV4hSZWnvzNtL319n3KRatdQlT62Vsun3oMaYku8giVyoY0uJY3C0nugvDiB0LsIv52CgS/htsqU1dOTF9BJMx3alt7OgD3gRv5AkZ9bLkcYv0Uaa5ifzRGMeuI3ZrNM8z6DxL5tMN+IVEiTBytDvDVhlNUPOjWTu/hiwfMrpaK1Nd63THjT98sle1qfSPrMy+cmtsAOgAX0yerjq2QdP4WvwUhIkETpqvu3iMxe2OJocGD6pu/1uS8rx789/HLmKaN/zcuMzOM+MbdG/o6ZmJnG3rhMN1K1s1c4w1FNK25JEVKWS2Lsu0mvY+OWZWlRp66a7NM266Z5qeteY264pXrjFNUz0/fu6aF7lzFUBAQEBAQEBAQEBAQEBB4miDmlrgC1wsQcwR4hBzrefhLDOCaWQ07nagt7Vh8B3gW+wpmUIPPwPrQe7PTu/mN+FikpYNZwb2kxpc3sX4RezXnEfBt26qMCBVFG+NxYWuL25OaWPa5p6ODgC32oli4CPW18R8r8lOcGMq4QPrfL5lRFUymaY8XXeFOxSzFUveXMLWxwXDgCM8bgHZ4RctB53eR4+U+INVFzl09MYnrV/aPXvnw2bmls1Tv3OkslvkMyvL1WIpjMy3ppxuqX2ORv1vpfwWKKcxvCuMxu1G3djiqpZIMbmCRobjBDiBixG4yvc65rf0monT3qb2M4npiY7sfQu088TEoX/wAH2HSrk/ks/wB67v8AE899qPef0aU6SP5lt3B48qw+2mv8pVaPienvtR/9T/pPwn/smWxt3XU1PHDFUysEbHA4GRgOkcSXSEOub3OQvZcXVa2jUXqrtdETmY6820R3bYbNu1FNONpSzdqnIBxPfJhNg6QtxE2zuGgAe5dr4f0lFddWommIxtGOnn1mZa+snGKYb5eraIgICAgICAgICAgICAgICAgICDTba3WpKv8A6mBkh6kd7LIZhByfiHw4igdE2gD2drjxYnF8bcOGws7T1j7lo6zVxp8TV0bml0/bZxOJXN3+GzYml9RK+brHExsYcD9UuJJIv0LV5bU8equVctumKfOZzjz2/wAtjseSrl5o9k5pqFhY0mNzMrBtx3QMgBbK2XJcC7eqiqd4nz8WzNybc8tMx7LhpyMmCw8cz7Sq03KZ3qO0id6pQbiPsqtmMccGcBBLwDm599H9WW5aa3XouD6rSW83Lvzx0z3R5ebDdt13vl2hqNhbJn2TTz1cpFyBGyAOcWPke4BsknQN6AX1zXRvayzxG/RprUec1bbRHh6tbkrsZmqrKNDaVVVS3Mk75HaBjntH/bGw2AC7lGlsW45aaIx6Zava3M5y29HsHaDzhb6YSf352j2kkAK3YWv5KfaE9tc/ml13dXYE7IGMqn3c0ZknE453tfnYZXK5NfC4vXprqjlp8G1OqimiIjepLYIQ0ANFgF2rdum3TFNMYiGlVVNU5lcV1RAQEBAQEBAQEBAQEBAQEBAQEBB5fGCLEAjoRcKJpiraSJmOjSbf3cE8ZEMj6eQA4HxOLRiOmNmjhl81qXOH6W581umf6MvbXJ6y+b9oby7Qjkcx9XOHMc5rm4/Ve0lrhe2YuFT/AGXo/wDxU+x21fi3nDvfeq9OjhqJnSxzuwHtDctcQcJafMW9q5XF+Eaf8NVct0xTVTvsy2bszOJdyLV4HLZiUH4vt/5e23KZnycF6L4Yn/jZz/LLBf8AkY/ASlaTVykXcOyYD0acbnW8zb+EL38NN16ykLIKoCAgICAgICAgICAgICAgICAgICAgICD5E37kJ2tVjQGpkGf27IMvcWnxbYpmjMCa+XRjSSb+xczjFXLors+X6Mtn5ofSa+XS3e5EeK0V9mSfuvjP/sA+RXe+G6uXX0ecVfZjufLKP8Ba785qYr5PiY4Dxje4H4SBfRYaUu1qUCAgICAgICAgICAgICAgICAgICAgICAgIIvvLuFRVpLp4QJHf5jO6+/IkjX2qtUTMbThNM4neMtGN1odmlhpY23eMHaEEydbXJyB8LLy3GdHe5ea5dmqnwxiPo6mji1dqnMYw3dFOXDMWK8beoimdmS7RFM7NFxNkaNlz4uYaG+Li4YV0+AUVTr7eO7LVr+WXNuClVg2vGDpJHIz22Dh/SV9JhoPo8KQQEBAQEBAQEBAQEBAQEBAQEBAQEBAQEBAQcy42bwTUbKV0BAxPkxBzQ4ENa23zWtqtLb1NHJc6Mtq7VbnNKC0XFmq5wweff8AxXFn4X0kz81X0ZZ1Uz3NFvTvPUVgHbuGFhu1jRZoPW3M2yuV1dFw3T6OJizG89Znef35MFVyauq1w4qiza9Ges2H+Jjm/et5R9UoCAgICAgICAgICAgICAgICAgICAgICAgICDjv+Itv0VH9ub+ln4KJHGadymBekepQy915bbQpHDlUwfGZgPzUD63RIgICAgICAgICAgICAgICAgICAgICAgICAg5R/iFhvR0z/wBWZw/iicf9KiUw4ZAFEEwuyBXhVmbuN/PKW37RB/8AZijvH1yiRAQEBAQEBAQEBAQEBAQEBAQEBAQEBAQEBBFeJOxY6uhMchc2z2uaW2uHXtocjkTktXWX+xszcjuZ9Nb7S5yuUM4QvOcdWM+T4D82vXnP4nppn81r2q/wz3NJjpUunhBP+1RfypP9yvPxXZj/ALU+8foxfh58W13d4UtiqYpJ6l0nZyMeGsjEbcTXBzbuLnG1wFbS/Ef4i/TaptxGZ6zOf7QmdPinOXZgvTtVVSCAgICAgICAgICAgICAgICAgICAgpdBaNQ25ANyNRzWrc1VFNXJnfwW5KsZxs8mpCwVa+mJxmM/VbkeDU9Fr1a6qekT9vutFtrNqy3ABz964XFtXXNvlmev7/ezb01GJ2Y9PMByXmszTVnGfVmrtzUvvqgeVlbUXe1n5KafSGKLUwsvffTLx8VS1M0VRVE4x3ssU4bmkrA8252uf7L6JoOJxqquWPDOY7vWPs51y1NG7MC7DCICAgICAgICAgICAgICAgICAgICDHrapsbcTjYae3ksGov02bc11SvbtzcqxDiPEWvmpS1wqZGdoXua9rQQ5wtcOyI55ZhcDS029ZdqzTFeOvdO/g7F25TRbjE48sZ92Tw84kVNU4xSQCTs23dI12HnYYmkWuc9DyVOI6SdFRFVu5iJnEU1Rn69fdq6fF+rE7ebplHXY8gLHodbrjUa/UTM0Ypme7zWu2OT0WKx7O0ax7rPcLgeF7arR1E6i5PNVEbMlqK5omqiNoXPRwOq0JrlHaTIIx0Uc0nNKr4yPBTnG0wiKol6pSWyNN+dj5Fdfgmq7LV0+e3ui7EVUTCQBfSHLVQEBAQEBAQEBAQEBAQEBAQEBAQEEc4gukFBK+AtbJGA4F4BaLOF8j4XVLlmi9TyVxmFqblVueamXI4OIrLdltOlLQbXcy0kbvF0bswPIleb1Pw/doq59NXv4TtPu3qNfn54TDYe8ezpB9BPCy/1biLyu1wC8/qdDrrf/Moqn6s8X6MflSWnqacEETsJBvbGzXzBWK3TFrFyYq5vDlmMMdVyqrbD3U1cDrF0keX77PxWG5Vcrnamfaf0RRM0Rhj1O3aZo79RCPOVn4rDTpNRXO1FXtKImI6tNVcQtnRHOqY4g/UDn/0hb9jg2uqqiabcx64j7oquUYxlsNlb1U1YHvgkBbFYPLgWAEi49ayx8R0uqpuxVfp/NV4eXom1McuY6L9HtmCSdsMU0ckpNy1jw4hjT3nG19FucH4TfuaimuumaaaZzmY8Okf1lW7eppjZMAvoLQVQEBAQEBAQEBAQEBAQEBAQEBAQEEZ4hOts6o8WW97gpjqiej5q2hOQbA5dDmPisqjUTFp1aL+GSrsnMtnDtedsTWNlIY3RuRA+Cnmq8ZGDPUOd67r+YCc9XjPulZYxnNt/go6o3eyByaBmo2MquaDe4BsRyPj0ROXVeANFetmfawihAybhzkfYam5yYUnod7vSosICAgICAgICAgICAgICAgICAgICCKcSnW2fL4gf1BWp6oq6Pmqd13SA6feFkY2seoSuudkFCVl3XqgrFrbqg9gXvbRBl07GjUEnzsFKHc+BEP5vUPDQ0F7Wi37rSSSeZ7yrX0TS6kqLiAgICAgICAgICAgICAgICAgICAgwdtbNZUQPik0eLdbHkbeCmJxKJ6OHbx8LamFz3xATMcDnGDiB8Wa+66yRMMUua1mz3sdZ4II1v9/ROi0S8SRFQkkpHWb5Ihk7P2NK89xjna6NJ8tFOJRNUJRsnhnXygHsXMB5yd34HNDKZ7H4NPveoma3waC4qOaE4l1Td3YcVHAIYQcIJJJ1c46kqkzleIw2ihIgICAgICAgICAgICAgICAgICAgICDyWqUMKu2VDL+liZJ9trXH3lTFSs0tf+SdH+yw/wAtqtzSjkhfh3dpW+rTwj/xt/BOaTlhsIqcNFmgNHRoAHwVcrRC6GKJlKoCjJh6RI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1520" y="1619509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Simple DC motor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76872"/>
            <a:ext cx="2651171" cy="2664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9792" y="4509120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13992" y="4473696"/>
            <a:ext cx="605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DC Supply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561320" y="2348880"/>
            <a:ext cx="60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Coil </a:t>
            </a:r>
            <a:endParaRPr lang="en-GB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47664" y="31409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67790" y="32933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69114" y="3429000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21750" y="3447095"/>
            <a:ext cx="85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Magnetic field 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085184"/>
            <a:ext cx="410445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Coil is made from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insulated copper </a:t>
            </a:r>
            <a:r>
              <a:rPr lang="en-GB" dirty="0" smtClean="0">
                <a:latin typeface="Comic Sans MS" panose="030F0702030302020204" pitchFamily="66" charset="0"/>
              </a:rPr>
              <a:t>wire, and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</a:t>
            </a:r>
            <a:r>
              <a:rPr lang="en-GB" dirty="0" smtClean="0">
                <a:latin typeface="Comic Sans MS" panose="030F0702030302020204" pitchFamily="66" charset="0"/>
              </a:rPr>
              <a:t>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rotate</a:t>
            </a:r>
            <a:r>
              <a:rPr lang="en-GB" dirty="0" smtClean="0">
                <a:latin typeface="Comic Sans MS" panose="030F0702030302020204" pitchFamily="66" charset="0"/>
              </a:rPr>
              <a:t> between the poles of the magnet.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commutator</a:t>
            </a:r>
            <a:r>
              <a:rPr lang="en-GB" dirty="0" smtClean="0">
                <a:latin typeface="Comic Sans MS" panose="030F0702030302020204" pitchFamily="66" charset="0"/>
              </a:rPr>
              <a:t> (or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ring</a:t>
            </a:r>
            <a:r>
              <a:rPr lang="en-GB" dirty="0" smtClean="0">
                <a:latin typeface="Comic Sans MS" panose="030F0702030302020204" pitchFamily="66" charset="0"/>
              </a:rPr>
              <a:t>) is fixed to the coil, and is in contact with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brushes</a:t>
            </a:r>
            <a:r>
              <a:rPr lang="en-GB" dirty="0" smtClean="0">
                <a:latin typeface="Comic Sans MS" panose="030F0702030302020204" pitchFamily="66" charset="0"/>
              </a:rPr>
              <a:t> from the DC supply.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Turning effect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AutoShape 4" descr="data:image/jpeg;base64,/9j/4AAQSkZJRgABAQAAAQABAAD/2wCEAAkGBxQTEBUUEBQWFRQRFxcXFxgVFhQVFBgUFxQWFxQYFBQYHCggGBolGxQVIjEjJSkrLi4uFx8zODMsNygtLisBCgoKDg0OGxAQGywkHyQsLC0tLCwsLCwsLDcsLCwsLywsLCwsLCwsLCwsLCwsLywsLCwsLCwsLCwsLCwsLCwsLP/AABEIAKAA8AMBEQACEQEDEQH/xAAcAAEAAQUBAQAAAAAAAAAAAAAABgEDBAUHAgj/xABFEAABAwIDBQQGBQoEBwAAAAABAAIDBBESITEFBgdBURMiYXEUMoGRobEjQnLB0RYkM1JUYpKTsvEIQ8LSFyU0goOjs//EABsBAQACAwEBAAAAAAAAAAAAAAABAgMEBQYH/8QAOhEBAAEDAgMGBAQFAQkAAAAAAAECAxEEIQUSMRNBUWFxkQYyobEUItHwFlKBweHSFSMkM0JDU2KS/9oADAMBAAIRAxEAPwDuKAgICAgICAgICAgpdBVAQR3bm+dJTOwSStdISR2bXMLxbXFcgN9qCMVHGWiBIayV7hoGtFjn+sTZBm03E+kcLvxRd29pBY25lpHdcBbOxuFp3q9RTvboiqPXE/WMfZkpppnrO6S0+08QD2OY9jxdpboQeYK8ve4/qbFyc8tUeGJpmPKfBm7GmY2XZNokfVVv4prq2ptx/Wf8FOnz3rrK4WzFvitux8T6euP95TNM+6k2Ku5ah2pcHFG9pB0JYb+IIdotyrj+i5c01Z8uk/XZEWamSyqaRfTw5j2BbNHFdLVETzRupNuYnC6JR1Ga2PxmnjGa4381eWXsFbFNVNUZicoVVgQEBAQEBAQEFLoF0C6BdAugXQLoIzvvvvTbMja6oxOdJcMjYAXutbEcyAGi4zPVBxzeHi9WVTrUrTTx5gYXXefM2+SIlH3bw1jiHipqTfP9LNfLUOwkC40KGFfyxr8x6TUnKxGOTMH2khDDQVDsQwua0W6MwG3W1goSxqEuaXtAxFwDW5kWJPdc2xGfn1U4AVEsclw4tfG6+uYe0+eZBCrVETGJ6DrHBveN5kNPPI1/pAfJG0WDo3MIxAtAAAeDcW/VPVeS+JNBT2cXqIxy4ifOJ6e3Tds2a+6XX2W0P9l5XTzbnNF3pPSfCf08WarPWAZFUprq093pGY8d4/fgTGYeQVgwkTCcqYfBMmXqFxb6p+9buk4hf0tXNan1jun+itdMVdWzpZ8Q6EahfROG8Ro1trnp2mOseDTrt8kshdJQQEBAQEBBRyCBVg2m1ga9rZQ43xML2yNuNO76pBvnmDfNaF6i7jG7ctVWurSukrmyNa5tZYnItc+x8CbGx6HTqsMdvHXLPVFmemG7rdpV8bRG6GQcxK2Rszr8gQIgCOoNj4q1dWopjEzPspRRZqnO3o1lJvBVum7N8sweNGCJl3X0LQ5uY6j4qKb979wmqxbxmPu2u0N7J2fRujkhkbY4pGxlruoLGuOWmYJVq9Rdp2q6qUae3VvE7NdQ77zvJ+mhu0gFvZYnA8hYSNJvy+SmNXc8k1aWiPFk/lzIAQXRk35wTtsOhAcc/H4J+Nqz0j3R+FjHe53vFE2pr2y1tYDFO/CYsMwwtLXYOyDwG5OIt9q6z29RNfcw12eVc3XodnUdfPFUSGSPs2OaXCxZLc3bdps67Te4WzGWCrCN70yQ+lT+i/ou0JbYnRzWuI10xX96uojplAys335+9Qka7E9uY05uvf2nTyQXS6MSd4XDo3DycDdpCQT0YFThDiGWcOoa4agHQ9NPYiYlKOH+04I6qmDo3ekmoY1rwe4GPcGkFt9bOcNDqNLLm8St11Wa5z+XlnMem7LbmI2730fdfLp2luYVJU10zGJnvQ0O17iGfs3FjmtnDSNQTF2gI9oXR000zXRzRmM0598NivPZ58o+mYcNpt+69oFquXMDXs3cvFq99c4PoapnNqn6x/dy4uVeLPi4kbQH+eD9pjD8rLXq4BoKv+jHpMrRdqTzdDfCepp2STzwRYJ3QvLmEdpiY18QiGKwd62Wd153iXC7OnuzRboqqzTFUYnpvic7dOjb089p1jPomG6O3e0eY5paZ0wJFqeQuuBqSxwu0g3Fs1s8IxpdTEU01RRXGM1RjfrG8bTlS9RmnbrHXyS9ezaKqAgICAgICClkCyCqAgoW31TAt+jMvfC2/XCL+9Ryx4JzK3LQRON3RscTqSxpJ87hRyx4HNPi4NxT3aNBWGqjEj4p7lhLh2cEhJxtJPqg5YdNSOQSKYjoc0z1c7ihOJxda7ugsLeHtV4hSZWnvzNtL319n3KRatdQlT62Vsun3oMaYku8giVyoY0uJY3C0nugvDiB0LsIv52CgS/htsqU1dOTF9BJMx3alt7OgD3gRv5AkZ9bLkcYv0Uaa5ifzRGMeuI3ZrNM8z6DxL5tMN+IVEiTBytDvDVhlNUPOjWTu/hiwfMrpaK1Nd63THjT98sle1qfSPrMy+cmtsAOgAX0yerjq2QdP4WvwUhIkETpqvu3iMxe2OJocGD6pu/1uS8rx789/HLmKaN/zcuMzOM+MbdG/o6ZmJnG3rhMN1K1s1c4w1FNK25JEVKWS2Lsu0mvY+OWZWlRp66a7NM266Z5qeteY264pXrjFNUz0/fu6aF7lzFUBAQEBAQEBAQEBAQEBB4miDmlrgC1wsQcwR4hBzrefhLDOCaWQ07nagt7Vh8B3gW+wpmUIPPwPrQe7PTu/mN+FikpYNZwb2kxpc3sX4RezXnEfBt26qMCBVFG+NxYWuL25OaWPa5p6ODgC32oli4CPW18R8r8lOcGMq4QPrfL5lRFUymaY8XXeFOxSzFUveXMLWxwXDgCM8bgHZ4RctB53eR4+U+INVFzl09MYnrV/aPXvnw2bmls1Tv3OkslvkMyvL1WIpjMy3ppxuqX2ORv1vpfwWKKcxvCuMxu1G3djiqpZIMbmCRobjBDiBixG4yvc65rf0monT3qb2M4npiY7sfQu088TEoX/wAH2HSrk/ks/wB67v8AE899qPef0aU6SP5lt3B48qw+2mv8pVaPienvtR/9T/pPwn/smWxt3XU1PHDFUysEbHA4GRgOkcSXSEOub3OQvZcXVa2jUXqrtdETmY6820R3bYbNu1FNONpSzdqnIBxPfJhNg6QtxE2zuGgAe5dr4f0lFddWommIxtGOnn1mZa+snGKYb5eraIgICAgICAgICAgICAgICAgICDTba3WpKv8A6mBkh6kd7LIZhByfiHw4igdE2gD2drjxYnF8bcOGws7T1j7lo6zVxp8TV0bml0/bZxOJXN3+GzYml9RK+brHExsYcD9UuJJIv0LV5bU8equVctumKfOZzjz2/wAtjseSrl5o9k5pqFhY0mNzMrBtx3QMgBbK2XJcC7eqiqd4nz8WzNybc8tMx7LhpyMmCw8cz7Sq03KZ3qO0id6pQbiPsqtmMccGcBBLwDm599H9WW5aa3XouD6rSW83Lvzx0z3R5ebDdt13vl2hqNhbJn2TTz1cpFyBGyAOcWPke4BsknQN6AX1zXRvayzxG/RprUec1bbRHh6tbkrsZmqrKNDaVVVS3Mk75HaBjntH/bGw2AC7lGlsW45aaIx6Zava3M5y29HsHaDzhb6YSf352j2kkAK3YWv5KfaE9tc/ml13dXYE7IGMqn3c0ZknE453tfnYZXK5NfC4vXprqjlp8G1OqimiIjepLYIQ0ANFgF2rdum3TFNMYiGlVVNU5lcV1RAQEBAQEBAQEBAQEBAQEBAQEBB5fGCLEAjoRcKJpiraSJmOjSbf3cE8ZEMj6eQA4HxOLRiOmNmjhl81qXOH6W581umf6MvbXJ6y+b9oby7Qjkcx9XOHMc5rm4/Ve0lrhe2YuFT/AGXo/wDxU+x21fi3nDvfeq9OjhqJnSxzuwHtDctcQcJafMW9q5XF+Eaf8NVct0xTVTvsy2bszOJdyLV4HLZiUH4vt/5e23KZnycF6L4Yn/jZz/LLBf8AkY/ASlaTVykXcOyYD0acbnW8zb+EL38NN16ykLIKoCAgICAgICAgICAgICAgICAgICAgICD5E37kJ2tVjQGpkGf27IMvcWnxbYpmjMCa+XRjSSb+xczjFXLors+X6Mtn5ofSa+XS3e5EeK0V9mSfuvjP/sA+RXe+G6uXX0ecVfZjufLKP8Ba785qYr5PiY4Dxje4H4SBfRYaUu1qUCAgICAgICAgICAgICAgICAgICAgICAgIIvvLuFRVpLp4QJHf5jO6+/IkjX2qtUTMbThNM4neMtGN1odmlhpY23eMHaEEydbXJyB8LLy3GdHe5ea5dmqnwxiPo6mji1dqnMYw3dFOXDMWK8beoimdmS7RFM7NFxNkaNlz4uYaG+Li4YV0+AUVTr7eO7LVr+WXNuClVg2vGDpJHIz22Dh/SV9JhoPo8KQQEBAQEBAQEBAQEBAQEBAQEBAQEBAQEBAQcy42bwTUbKV0BAxPkxBzQ4ENa23zWtqtLb1NHJc6Mtq7VbnNKC0XFmq5wweff8AxXFn4X0kz81X0ZZ1Uz3NFvTvPUVgHbuGFhu1jRZoPW3M2yuV1dFw3T6OJizG89Znef35MFVyauq1w4qiza9Ges2H+Jjm/et5R9UoCAgICAgICAgICAgICAgICAgICAgICAgICDjv+Itv0VH9ub+ln4KJHGadymBekepQy915bbQpHDlUwfGZgPzUD63RIgICAgICAgICAgICAgICAgICAgICAgICAg5R/iFhvR0z/wBWZw/iicf9KiUw4ZAFEEwuyBXhVmbuN/PKW37RB/8AZijvH1yiRAQEBAQEBAQEBAQEBAQEBAQEBAQEBAQEBBFeJOxY6uhMchc2z2uaW2uHXtocjkTktXWX+xszcjuZ9Nb7S5yuUM4QvOcdWM+T4D82vXnP4nppn81r2q/wz3NJjpUunhBP+1RfypP9yvPxXZj/ALU+8foxfh58W13d4UtiqYpJ6l0nZyMeGsjEbcTXBzbuLnG1wFbS/Ef4i/TaptxGZ6zOf7QmdPinOXZgvTtVVSCAgICAgICAgICAgICAgICAgICAgpdBaNQ25ANyNRzWrc1VFNXJnfwW5KsZxs8mpCwVa+mJxmM/VbkeDU9Fr1a6qekT9vutFtrNqy3ABz964XFtXXNvlmev7/ezb01GJ2Y9PMByXmszTVnGfVmrtzUvvqgeVlbUXe1n5KafSGKLUwsvffTLx8VS1M0VRVE4x3ssU4bmkrA8252uf7L6JoOJxqquWPDOY7vWPs51y1NG7MC7DCICAgICAgICAgICAgICAgICAgICDHrapsbcTjYae3ksGov02bc11SvbtzcqxDiPEWvmpS1wqZGdoXua9rQQ5wtcOyI55ZhcDS029ZdqzTFeOvdO/g7F25TRbjE48sZ92Tw84kVNU4xSQCTs23dI12HnYYmkWuc9DyVOI6SdFRFVu5iJnEU1Rn69fdq6fF+rE7ebplHXY8gLHodbrjUa/UTM0Ypme7zWu2OT0WKx7O0ax7rPcLgeF7arR1E6i5PNVEbMlqK5omqiNoXPRwOq0JrlHaTIIx0Uc0nNKr4yPBTnG0wiKol6pSWyNN+dj5Fdfgmq7LV0+e3ui7EVUTCQBfSHLVQEBAQEBAQEBAQEBAQEBAQEBAQEEc4gukFBK+AtbJGA4F4BaLOF8j4XVLlmi9TyVxmFqblVueamXI4OIrLdltOlLQbXcy0kbvF0bswPIleb1Pw/doq59NXv4TtPu3qNfn54TDYe8ezpB9BPCy/1biLyu1wC8/qdDrrf/Moqn6s8X6MflSWnqacEETsJBvbGzXzBWK3TFrFyYq5vDlmMMdVyqrbD3U1cDrF0keX77PxWG5Vcrnamfaf0RRM0Rhj1O3aZo79RCPOVn4rDTpNRXO1FXtKImI6tNVcQtnRHOqY4g/UDn/0hb9jg2uqqiabcx64j7oquUYxlsNlb1U1YHvgkBbFYPLgWAEi49ayx8R0uqpuxVfp/NV4eXom1McuY6L9HtmCSdsMU0ckpNy1jw4hjT3nG19FucH4TfuaimuumaaaZzmY8Okf1lW7eppjZMAvoLQVQEBAQEBAQEBAQEBAQEBAQEBAQEEZ4hOts6o8WW97gpjqiej5q2hOQbA5dDmPisqjUTFp1aL+GSrsnMtnDtedsTWNlIY3RuRA+Cnmq8ZGDPUOd67r+YCc9XjPulZYxnNt/go6o3eyByaBmo2MquaDe4BsRyPj0ROXVeANFetmfawihAybhzkfYam5yYUnod7vSosICAgICAgICAgICAgICAgICAgICCKcSnW2fL4gf1BWp6oq6Pmqd13SA6feFkY2seoSuudkFCVl3XqgrFrbqg9gXvbRBl07GjUEnzsFKHc+BEP5vUPDQ0F7Wi37rSSSeZ7yrX0TS6kqLiAgICAgICAgICAgICAgICAgICAgwdtbNZUQPik0eLdbHkbeCmJxKJ6OHbx8LamFz3xATMcDnGDiB8Wa+66yRMMUua1mz3sdZ4II1v9/ROi0S8SRFQkkpHWb5Ihk7P2NK89xjna6NJ8tFOJRNUJRsnhnXygHsXMB5yd34HNDKZ7H4NPveoma3waC4qOaE4l1Td3YcVHAIYQcIJJJ1c46kqkzleIw2ihIgICAgICAgICAgICAgICAgICAgICDyWqUMKu2VDL+liZJ9trXH3lTFSs0tf+SdH+yw/wAtqtzSjkhfh3dpW+rTwj/xt/BOaTlhsIqcNFmgNHRoAHwVcrRC6GKJlKoCjJh6RI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1520" y="1619509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Simple DC motor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76872"/>
            <a:ext cx="2651171" cy="2664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9792" y="4509120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13992" y="4473696"/>
            <a:ext cx="605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DC Supply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561320" y="2348880"/>
            <a:ext cx="60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Coil </a:t>
            </a:r>
            <a:endParaRPr lang="en-GB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47664" y="31409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67790" y="32933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69114" y="3429000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21750" y="3447095"/>
            <a:ext cx="85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Magnetic field 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085184"/>
            <a:ext cx="410445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Coil is made from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insulated copper </a:t>
            </a:r>
            <a:r>
              <a:rPr lang="en-GB" dirty="0" smtClean="0">
                <a:latin typeface="Comic Sans MS" panose="030F0702030302020204" pitchFamily="66" charset="0"/>
              </a:rPr>
              <a:t>wire, and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</a:t>
            </a:r>
            <a:r>
              <a:rPr lang="en-GB" dirty="0" smtClean="0">
                <a:latin typeface="Comic Sans MS" panose="030F0702030302020204" pitchFamily="66" charset="0"/>
              </a:rPr>
              <a:t>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rotate</a:t>
            </a:r>
            <a:r>
              <a:rPr lang="en-GB" dirty="0" smtClean="0">
                <a:latin typeface="Comic Sans MS" panose="030F0702030302020204" pitchFamily="66" charset="0"/>
              </a:rPr>
              <a:t> between the poles of the magnet.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commutator</a:t>
            </a:r>
            <a:r>
              <a:rPr lang="en-GB" dirty="0" smtClean="0">
                <a:latin typeface="Comic Sans MS" panose="030F0702030302020204" pitchFamily="66" charset="0"/>
              </a:rPr>
              <a:t> (or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ring</a:t>
            </a:r>
            <a:r>
              <a:rPr lang="en-GB" dirty="0" smtClean="0">
                <a:latin typeface="Comic Sans MS" panose="030F0702030302020204" pitchFamily="66" charset="0"/>
              </a:rPr>
              <a:t>) is fixed to the coil, and is in contact with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brushes</a:t>
            </a:r>
            <a:r>
              <a:rPr lang="en-GB" dirty="0" smtClean="0">
                <a:latin typeface="Comic Sans MS" panose="030F0702030302020204" pitchFamily="66" charset="0"/>
              </a:rPr>
              <a:t> from the DC supply.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7300" y="548680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Commutator detail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5866570" y="1397101"/>
            <a:ext cx="1693668" cy="1014054"/>
            <a:chOff x="4613588" y="1294509"/>
            <a:chExt cx="1693668" cy="1014054"/>
          </a:xfrm>
        </p:grpSpPr>
        <p:sp>
          <p:nvSpPr>
            <p:cNvPr id="6" name="Block Arc 5"/>
            <p:cNvSpPr/>
            <p:nvPr/>
          </p:nvSpPr>
          <p:spPr>
            <a:xfrm rot="16200000">
              <a:off x="5074395" y="1507749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 rot="5400000">
              <a:off x="5193441" y="1493177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4613588" y="129450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5673191" y="210337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6183602" y="1804175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079106" y="1787194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494168" y="1124744"/>
            <a:ext cx="580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coil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049" name="Straight Arrow Connector 2048"/>
          <p:cNvCxnSpPr>
            <a:endCxn id="3074" idx="0"/>
          </p:cNvCxnSpPr>
          <p:nvPr/>
        </p:nvCxnSpPr>
        <p:spPr>
          <a:xfrm flipH="1">
            <a:off x="6248417" y="1349400"/>
            <a:ext cx="402996" cy="70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26571" y="1384784"/>
            <a:ext cx="1233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commutator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932640" y="1621793"/>
            <a:ext cx="402996" cy="70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76057" y="1762572"/>
            <a:ext cx="679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brush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053" name="Straight Arrow Connector 2052"/>
          <p:cNvCxnSpPr>
            <a:stCxn id="40" idx="3"/>
            <a:endCxn id="29" idx="1"/>
          </p:cNvCxnSpPr>
          <p:nvPr/>
        </p:nvCxnSpPr>
        <p:spPr>
          <a:xfrm>
            <a:off x="5755433" y="1916461"/>
            <a:ext cx="42816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1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Turning effect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AutoShape 4" descr="data:image/jpeg;base64,/9j/4AAQSkZJRgABAQAAAQABAAD/2wCEAAkGBxQTEBUUEBQWFRQRFxcXFxgVFhQVFBgUFxQWFxQYFBQYHCggGBolGxQVIjEjJSkrLi4uFx8zODMsNygtLisBCgoKDg0OGxAQGywkHyQsLC0tLCwsLCwsLDcsLCwsLywsLCwsLCwsLCwsLCwsLywsLCwsLCwsLCwsLCwsLCwsLP/AABEIAKAA8AMBEQACEQEDEQH/xAAcAAEAAQUBAQAAAAAAAAAAAAAABgEDBAUHAgj/xABFEAABAwIDBQQGBQoEBwAAAAABAAIDBBESITEFBgdBURMiYXEUMoGRobEjQnLB0RYkM1JUYpKTsvEIQ8LSFyU0goOjs//EABsBAQACAwEBAAAAAAAAAAAAAAABAgMEBQYH/8QAOhEBAAEDAgMGBAQFAQkAAAAAAAECAxEEIQUSMRNBUWFxkQYyobEUItHwFlKBweHSFSMkM0JDU2KS/9oADAMBAAIRAxEAPwDuKAgICAgICAgICAgpdBVAQR3bm+dJTOwSStdISR2bXMLxbXFcgN9qCMVHGWiBIayV7hoGtFjn+sTZBm03E+kcLvxRd29pBY25lpHdcBbOxuFp3q9RTvboiqPXE/WMfZkpppnrO6S0+08QD2OY9jxdpboQeYK8ve4/qbFyc8tUeGJpmPKfBm7GmY2XZNokfVVv4prq2ptx/Wf8FOnz3rrK4WzFvitux8T6euP95TNM+6k2Ku5ah2pcHFG9pB0JYb+IIdotyrj+i5c01Z8uk/XZEWamSyqaRfTw5j2BbNHFdLVETzRupNuYnC6JR1Ga2PxmnjGa4381eWXsFbFNVNUZicoVVgQEBAQEBAQEFLoF0C6BdAugXQLoIzvvvvTbMja6oxOdJcMjYAXutbEcyAGi4zPVBxzeHi9WVTrUrTTx5gYXXefM2+SIlH3bw1jiHipqTfP9LNfLUOwkC40KGFfyxr8x6TUnKxGOTMH2khDDQVDsQwua0W6MwG3W1goSxqEuaXtAxFwDW5kWJPdc2xGfn1U4AVEsclw4tfG6+uYe0+eZBCrVETGJ6DrHBveN5kNPPI1/pAfJG0WDo3MIxAtAAAeDcW/VPVeS+JNBT2cXqIxy4ifOJ6e3Tds2a+6XX2W0P9l5XTzbnNF3pPSfCf08WarPWAZFUprq093pGY8d4/fgTGYeQVgwkTCcqYfBMmXqFxb6p+9buk4hf0tXNan1jun+itdMVdWzpZ8Q6EahfROG8Ro1trnp2mOseDTrt8kshdJQQEBAQEBBRyCBVg2m1ga9rZQ43xML2yNuNO76pBvnmDfNaF6i7jG7ctVWurSukrmyNa5tZYnItc+x8CbGx6HTqsMdvHXLPVFmemG7rdpV8bRG6GQcxK2Rszr8gQIgCOoNj4q1dWopjEzPspRRZqnO3o1lJvBVum7N8sweNGCJl3X0LQ5uY6j4qKb979wmqxbxmPu2u0N7J2fRujkhkbY4pGxlruoLGuOWmYJVq9Rdp2q6qUae3VvE7NdQ77zvJ+mhu0gFvZYnA8hYSNJvy+SmNXc8k1aWiPFk/lzIAQXRk35wTtsOhAcc/H4J+Nqz0j3R+FjHe53vFE2pr2y1tYDFO/CYsMwwtLXYOyDwG5OIt9q6z29RNfcw12eVc3XodnUdfPFUSGSPs2OaXCxZLc3bdps67Te4WzGWCrCN70yQ+lT+i/ou0JbYnRzWuI10xX96uojplAys335+9Qka7E9uY05uvf2nTyQXS6MSd4XDo3DycDdpCQT0YFThDiGWcOoa4agHQ9NPYiYlKOH+04I6qmDo3ekmoY1rwe4GPcGkFt9bOcNDqNLLm8St11Wa5z+XlnMem7LbmI2730fdfLp2luYVJU10zGJnvQ0O17iGfs3FjmtnDSNQTF2gI9oXR000zXRzRmM0598NivPZ58o+mYcNpt+69oFquXMDXs3cvFq99c4PoapnNqn6x/dy4uVeLPi4kbQH+eD9pjD8rLXq4BoKv+jHpMrRdqTzdDfCepp2STzwRYJ3QvLmEdpiY18QiGKwd62Wd153iXC7OnuzRboqqzTFUYnpvic7dOjb089p1jPomG6O3e0eY5paZ0wJFqeQuuBqSxwu0g3Fs1s8IxpdTEU01RRXGM1RjfrG8bTlS9RmnbrHXyS9ezaKqAgICAgICClkCyCqAgoW31TAt+jMvfC2/XCL+9Ryx4JzK3LQRON3RscTqSxpJ87hRyx4HNPi4NxT3aNBWGqjEj4p7lhLh2cEhJxtJPqg5YdNSOQSKYjoc0z1c7ihOJxda7ugsLeHtV4hSZWnvzNtL319n3KRatdQlT62Vsun3oMaYku8giVyoY0uJY3C0nugvDiB0LsIv52CgS/htsqU1dOTF9BJMx3alt7OgD3gRv5AkZ9bLkcYv0Uaa5ifzRGMeuI3ZrNM8z6DxL5tMN+IVEiTBytDvDVhlNUPOjWTu/hiwfMrpaK1Nd63THjT98sle1qfSPrMy+cmtsAOgAX0yerjq2QdP4WvwUhIkETpqvu3iMxe2OJocGD6pu/1uS8rx789/HLmKaN/zcuMzOM+MbdG/o6ZmJnG3rhMN1K1s1c4w1FNK25JEVKWS2Lsu0mvY+OWZWlRp66a7NM266Z5qeteY264pXrjFNUz0/fu6aF7lzFUBAQEBAQEBAQEBAQEBB4miDmlrgC1wsQcwR4hBzrefhLDOCaWQ07nagt7Vh8B3gW+wpmUIPPwPrQe7PTu/mN+FikpYNZwb2kxpc3sX4RezXnEfBt26qMCBVFG+NxYWuL25OaWPa5p6ODgC32oli4CPW18R8r8lOcGMq4QPrfL5lRFUymaY8XXeFOxSzFUveXMLWxwXDgCM8bgHZ4RctB53eR4+U+INVFzl09MYnrV/aPXvnw2bmls1Tv3OkslvkMyvL1WIpjMy3ppxuqX2ORv1vpfwWKKcxvCuMxu1G3djiqpZIMbmCRobjBDiBixG4yvc65rf0monT3qb2M4npiY7sfQu088TEoX/wAH2HSrk/ks/wB67v8AE899qPef0aU6SP5lt3B48qw+2mv8pVaPienvtR/9T/pPwn/smWxt3XU1PHDFUysEbHA4GRgOkcSXSEOub3OQvZcXVa2jUXqrtdETmY6820R3bYbNu1FNONpSzdqnIBxPfJhNg6QtxE2zuGgAe5dr4f0lFddWommIxtGOnn1mZa+snGKYb5eraIgICAgICAgICAgICAgICAgICDTba3WpKv8A6mBkh6kd7LIZhByfiHw4igdE2gD2drjxYnF8bcOGws7T1j7lo6zVxp8TV0bml0/bZxOJXN3+GzYml9RK+brHExsYcD9UuJJIv0LV5bU8equVctumKfOZzjz2/wAtjseSrl5o9k5pqFhY0mNzMrBtx3QMgBbK2XJcC7eqiqd4nz8WzNybc8tMx7LhpyMmCw8cz7Sq03KZ3qO0id6pQbiPsqtmMccGcBBLwDm599H9WW5aa3XouD6rSW83Lvzx0z3R5ebDdt13vl2hqNhbJn2TTz1cpFyBGyAOcWPke4BsknQN6AX1zXRvayzxG/RprUec1bbRHh6tbkrsZmqrKNDaVVVS3Mk75HaBjntH/bGw2AC7lGlsW45aaIx6Zava3M5y29HsHaDzhb6YSf352j2kkAK3YWv5KfaE9tc/ml13dXYE7IGMqn3c0ZknE453tfnYZXK5NfC4vXprqjlp8G1OqimiIjepLYIQ0ANFgF2rdum3TFNMYiGlVVNU5lcV1RAQEBAQEBAQEBAQEBAQEBAQEBB5fGCLEAjoRcKJpiraSJmOjSbf3cE8ZEMj6eQA4HxOLRiOmNmjhl81qXOH6W581umf6MvbXJ6y+b9oby7Qjkcx9XOHMc5rm4/Ve0lrhe2YuFT/AGXo/wDxU+x21fi3nDvfeq9OjhqJnSxzuwHtDctcQcJafMW9q5XF+Eaf8NVct0xTVTvsy2bszOJdyLV4HLZiUH4vt/5e23KZnycF6L4Yn/jZz/LLBf8AkY/ASlaTVykXcOyYD0acbnW8zb+EL38NN16ykLIKoCAgICAgICAgICAgICAgICAgICAgICD5E37kJ2tVjQGpkGf27IMvcWnxbYpmjMCa+XRjSSb+xczjFXLors+X6Mtn5ofSa+XS3e5EeK0V9mSfuvjP/sA+RXe+G6uXX0ecVfZjufLKP8Ba785qYr5PiY4Dxje4H4SBfRYaUu1qUCAgICAgICAgICAgICAgICAgICAgICAgIIvvLuFRVpLp4QJHf5jO6+/IkjX2qtUTMbThNM4neMtGN1odmlhpY23eMHaEEydbXJyB8LLy3GdHe5ea5dmqnwxiPo6mji1dqnMYw3dFOXDMWK8beoimdmS7RFM7NFxNkaNlz4uYaG+Li4YV0+AUVTr7eO7LVr+WXNuClVg2vGDpJHIz22Dh/SV9JhoPo8KQQEBAQEBAQEBAQEBAQEBAQEBAQEBAQEBAQcy42bwTUbKV0BAxPkxBzQ4ENa23zWtqtLb1NHJc6Mtq7VbnNKC0XFmq5wweff8AxXFn4X0kz81X0ZZ1Uz3NFvTvPUVgHbuGFhu1jRZoPW3M2yuV1dFw3T6OJizG89Znef35MFVyauq1w4qiza9Ges2H+Jjm/et5R9UoCAgICAgICAgICAgICAgICAgICAgICAgICDjv+Itv0VH9ub+ln4KJHGadymBekepQy915bbQpHDlUwfGZgPzUD63RIgICAgICAgICAgICAgICAgICAgICAgICAg5R/iFhvR0z/wBWZw/iicf9KiUw4ZAFEEwuyBXhVmbuN/PKW37RB/8AZijvH1yiRAQEBAQEBAQEBAQEBAQEBAQEBAQEBAQEBBFeJOxY6uhMchc2z2uaW2uHXtocjkTktXWX+xszcjuZ9Nb7S5yuUM4QvOcdWM+T4D82vXnP4nppn81r2q/wz3NJjpUunhBP+1RfypP9yvPxXZj/ALU+8foxfh58W13d4UtiqYpJ6l0nZyMeGsjEbcTXBzbuLnG1wFbS/Ef4i/TaptxGZ6zOf7QmdPinOXZgvTtVVSCAgICAgICAgICAgICAgICAgICAgpdBaNQ25ANyNRzWrc1VFNXJnfwW5KsZxs8mpCwVa+mJxmM/VbkeDU9Fr1a6qekT9vutFtrNqy3ABz964XFtXXNvlmev7/ezb01GJ2Y9PMByXmszTVnGfVmrtzUvvqgeVlbUXe1n5KafSGKLUwsvffTLx8VS1M0VRVE4x3ssU4bmkrA8252uf7L6JoOJxqquWPDOY7vWPs51y1NG7MC7DCICAgICAgICAgICAgICAgICAgICDHrapsbcTjYae3ksGov02bc11SvbtzcqxDiPEWvmpS1wqZGdoXua9rQQ5wtcOyI55ZhcDS029ZdqzTFeOvdO/g7F25TRbjE48sZ92Tw84kVNU4xSQCTs23dI12HnYYmkWuc9DyVOI6SdFRFVu5iJnEU1Rn69fdq6fF+rE7ebplHXY8gLHodbrjUa/UTM0Ypme7zWu2OT0WKx7O0ax7rPcLgeF7arR1E6i5PNVEbMlqK5omqiNoXPRwOq0JrlHaTIIx0Uc0nNKr4yPBTnG0wiKol6pSWyNN+dj5Fdfgmq7LV0+e3ui7EVUTCQBfSHLVQEBAQEBAQEBAQEBAQEBAQEBAQEEc4gukFBK+AtbJGA4F4BaLOF8j4XVLlmi9TyVxmFqblVueamXI4OIrLdltOlLQbXcy0kbvF0bswPIleb1Pw/doq59NXv4TtPu3qNfn54TDYe8ezpB9BPCy/1biLyu1wC8/qdDrrf/Moqn6s8X6MflSWnqacEETsJBvbGzXzBWK3TFrFyYq5vDlmMMdVyqrbD3U1cDrF0keX77PxWG5Vcrnamfaf0RRM0Rhj1O3aZo79RCPOVn4rDTpNRXO1FXtKImI6tNVcQtnRHOqY4g/UDn/0hb9jg2uqqiabcx64j7oquUYxlsNlb1U1YHvgkBbFYPLgWAEi49ayx8R0uqpuxVfp/NV4eXom1McuY6L9HtmCSdsMU0ckpNy1jw4hjT3nG19FucH4TfuaimuumaaaZzmY8Okf1lW7eppjZMAvoLQVQEBAQEBAQEBAQEBAQEBAQEBAQEEZ4hOts6o8WW97gpjqiej5q2hOQbA5dDmPisqjUTFp1aL+GSrsnMtnDtedsTWNlIY3RuRA+Cnmq8ZGDPUOd67r+YCc9XjPulZYxnNt/go6o3eyByaBmo2MquaDe4BsRyPj0ROXVeANFetmfawihAybhzkfYam5yYUnod7vSosICAgICAgICAgICAgICAgICAgICCKcSnW2fL4gf1BWp6oq6Pmqd13SA6feFkY2seoSuudkFCVl3XqgrFrbqg9gXvbRBl07GjUEnzsFKHc+BEP5vUPDQ0F7Wi37rSSSeZ7yrX0TS6kqLiAgICAgICAgICAgICAgICAgICAgwdtbNZUQPik0eLdbHkbeCmJxKJ6OHbx8LamFz3xATMcDnGDiB8Wa+66yRMMUua1mz3sdZ4II1v9/ROi0S8SRFQkkpHWb5Ihk7P2NK89xjna6NJ8tFOJRNUJRsnhnXygHsXMB5yd34HNDKZ7H4NPveoma3waC4qOaE4l1Td3YcVHAIYQcIJJJ1c46kqkzleIw2ihIgICAgICAgICAgICAgICAgICAgICDyWqUMKu2VDL+liZJ9trXH3lTFSs0tf+SdH+yw/wAtqtzSjkhfh3dpW+rTwj/xt/BOaTlhsIqcNFmgNHRoAHwVcrRC6GKJlKoCjJh6RI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1520" y="1619509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Simple DC motor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76872"/>
            <a:ext cx="2651171" cy="2664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9792" y="4509120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13992" y="4473696"/>
            <a:ext cx="605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DC Supply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561320" y="2348880"/>
            <a:ext cx="60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Coil </a:t>
            </a:r>
            <a:endParaRPr lang="en-GB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47664" y="31409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67790" y="32933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69114" y="3429000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21750" y="3447095"/>
            <a:ext cx="85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Magnetic field 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085184"/>
            <a:ext cx="410445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Coil is made from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insulated copper </a:t>
            </a:r>
            <a:r>
              <a:rPr lang="en-GB" dirty="0" smtClean="0">
                <a:latin typeface="Comic Sans MS" panose="030F0702030302020204" pitchFamily="66" charset="0"/>
              </a:rPr>
              <a:t>wire, and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</a:t>
            </a:r>
            <a:r>
              <a:rPr lang="en-GB" dirty="0" smtClean="0">
                <a:latin typeface="Comic Sans MS" panose="030F0702030302020204" pitchFamily="66" charset="0"/>
              </a:rPr>
              <a:t>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rotate</a:t>
            </a:r>
            <a:r>
              <a:rPr lang="en-GB" dirty="0" smtClean="0">
                <a:latin typeface="Comic Sans MS" panose="030F0702030302020204" pitchFamily="66" charset="0"/>
              </a:rPr>
              <a:t> between the poles of the magnet.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commutator</a:t>
            </a:r>
            <a:r>
              <a:rPr lang="en-GB" dirty="0" smtClean="0">
                <a:latin typeface="Comic Sans MS" panose="030F0702030302020204" pitchFamily="66" charset="0"/>
              </a:rPr>
              <a:t> (or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ring</a:t>
            </a:r>
            <a:r>
              <a:rPr lang="en-GB" dirty="0" smtClean="0">
                <a:latin typeface="Comic Sans MS" panose="030F0702030302020204" pitchFamily="66" charset="0"/>
              </a:rPr>
              <a:t>) is fixed to the coil, and is in contact with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brushes</a:t>
            </a:r>
            <a:r>
              <a:rPr lang="en-GB" dirty="0" smtClean="0">
                <a:latin typeface="Comic Sans MS" panose="030F0702030302020204" pitchFamily="66" charset="0"/>
              </a:rPr>
              <a:t> from the DC supply.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7300" y="548680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Commutator detail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5866570" y="1397101"/>
            <a:ext cx="1693668" cy="1014054"/>
            <a:chOff x="4613588" y="1294509"/>
            <a:chExt cx="1693668" cy="1014054"/>
          </a:xfrm>
        </p:grpSpPr>
        <p:sp>
          <p:nvSpPr>
            <p:cNvPr id="6" name="Block Arc 5"/>
            <p:cNvSpPr/>
            <p:nvPr/>
          </p:nvSpPr>
          <p:spPr>
            <a:xfrm rot="16200000">
              <a:off x="5074395" y="1507749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 rot="5400000">
              <a:off x="5193441" y="1493177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4613588" y="129450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5673191" y="210337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6183602" y="1804175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079106" y="1787194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494168" y="1124744"/>
            <a:ext cx="580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coil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049" name="Straight Arrow Connector 2048"/>
          <p:cNvCxnSpPr>
            <a:endCxn id="3074" idx="0"/>
          </p:cNvCxnSpPr>
          <p:nvPr/>
        </p:nvCxnSpPr>
        <p:spPr>
          <a:xfrm flipH="1">
            <a:off x="6248417" y="1349400"/>
            <a:ext cx="402996" cy="70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26571" y="1384784"/>
            <a:ext cx="1233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commutator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932640" y="1621793"/>
            <a:ext cx="402996" cy="70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76057" y="1762572"/>
            <a:ext cx="679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brush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053" name="Straight Arrow Connector 2052"/>
          <p:cNvCxnSpPr>
            <a:stCxn id="40" idx="3"/>
            <a:endCxn id="29" idx="1"/>
          </p:cNvCxnSpPr>
          <p:nvPr/>
        </p:nvCxnSpPr>
        <p:spPr>
          <a:xfrm>
            <a:off x="5755433" y="1916461"/>
            <a:ext cx="42816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 rot="19261354">
            <a:off x="5956979" y="3464070"/>
            <a:ext cx="1693668" cy="1014054"/>
            <a:chOff x="4613588" y="1294509"/>
            <a:chExt cx="1693668" cy="1014054"/>
          </a:xfrm>
        </p:grpSpPr>
        <p:sp>
          <p:nvSpPr>
            <p:cNvPr id="32" name="Block Arc 31"/>
            <p:cNvSpPr/>
            <p:nvPr/>
          </p:nvSpPr>
          <p:spPr>
            <a:xfrm rot="16200000">
              <a:off x="5074395" y="1507749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 rot="5400000">
              <a:off x="5193441" y="1493177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4613588" y="129450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5673191" y="210337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tangle 36"/>
          <p:cNvSpPr/>
          <p:nvPr/>
        </p:nvSpPr>
        <p:spPr>
          <a:xfrm>
            <a:off x="6265651" y="3897585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165672" y="3877658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148064" y="4689140"/>
            <a:ext cx="352839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When the coil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horizontal</a:t>
            </a:r>
            <a:r>
              <a:rPr lang="en-GB" dirty="0" smtClean="0">
                <a:latin typeface="Comic Sans MS" panose="030F0702030302020204" pitchFamily="66" charset="0"/>
              </a:rPr>
              <a:t> between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poles</a:t>
            </a:r>
            <a:r>
              <a:rPr lang="en-GB" dirty="0" smtClean="0">
                <a:latin typeface="Comic Sans MS" panose="030F0702030302020204" pitchFamily="66" charset="0"/>
              </a:rPr>
              <a:t> of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</a:t>
            </a:r>
            <a:r>
              <a:rPr lang="en-GB" dirty="0" smtClean="0">
                <a:latin typeface="Comic Sans MS" panose="030F0702030302020204" pitchFamily="66" charset="0"/>
              </a:rPr>
              <a:t> the forces have their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maximum turning effect </a:t>
            </a:r>
            <a:r>
              <a:rPr lang="en-GB" dirty="0" smtClean="0">
                <a:latin typeface="Comic Sans MS" panose="030F0702030302020204" pitchFamily="66" charset="0"/>
              </a:rPr>
              <a:t>(leverage) on the coil.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6058" y="3635046"/>
            <a:ext cx="679375" cy="7655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N</a:t>
            </a:r>
            <a:endParaRPr lang="en-GB" sz="4400" dirty="0"/>
          </a:p>
        </p:txBody>
      </p:sp>
      <p:sp>
        <p:nvSpPr>
          <p:cNvPr id="42" name="Rectangle 41"/>
          <p:cNvSpPr/>
          <p:nvPr/>
        </p:nvSpPr>
        <p:spPr>
          <a:xfrm>
            <a:off x="7843501" y="3635046"/>
            <a:ext cx="679375" cy="7655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S</a:t>
            </a:r>
            <a:endParaRPr lang="en-GB" sz="44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969517" y="3447095"/>
            <a:ext cx="0" cy="3419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668344" y="4122157"/>
            <a:ext cx="2658" cy="4050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Turning effect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AutoShape 4" descr="data:image/jpeg;base64,/9j/4AAQSkZJRgABAQAAAQABAAD/2wCEAAkGBxQTEBUUEBQWFRQRFxcXFxgVFhQVFBgUFxQWFxQYFBQYHCggGBolGxQVIjEjJSkrLi4uFx8zODMsNygtLisBCgoKDg0OGxAQGywkHyQsLC0tLCwsLCwsLDcsLCwsLywsLCwsLCwsLCwsLCwsLywsLCwsLCwsLCwsLCwsLCwsLP/AABEIAKAA8AMBEQACEQEDEQH/xAAcAAEAAQUBAQAAAAAAAAAAAAAABgEDBAUHAgj/xABFEAABAwIDBQQGBQoEBwAAAAABAAIDBBESITEFBgdBURMiYXEUMoGRobEjQnLB0RYkM1JUYpKTsvEIQ8LSFyU0goOjs//EABsBAQACAwEBAAAAAAAAAAAAAAABAgMEBQYH/8QAOhEBAAEDAgMGBAQFAQkAAAAAAAECAxEEIQUSMRNBUWFxkQYyobEUItHwFlKBweHSFSMkM0JDU2KS/9oADAMBAAIRAxEAPwDuKAgICAgICAgICAgpdBVAQR3bm+dJTOwSStdISR2bXMLxbXFcgN9qCMVHGWiBIayV7hoGtFjn+sTZBm03E+kcLvxRd29pBY25lpHdcBbOxuFp3q9RTvboiqPXE/WMfZkpppnrO6S0+08QD2OY9jxdpboQeYK8ve4/qbFyc8tUeGJpmPKfBm7GmY2XZNokfVVv4prq2ptx/Wf8FOnz3rrK4WzFvitux8T6euP95TNM+6k2Ku5ah2pcHFG9pB0JYb+IIdotyrj+i5c01Z8uk/XZEWamSyqaRfTw5j2BbNHFdLVETzRupNuYnC6JR1Ga2PxmnjGa4381eWXsFbFNVNUZicoVVgQEBAQEBAQEFLoF0C6BdAugXQLoIzvvvvTbMja6oxOdJcMjYAXutbEcyAGi4zPVBxzeHi9WVTrUrTTx5gYXXefM2+SIlH3bw1jiHipqTfP9LNfLUOwkC40KGFfyxr8x6TUnKxGOTMH2khDDQVDsQwua0W6MwG3W1goSxqEuaXtAxFwDW5kWJPdc2xGfn1U4AVEsclw4tfG6+uYe0+eZBCrVETGJ6DrHBveN5kNPPI1/pAfJG0WDo3MIxAtAAAeDcW/VPVeS+JNBT2cXqIxy4ifOJ6e3Tds2a+6XX2W0P9l5XTzbnNF3pPSfCf08WarPWAZFUprq093pGY8d4/fgTGYeQVgwkTCcqYfBMmXqFxb6p+9buk4hf0tXNan1jun+itdMVdWzpZ8Q6EahfROG8Ro1trnp2mOseDTrt8kshdJQQEBAQEBBRyCBVg2m1ga9rZQ43xML2yNuNO76pBvnmDfNaF6i7jG7ctVWurSukrmyNa5tZYnItc+x8CbGx6HTqsMdvHXLPVFmemG7rdpV8bRG6GQcxK2Rszr8gQIgCOoNj4q1dWopjEzPspRRZqnO3o1lJvBVum7N8sweNGCJl3X0LQ5uY6j4qKb979wmqxbxmPu2u0N7J2fRujkhkbY4pGxlruoLGuOWmYJVq9Rdp2q6qUae3VvE7NdQ77zvJ+mhu0gFvZYnA8hYSNJvy+SmNXc8k1aWiPFk/lzIAQXRk35wTtsOhAcc/H4J+Nqz0j3R+FjHe53vFE2pr2y1tYDFO/CYsMwwtLXYOyDwG5OIt9q6z29RNfcw12eVc3XodnUdfPFUSGSPs2OaXCxZLc3bdps67Te4WzGWCrCN70yQ+lT+i/ou0JbYnRzWuI10xX96uojplAys335+9Qka7E9uY05uvf2nTyQXS6MSd4XDo3DycDdpCQT0YFThDiGWcOoa4agHQ9NPYiYlKOH+04I6qmDo3ekmoY1rwe4GPcGkFt9bOcNDqNLLm8St11Wa5z+XlnMem7LbmI2730fdfLp2luYVJU10zGJnvQ0O17iGfs3FjmtnDSNQTF2gI9oXR000zXRzRmM0598NivPZ58o+mYcNpt+69oFquXMDXs3cvFq99c4PoapnNqn6x/dy4uVeLPi4kbQH+eD9pjD8rLXq4BoKv+jHpMrRdqTzdDfCepp2STzwRYJ3QvLmEdpiY18QiGKwd62Wd153iXC7OnuzRboqqzTFUYnpvic7dOjb089p1jPomG6O3e0eY5paZ0wJFqeQuuBqSxwu0g3Fs1s8IxpdTEU01RRXGM1RjfrG8bTlS9RmnbrHXyS9ezaKqAgICAgICClkCyCqAgoW31TAt+jMvfC2/XCL+9Ryx4JzK3LQRON3RscTqSxpJ87hRyx4HNPi4NxT3aNBWGqjEj4p7lhLh2cEhJxtJPqg5YdNSOQSKYjoc0z1c7ihOJxda7ugsLeHtV4hSZWnvzNtL319n3KRatdQlT62Vsun3oMaYku8giVyoY0uJY3C0nugvDiB0LsIv52CgS/htsqU1dOTF9BJMx3alt7OgD3gRv5AkZ9bLkcYv0Uaa5ifzRGMeuI3ZrNM8z6DxL5tMN+IVEiTBytDvDVhlNUPOjWTu/hiwfMrpaK1Nd63THjT98sle1qfSPrMy+cmtsAOgAX0yerjq2QdP4WvwUhIkETpqvu3iMxe2OJocGD6pu/1uS8rx789/HLmKaN/zcuMzOM+MbdG/o6ZmJnG3rhMN1K1s1c4w1FNK25JEVKWS2Lsu0mvY+OWZWlRp66a7NM266Z5qeteY264pXrjFNUz0/fu6aF7lzFUBAQEBAQEBAQEBAQEBB4miDmlrgC1wsQcwR4hBzrefhLDOCaWQ07nagt7Vh8B3gW+wpmUIPPwPrQe7PTu/mN+FikpYNZwb2kxpc3sX4RezXnEfBt26qMCBVFG+NxYWuL25OaWPa5p6ODgC32oli4CPW18R8r8lOcGMq4QPrfL5lRFUymaY8XXeFOxSzFUveXMLWxwXDgCM8bgHZ4RctB53eR4+U+INVFzl09MYnrV/aPXvnw2bmls1Tv3OkslvkMyvL1WIpjMy3ppxuqX2ORv1vpfwWKKcxvCuMxu1G3djiqpZIMbmCRobjBDiBixG4yvc65rf0monT3qb2M4npiY7sfQu088TEoX/wAH2HSrk/ks/wB67v8AE899qPef0aU6SP5lt3B48qw+2mv8pVaPienvtR/9T/pPwn/smWxt3XU1PHDFUysEbHA4GRgOkcSXSEOub3OQvZcXVa2jUXqrtdETmY6820R3bYbNu1FNONpSzdqnIBxPfJhNg6QtxE2zuGgAe5dr4f0lFddWommIxtGOnn1mZa+snGKYb5eraIgICAgICAgICAgICAgICAgICDTba3WpKv8A6mBkh6kd7LIZhByfiHw4igdE2gD2drjxYnF8bcOGws7T1j7lo6zVxp8TV0bml0/bZxOJXN3+GzYml9RK+brHExsYcD9UuJJIv0LV5bU8equVctumKfOZzjz2/wAtjseSrl5o9k5pqFhY0mNzMrBtx3QMgBbK2XJcC7eqiqd4nz8WzNybc8tMx7LhpyMmCw8cz7Sq03KZ3qO0id6pQbiPsqtmMccGcBBLwDm599H9WW5aa3XouD6rSW83Lvzx0z3R5ebDdt13vl2hqNhbJn2TTz1cpFyBGyAOcWPke4BsknQN6AX1zXRvayzxG/RprUec1bbRHh6tbkrsZmqrKNDaVVVS3Mk75HaBjntH/bGw2AC7lGlsW45aaIx6Zava3M5y29HsHaDzhb6YSf352j2kkAK3YWv5KfaE9tc/ml13dXYE7IGMqn3c0ZknE453tfnYZXK5NfC4vXprqjlp8G1OqimiIjepLYIQ0ANFgF2rdum3TFNMYiGlVVNU5lcV1RAQEBAQEBAQEBAQEBAQEBAQEBB5fGCLEAjoRcKJpiraSJmOjSbf3cE8ZEMj6eQA4HxOLRiOmNmjhl81qXOH6W581umf6MvbXJ6y+b9oby7Qjkcx9XOHMc5rm4/Ve0lrhe2YuFT/AGXo/wDxU+x21fi3nDvfeq9OjhqJnSxzuwHtDctcQcJafMW9q5XF+Eaf8NVct0xTVTvsy2bszOJdyLV4HLZiUH4vt/5e23KZnycF6L4Yn/jZz/LLBf8AkY/ASlaTVykXcOyYD0acbnW8zb+EL38NN16ykLIKoCAgICAgICAgICAgICAgICAgICAgICD5E37kJ2tVjQGpkGf27IMvcWnxbYpmjMCa+XRjSSb+xczjFXLors+X6Mtn5ofSa+XS3e5EeK0V9mSfuvjP/sA+RXe+G6uXX0ecVfZjufLKP8Ba785qYr5PiY4Dxje4H4SBfRYaUu1qUCAgICAgICAgICAgICAgICAgICAgICAgIIvvLuFRVpLp4QJHf5jO6+/IkjX2qtUTMbThNM4neMtGN1odmlhpY23eMHaEEydbXJyB8LLy3GdHe5ea5dmqnwxiPo6mji1dqnMYw3dFOXDMWK8beoimdmS7RFM7NFxNkaNlz4uYaG+Li4YV0+AUVTr7eO7LVr+WXNuClVg2vGDpJHIz22Dh/SV9JhoPo8KQQEBAQEBAQEBAQEBAQEBAQEBAQEBAQEBAQcy42bwTUbKV0BAxPkxBzQ4ENa23zWtqtLb1NHJc6Mtq7VbnNKC0XFmq5wweff8AxXFn4X0kz81X0ZZ1Uz3NFvTvPUVgHbuGFhu1jRZoPW3M2yuV1dFw3T6OJizG89Znef35MFVyauq1w4qiza9Ges2H+Jjm/et5R9UoCAgICAgICAgICAgICAgICAgICAgICAgICDjv+Itv0VH9ub+ln4KJHGadymBekepQy915bbQpHDlUwfGZgPzUD63RIgICAgICAgICAgICAgICAgICAgICAgICAg5R/iFhvR0z/wBWZw/iicf9KiUw4ZAFEEwuyBXhVmbuN/PKW37RB/8AZijvH1yiRAQEBAQEBAQEBAQEBAQEBAQEBAQEBAQEBBFeJOxY6uhMchc2z2uaW2uHXtocjkTktXWX+xszcjuZ9Nb7S5yuUM4QvOcdWM+T4D82vXnP4nppn81r2q/wz3NJjpUunhBP+1RfypP9yvPxXZj/ALU+8foxfh58W13d4UtiqYpJ6l0nZyMeGsjEbcTXBzbuLnG1wFbS/Ef4i/TaptxGZ6zOf7QmdPinOXZgvTtVVSCAgICAgICAgICAgICAgICAgICAgpdBaNQ25ANyNRzWrc1VFNXJnfwW5KsZxs8mpCwVa+mJxmM/VbkeDU9Fr1a6qekT9vutFtrNqy3ABz964XFtXXNvlmev7/ezb01GJ2Y9PMByXmszTVnGfVmrtzUvvqgeVlbUXe1n5KafSGKLUwsvffTLx8VS1M0VRVE4x3ssU4bmkrA8252uf7L6JoOJxqquWPDOY7vWPs51y1NG7MC7DCICAgICAgICAgICAgICAgICAgICDHrapsbcTjYae3ksGov02bc11SvbtzcqxDiPEWvmpS1wqZGdoXua9rQQ5wtcOyI55ZhcDS029ZdqzTFeOvdO/g7F25TRbjE48sZ92Tw84kVNU4xSQCTs23dI12HnYYmkWuc9DyVOI6SdFRFVu5iJnEU1Rn69fdq6fF+rE7ebplHXY8gLHodbrjUa/UTM0Ypme7zWu2OT0WKx7O0ax7rPcLgeF7arR1E6i5PNVEbMlqK5omqiNoXPRwOq0JrlHaTIIx0Uc0nNKr4yPBTnG0wiKol6pSWyNN+dj5Fdfgmq7LV0+e3ui7EVUTCQBfSHLVQEBAQEBAQEBAQEBAQEBAQEBAQEEc4gukFBK+AtbJGA4F4BaLOF8j4XVLlmi9TyVxmFqblVueamXI4OIrLdltOlLQbXcy0kbvF0bswPIleb1Pw/doq59NXv4TtPu3qNfn54TDYe8ezpB9BPCy/1biLyu1wC8/qdDrrf/Moqn6s8X6MflSWnqacEETsJBvbGzXzBWK3TFrFyYq5vDlmMMdVyqrbD3U1cDrF0keX77PxWG5Vcrnamfaf0RRM0Rhj1O3aZo79RCPOVn4rDTpNRXO1FXtKImI6tNVcQtnRHOqY4g/UDn/0hb9jg2uqqiabcx64j7oquUYxlsNlb1U1YHvgkBbFYPLgWAEi49ayx8R0uqpuxVfp/NV4eXom1McuY6L9HtmCSdsMU0ckpNy1jw4hjT3nG19FucH4TfuaimuumaaaZzmY8Okf1lW7eppjZMAvoLQVQEBAQEBAQEBAQEBAQEBAQEBAQEEZ4hOts6o8WW97gpjqiej5q2hOQbA5dDmPisqjUTFp1aL+GSrsnMtnDtedsTWNlIY3RuRA+Cnmq8ZGDPUOd67r+YCc9XjPulZYxnNt/go6o3eyByaBmo2MquaDe4BsRyPj0ROXVeANFetmfawihAybhzkfYam5yYUnod7vSosICAgICAgICAgICAgICAgICAgICCKcSnW2fL4gf1BWp6oq6Pmqd13SA6feFkY2seoSuudkFCVl3XqgrFrbqg9gXvbRBl07GjUEnzsFKHc+BEP5vUPDQ0F7Wi37rSSSeZ7yrX0TS6kqLiAgICAgICAgICAgICAgICAgICAgwdtbNZUQPik0eLdbHkbeCmJxKJ6OHbx8LamFz3xATMcDnGDiB8Wa+66yRMMUua1mz3sdZ4II1v9/ROi0S8SRFQkkpHWb5Ihk7P2NK89xjna6NJ8tFOJRNUJRsnhnXygHsXMB5yd34HNDKZ7H4NPveoma3waC4qOaE4l1Td3YcVHAIYQcIJJJ1c46kqkzleIw2ihIgICAgICAgICAgICAgICAgICAgICDyWqUMKu2VDL+liZJ9trXH3lTFSs0tf+SdH+yw/wAtqtzSjkhfh3dpW+rTwj/xt/BOaTlhsIqcNFmgNHRoAHwVcrRC6GKJlKoCjJh6RI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1520" y="1619509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Simple DC motor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76872"/>
            <a:ext cx="2651171" cy="2664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9792" y="4509120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13992" y="4473696"/>
            <a:ext cx="605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DC Supply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561320" y="2348880"/>
            <a:ext cx="60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Coil </a:t>
            </a:r>
            <a:endParaRPr lang="en-GB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47664" y="31409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67790" y="32933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69114" y="3429000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21750" y="3447095"/>
            <a:ext cx="85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Magnetic field 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085184"/>
            <a:ext cx="410445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Coil is made from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insulated copper </a:t>
            </a:r>
            <a:r>
              <a:rPr lang="en-GB" dirty="0" smtClean="0">
                <a:latin typeface="Comic Sans MS" panose="030F0702030302020204" pitchFamily="66" charset="0"/>
              </a:rPr>
              <a:t>wire, and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</a:t>
            </a:r>
            <a:r>
              <a:rPr lang="en-GB" dirty="0" smtClean="0">
                <a:latin typeface="Comic Sans MS" panose="030F0702030302020204" pitchFamily="66" charset="0"/>
              </a:rPr>
              <a:t>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rotate</a:t>
            </a:r>
            <a:r>
              <a:rPr lang="en-GB" dirty="0" smtClean="0">
                <a:latin typeface="Comic Sans MS" panose="030F0702030302020204" pitchFamily="66" charset="0"/>
              </a:rPr>
              <a:t> between the poles of the magnet.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commutator</a:t>
            </a:r>
            <a:r>
              <a:rPr lang="en-GB" dirty="0" smtClean="0">
                <a:latin typeface="Comic Sans MS" panose="030F0702030302020204" pitchFamily="66" charset="0"/>
              </a:rPr>
              <a:t> (or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ring</a:t>
            </a:r>
            <a:r>
              <a:rPr lang="en-GB" dirty="0" smtClean="0">
                <a:latin typeface="Comic Sans MS" panose="030F0702030302020204" pitchFamily="66" charset="0"/>
              </a:rPr>
              <a:t>) is fixed to the coil, and is in contact with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brushes</a:t>
            </a:r>
            <a:r>
              <a:rPr lang="en-GB" dirty="0" smtClean="0">
                <a:latin typeface="Comic Sans MS" panose="030F0702030302020204" pitchFamily="66" charset="0"/>
              </a:rPr>
              <a:t> from the DC supply.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7300" y="548680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Commutator detail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5866570" y="1397101"/>
            <a:ext cx="1693668" cy="1014054"/>
            <a:chOff x="4613588" y="1294509"/>
            <a:chExt cx="1693668" cy="1014054"/>
          </a:xfrm>
        </p:grpSpPr>
        <p:sp>
          <p:nvSpPr>
            <p:cNvPr id="6" name="Block Arc 5"/>
            <p:cNvSpPr/>
            <p:nvPr/>
          </p:nvSpPr>
          <p:spPr>
            <a:xfrm rot="16200000">
              <a:off x="5074395" y="1507749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 rot="5400000">
              <a:off x="5193441" y="1493177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4613588" y="129450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5673191" y="210337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6183602" y="1804175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079106" y="1787194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494168" y="1124744"/>
            <a:ext cx="580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coil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049" name="Straight Arrow Connector 2048"/>
          <p:cNvCxnSpPr>
            <a:endCxn id="3074" idx="0"/>
          </p:cNvCxnSpPr>
          <p:nvPr/>
        </p:nvCxnSpPr>
        <p:spPr>
          <a:xfrm flipH="1">
            <a:off x="6248417" y="1349400"/>
            <a:ext cx="402996" cy="70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26571" y="1384784"/>
            <a:ext cx="1233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commutator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932640" y="1621793"/>
            <a:ext cx="402996" cy="70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76057" y="1762572"/>
            <a:ext cx="679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brush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053" name="Straight Arrow Connector 2052"/>
          <p:cNvCxnSpPr>
            <a:stCxn id="40" idx="3"/>
            <a:endCxn id="29" idx="1"/>
          </p:cNvCxnSpPr>
          <p:nvPr/>
        </p:nvCxnSpPr>
        <p:spPr>
          <a:xfrm>
            <a:off x="5755433" y="1916461"/>
            <a:ext cx="42816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 rot="1979173">
            <a:off x="5956979" y="3464070"/>
            <a:ext cx="1693668" cy="1014054"/>
            <a:chOff x="4613588" y="1294509"/>
            <a:chExt cx="1693668" cy="1014054"/>
          </a:xfrm>
        </p:grpSpPr>
        <p:sp>
          <p:nvSpPr>
            <p:cNvPr id="32" name="Block Arc 31"/>
            <p:cNvSpPr/>
            <p:nvPr/>
          </p:nvSpPr>
          <p:spPr>
            <a:xfrm rot="16200000">
              <a:off x="5074395" y="1507749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 rot="5400000">
              <a:off x="5193441" y="1493177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4613588" y="129450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5673191" y="210337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tangle 36"/>
          <p:cNvSpPr/>
          <p:nvPr/>
        </p:nvSpPr>
        <p:spPr>
          <a:xfrm>
            <a:off x="6265651" y="3897585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165672" y="3877658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069072" y="5223683"/>
            <a:ext cx="352839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there was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 change </a:t>
            </a:r>
            <a:r>
              <a:rPr lang="en-GB" dirty="0" smtClean="0">
                <a:latin typeface="Comic Sans MS" panose="030F0702030302020204" pitchFamily="66" charset="0"/>
              </a:rPr>
              <a:t>to the forces then the coil would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come to rest </a:t>
            </a:r>
            <a:r>
              <a:rPr lang="en-GB" dirty="0" smtClean="0">
                <a:latin typeface="Comic Sans MS" panose="030F0702030302020204" pitchFamily="66" charset="0"/>
              </a:rPr>
              <a:t>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vertical position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6058" y="3635046"/>
            <a:ext cx="679375" cy="7655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N</a:t>
            </a:r>
            <a:endParaRPr lang="en-GB" sz="4400" dirty="0"/>
          </a:p>
        </p:txBody>
      </p:sp>
      <p:sp>
        <p:nvSpPr>
          <p:cNvPr id="42" name="Rectangle 41"/>
          <p:cNvSpPr/>
          <p:nvPr/>
        </p:nvSpPr>
        <p:spPr>
          <a:xfrm>
            <a:off x="7843501" y="3635046"/>
            <a:ext cx="679375" cy="7655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S</a:t>
            </a:r>
            <a:endParaRPr lang="en-GB" sz="44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746412" y="3010194"/>
            <a:ext cx="332694" cy="130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449915" y="4729471"/>
            <a:ext cx="374547" cy="211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Turning effect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AutoShape 4" descr="data:image/jpeg;base64,/9j/4AAQSkZJRgABAQAAAQABAAD/2wCEAAkGBxQTEBUUEBQWFRQRFxcXFxgVFhQVFBgUFxQWFxQYFBQYHCggGBolGxQVIjEjJSkrLi4uFx8zODMsNygtLisBCgoKDg0OGxAQGywkHyQsLC0tLCwsLCwsLDcsLCwsLywsLCwsLCwsLCwsLCwsLywsLCwsLCwsLCwsLCwsLCwsLP/AABEIAKAA8AMBEQACEQEDEQH/xAAcAAEAAQUBAQAAAAAAAAAAAAAABgEDBAUHAgj/xABFEAABAwIDBQQGBQoEBwAAAAABAAIDBBESITEFBgdBURMiYXEUMoGRobEjQnLB0RYkM1JUYpKTsvEIQ8LSFyU0goOjs//EABsBAQACAwEBAAAAAAAAAAAAAAABAgMEBQYH/8QAOhEBAAEDAgMGBAQFAQkAAAAAAAECAxEEIQUSMRNBUWFxkQYyobEUItHwFlKBweHSFSMkM0JDU2KS/9oADAMBAAIRAxEAPwDuKAgICAgICAgICAgpdBVAQR3bm+dJTOwSStdISR2bXMLxbXFcgN9qCMVHGWiBIayV7hoGtFjn+sTZBm03E+kcLvxRd29pBY25lpHdcBbOxuFp3q9RTvboiqPXE/WMfZkpppnrO6S0+08QD2OY9jxdpboQeYK8ve4/qbFyc8tUeGJpmPKfBm7GmY2XZNokfVVv4prq2ptx/Wf8FOnz3rrK4WzFvitux8T6euP95TNM+6k2Ku5ah2pcHFG9pB0JYb+IIdotyrj+i5c01Z8uk/XZEWamSyqaRfTw5j2BbNHFdLVETzRupNuYnC6JR1Ga2PxmnjGa4381eWXsFbFNVNUZicoVVgQEBAQEBAQEFLoF0C6BdAugXQLoIzvvvvTbMja6oxOdJcMjYAXutbEcyAGi4zPVBxzeHi9WVTrUrTTx5gYXXefM2+SIlH3bw1jiHipqTfP9LNfLUOwkC40KGFfyxr8x6TUnKxGOTMH2khDDQVDsQwua0W6MwG3W1goSxqEuaXtAxFwDW5kWJPdc2xGfn1U4AVEsclw4tfG6+uYe0+eZBCrVETGJ6DrHBveN5kNPPI1/pAfJG0WDo3MIxAtAAAeDcW/VPVeS+JNBT2cXqIxy4ifOJ6e3Tds2a+6XX2W0P9l5XTzbnNF3pPSfCf08WarPWAZFUprq093pGY8d4/fgTGYeQVgwkTCcqYfBMmXqFxb6p+9buk4hf0tXNan1jun+itdMVdWzpZ8Q6EahfROG8Ro1trnp2mOseDTrt8kshdJQQEBAQEBBRyCBVg2m1ga9rZQ43xML2yNuNO76pBvnmDfNaF6i7jG7ctVWurSukrmyNa5tZYnItc+x8CbGx6HTqsMdvHXLPVFmemG7rdpV8bRG6GQcxK2Rszr8gQIgCOoNj4q1dWopjEzPspRRZqnO3o1lJvBVum7N8sweNGCJl3X0LQ5uY6j4qKb979wmqxbxmPu2u0N7J2fRujkhkbY4pGxlruoLGuOWmYJVq9Rdp2q6qUae3VvE7NdQ77zvJ+mhu0gFvZYnA8hYSNJvy+SmNXc8k1aWiPFk/lzIAQXRk35wTtsOhAcc/H4J+Nqz0j3R+FjHe53vFE2pr2y1tYDFO/CYsMwwtLXYOyDwG5OIt9q6z29RNfcw12eVc3XodnUdfPFUSGSPs2OaXCxZLc3bdps67Te4WzGWCrCN70yQ+lT+i/ou0JbYnRzWuI10xX96uojplAys335+9Qka7E9uY05uvf2nTyQXS6MSd4XDo3DycDdpCQT0YFThDiGWcOoa4agHQ9NPYiYlKOH+04I6qmDo3ekmoY1rwe4GPcGkFt9bOcNDqNLLm8St11Wa5z+XlnMem7LbmI2730fdfLp2luYVJU10zGJnvQ0O17iGfs3FjmtnDSNQTF2gI9oXR000zXRzRmM0598NivPZ58o+mYcNpt+69oFquXMDXs3cvFq99c4PoapnNqn6x/dy4uVeLPi4kbQH+eD9pjD8rLXq4BoKv+jHpMrRdqTzdDfCepp2STzwRYJ3QvLmEdpiY18QiGKwd62Wd153iXC7OnuzRboqqzTFUYnpvic7dOjb089p1jPomG6O3e0eY5paZ0wJFqeQuuBqSxwu0g3Fs1s8IxpdTEU01RRXGM1RjfrG8bTlS9RmnbrHXyS9ezaKqAgICAgICClkCyCqAgoW31TAt+jMvfC2/XCL+9Ryx4JzK3LQRON3RscTqSxpJ87hRyx4HNPi4NxT3aNBWGqjEj4p7lhLh2cEhJxtJPqg5YdNSOQSKYjoc0z1c7ihOJxda7ugsLeHtV4hSZWnvzNtL319n3KRatdQlT62Vsun3oMaYku8giVyoY0uJY3C0nugvDiB0LsIv52CgS/htsqU1dOTF9BJMx3alt7OgD3gRv5AkZ9bLkcYv0Uaa5ifzRGMeuI3ZrNM8z6DxL5tMN+IVEiTBytDvDVhlNUPOjWTu/hiwfMrpaK1Nd63THjT98sle1qfSPrMy+cmtsAOgAX0yerjq2QdP4WvwUhIkETpqvu3iMxe2OJocGD6pu/1uS8rx789/HLmKaN/zcuMzOM+MbdG/o6ZmJnG3rhMN1K1s1c4w1FNK25JEVKWS2Lsu0mvY+OWZWlRp66a7NM266Z5qeteY264pXrjFNUz0/fu6aF7lzFUBAQEBAQEBAQEBAQEBB4miDmlrgC1wsQcwR4hBzrefhLDOCaWQ07nagt7Vh8B3gW+wpmUIPPwPrQe7PTu/mN+FikpYNZwb2kxpc3sX4RezXnEfBt26qMCBVFG+NxYWuL25OaWPa5p6ODgC32oli4CPW18R8r8lOcGMq4QPrfL5lRFUymaY8XXeFOxSzFUveXMLWxwXDgCM8bgHZ4RctB53eR4+U+INVFzl09MYnrV/aPXvnw2bmls1Tv3OkslvkMyvL1WIpjMy3ppxuqX2ORv1vpfwWKKcxvCuMxu1G3djiqpZIMbmCRobjBDiBixG4yvc65rf0monT3qb2M4npiY7sfQu088TEoX/wAH2HSrk/ks/wB67v8AE899qPef0aU6SP5lt3B48qw+2mv8pVaPienvtR/9T/pPwn/smWxt3XU1PHDFUysEbHA4GRgOkcSXSEOub3OQvZcXVa2jUXqrtdETmY6820R3bYbNu1FNONpSzdqnIBxPfJhNg6QtxE2zuGgAe5dr4f0lFddWommIxtGOnn1mZa+snGKYb5eraIgICAgICAgICAgICAgICAgICDTba3WpKv8A6mBkh6kd7LIZhByfiHw4igdE2gD2drjxYnF8bcOGws7T1j7lo6zVxp8TV0bml0/bZxOJXN3+GzYml9RK+brHExsYcD9UuJJIv0LV5bU8equVctumKfOZzjz2/wAtjseSrl5o9k5pqFhY0mNzMrBtx3QMgBbK2XJcC7eqiqd4nz8WzNybc8tMx7LhpyMmCw8cz7Sq03KZ3qO0id6pQbiPsqtmMccGcBBLwDm599H9WW5aa3XouD6rSW83Lvzx0z3R5ebDdt13vl2hqNhbJn2TTz1cpFyBGyAOcWPke4BsknQN6AX1zXRvayzxG/RprUec1bbRHh6tbkrsZmqrKNDaVVVS3Mk75HaBjntH/bGw2AC7lGlsW45aaIx6Zava3M5y29HsHaDzhb6YSf352j2kkAK3YWv5KfaE9tc/ml13dXYE7IGMqn3c0ZknE453tfnYZXK5NfC4vXprqjlp8G1OqimiIjepLYIQ0ANFgF2rdum3TFNMYiGlVVNU5lcV1RAQEBAQEBAQEBAQEBAQEBAQEBB5fGCLEAjoRcKJpiraSJmOjSbf3cE8ZEMj6eQA4HxOLRiOmNmjhl81qXOH6W581umf6MvbXJ6y+b9oby7Qjkcx9XOHMc5rm4/Ve0lrhe2YuFT/AGXo/wDxU+x21fi3nDvfeq9OjhqJnSxzuwHtDctcQcJafMW9q5XF+Eaf8NVct0xTVTvsy2bszOJdyLV4HLZiUH4vt/5e23KZnycF6L4Yn/jZz/LLBf8AkY/ASlaTVykXcOyYD0acbnW8zb+EL38NN16ykLIKoCAgICAgICAgICAgICAgICAgICAgICD5E37kJ2tVjQGpkGf27IMvcWnxbYpmjMCa+XRjSSb+xczjFXLors+X6Mtn5ofSa+XS3e5EeK0V9mSfuvjP/sA+RXe+G6uXX0ecVfZjufLKP8Ba785qYr5PiY4Dxje4H4SBfRYaUu1qUCAgICAgICAgICAgICAgICAgICAgICAgIIvvLuFRVpLp4QJHf5jO6+/IkjX2qtUTMbThNM4neMtGN1odmlhpY23eMHaEEydbXJyB8LLy3GdHe5ea5dmqnwxiPo6mji1dqnMYw3dFOXDMWK8beoimdmS7RFM7NFxNkaNlz4uYaG+Li4YV0+AUVTr7eO7LVr+WXNuClVg2vGDpJHIz22Dh/SV9JhoPo8KQQEBAQEBAQEBAQEBAQEBAQEBAQEBAQEBAQcy42bwTUbKV0BAxPkxBzQ4ENa23zWtqtLb1NHJc6Mtq7VbnNKC0XFmq5wweff8AxXFn4X0kz81X0ZZ1Uz3NFvTvPUVgHbuGFhu1jRZoPW3M2yuV1dFw3T6OJizG89Znef35MFVyauq1w4qiza9Ges2H+Jjm/et5R9UoCAgICAgICAgICAgICAgICAgICAgICAgICDjv+Itv0VH9ub+ln4KJHGadymBekepQy915bbQpHDlUwfGZgPzUD63RIgICAgICAgICAgICAgICAgICAgICAgICAg5R/iFhvR0z/wBWZw/iicf9KiUw4ZAFEEwuyBXhVmbuN/PKW37RB/8AZijvH1yiRAQEBAQEBAQEBAQEBAQEBAQEBAQEBAQEBBFeJOxY6uhMchc2z2uaW2uHXtocjkTktXWX+xszcjuZ9Nb7S5yuUM4QvOcdWM+T4D82vXnP4nppn81r2q/wz3NJjpUunhBP+1RfypP9yvPxXZj/ALU+8foxfh58W13d4UtiqYpJ6l0nZyMeGsjEbcTXBzbuLnG1wFbS/Ef4i/TaptxGZ6zOf7QmdPinOXZgvTtVVSCAgICAgICAgICAgICAgICAgICAgpdBaNQ25ANyNRzWrc1VFNXJnfwW5KsZxs8mpCwVa+mJxmM/VbkeDU9Fr1a6qekT9vutFtrNqy3ABz964XFtXXNvlmev7/ezb01GJ2Y9PMByXmszTVnGfVmrtzUvvqgeVlbUXe1n5KafSGKLUwsvffTLx8VS1M0VRVE4x3ssU4bmkrA8252uf7L6JoOJxqquWPDOY7vWPs51y1NG7MC7DCICAgICAgICAgICAgICAgICAgICDHrapsbcTjYae3ksGov02bc11SvbtzcqxDiPEWvmpS1wqZGdoXua9rQQ5wtcOyI55ZhcDS029ZdqzTFeOvdO/g7F25TRbjE48sZ92Tw84kVNU4xSQCTs23dI12HnYYmkWuc9DyVOI6SdFRFVu5iJnEU1Rn69fdq6fF+rE7ebplHXY8gLHodbrjUa/UTM0Ypme7zWu2OT0WKx7O0ax7rPcLgeF7arR1E6i5PNVEbMlqK5omqiNoXPRwOq0JrlHaTIIx0Uc0nNKr4yPBTnG0wiKol6pSWyNN+dj5Fdfgmq7LV0+e3ui7EVUTCQBfSHLVQEBAQEBAQEBAQEBAQEBAQEBAQEEc4gukFBK+AtbJGA4F4BaLOF8j4XVLlmi9TyVxmFqblVueamXI4OIrLdltOlLQbXcy0kbvF0bswPIleb1Pw/doq59NXv4TtPu3qNfn54TDYe8ezpB9BPCy/1biLyu1wC8/qdDrrf/Moqn6s8X6MflSWnqacEETsJBvbGzXzBWK3TFrFyYq5vDlmMMdVyqrbD3U1cDrF0keX77PxWG5Vcrnamfaf0RRM0Rhj1O3aZo79RCPOVn4rDTpNRXO1FXtKImI6tNVcQtnRHOqY4g/UDn/0hb9jg2uqqiabcx64j7oquUYxlsNlb1U1YHvgkBbFYPLgWAEi49ayx8R0uqpuxVfp/NV4eXom1McuY6L9HtmCSdsMU0ckpNy1jw4hjT3nG19FucH4TfuaimuumaaaZzmY8Okf1lW7eppjZMAvoLQVQEBAQEBAQEBAQEBAQEBAQEBAQEEZ4hOts6o8WW97gpjqiej5q2hOQbA5dDmPisqjUTFp1aL+GSrsnMtnDtedsTWNlIY3RuRA+Cnmq8ZGDPUOd67r+YCc9XjPulZYxnNt/go6o3eyByaBmo2MquaDe4BsRyPj0ROXVeANFetmfawihAybhzkfYam5yYUnod7vSosICAgICAgICAgICAgICAgICAgICCKcSnW2fL4gf1BWp6oq6Pmqd13SA6feFkY2seoSuudkFCVl3XqgrFrbqg9gXvbRBl07GjUEnzsFKHc+BEP5vUPDQ0F7Wi37rSSSeZ7yrX0TS6kqLiAgICAgICAgICAgICAgICAgICAgwdtbNZUQPik0eLdbHkbeCmJxKJ6OHbx8LamFz3xATMcDnGDiB8Wa+66yRMMUua1mz3sdZ4II1v9/ROi0S8SRFQkkpHWb5Ihk7P2NK89xjna6NJ8tFOJRNUJRsnhnXygHsXMB5yd34HNDKZ7H4NPveoma3waC4qOaE4l1Td3YcVHAIYQcIJJJ1c46kqkzleIw2ihIgICAgICAgICAgICAgICAgICAgICDyWqUMKu2VDL+liZJ9trXH3lTFSs0tf+SdH+yw/wAtqtzSjkhfh3dpW+rTwj/xt/BOaTlhsIqcNFmgNHRoAHwVcrRC6GKJlKoCjJh6RI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1520" y="1619509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Simple DC motor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76872"/>
            <a:ext cx="2651171" cy="2664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9792" y="4509120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13992" y="4473696"/>
            <a:ext cx="605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DC Supply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561320" y="2348880"/>
            <a:ext cx="60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Coil </a:t>
            </a:r>
            <a:endParaRPr lang="en-GB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47664" y="31409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67790" y="32933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69114" y="3429000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21750" y="3447095"/>
            <a:ext cx="85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Magnetic field 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085184"/>
            <a:ext cx="410445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Coil is made from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insulated copper </a:t>
            </a:r>
            <a:r>
              <a:rPr lang="en-GB" dirty="0" smtClean="0">
                <a:latin typeface="Comic Sans MS" panose="030F0702030302020204" pitchFamily="66" charset="0"/>
              </a:rPr>
              <a:t>wire, and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</a:t>
            </a:r>
            <a:r>
              <a:rPr lang="en-GB" dirty="0" smtClean="0">
                <a:latin typeface="Comic Sans MS" panose="030F0702030302020204" pitchFamily="66" charset="0"/>
              </a:rPr>
              <a:t>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rotate</a:t>
            </a:r>
            <a:r>
              <a:rPr lang="en-GB" dirty="0" smtClean="0">
                <a:latin typeface="Comic Sans MS" panose="030F0702030302020204" pitchFamily="66" charset="0"/>
              </a:rPr>
              <a:t> between the poles of the magnet.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commutator</a:t>
            </a:r>
            <a:r>
              <a:rPr lang="en-GB" dirty="0" smtClean="0">
                <a:latin typeface="Comic Sans MS" panose="030F0702030302020204" pitchFamily="66" charset="0"/>
              </a:rPr>
              <a:t> (or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ring</a:t>
            </a:r>
            <a:r>
              <a:rPr lang="en-GB" dirty="0" smtClean="0">
                <a:latin typeface="Comic Sans MS" panose="030F0702030302020204" pitchFamily="66" charset="0"/>
              </a:rPr>
              <a:t>) is fixed to the coil, and is in contact with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brushes</a:t>
            </a:r>
            <a:r>
              <a:rPr lang="en-GB" dirty="0" smtClean="0">
                <a:latin typeface="Comic Sans MS" panose="030F0702030302020204" pitchFamily="66" charset="0"/>
              </a:rPr>
              <a:t> from the DC supply.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7300" y="548680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Commutator detail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5866570" y="1397101"/>
            <a:ext cx="1693668" cy="1014054"/>
            <a:chOff x="4613588" y="1294509"/>
            <a:chExt cx="1693668" cy="1014054"/>
          </a:xfrm>
        </p:grpSpPr>
        <p:sp>
          <p:nvSpPr>
            <p:cNvPr id="6" name="Block Arc 5"/>
            <p:cNvSpPr/>
            <p:nvPr/>
          </p:nvSpPr>
          <p:spPr>
            <a:xfrm rot="16200000">
              <a:off x="5074395" y="1507749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 rot="5400000">
              <a:off x="5193441" y="1493177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4613588" y="129450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5673191" y="210337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6183602" y="1804175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079106" y="1787194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494168" y="1124744"/>
            <a:ext cx="580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coil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049" name="Straight Arrow Connector 2048"/>
          <p:cNvCxnSpPr>
            <a:endCxn id="3074" idx="0"/>
          </p:cNvCxnSpPr>
          <p:nvPr/>
        </p:nvCxnSpPr>
        <p:spPr>
          <a:xfrm flipH="1">
            <a:off x="6248417" y="1349400"/>
            <a:ext cx="402996" cy="70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26571" y="1384784"/>
            <a:ext cx="1233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commutator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932640" y="1621793"/>
            <a:ext cx="402996" cy="70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76057" y="1762572"/>
            <a:ext cx="679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brush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053" name="Straight Arrow Connector 2052"/>
          <p:cNvCxnSpPr>
            <a:stCxn id="40" idx="3"/>
            <a:endCxn id="29" idx="1"/>
          </p:cNvCxnSpPr>
          <p:nvPr/>
        </p:nvCxnSpPr>
        <p:spPr>
          <a:xfrm>
            <a:off x="5755433" y="1916461"/>
            <a:ext cx="42816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 rot="6033663">
            <a:off x="5956979" y="3464070"/>
            <a:ext cx="1693668" cy="1014054"/>
            <a:chOff x="4613588" y="1294509"/>
            <a:chExt cx="1693668" cy="1014054"/>
          </a:xfrm>
        </p:grpSpPr>
        <p:sp>
          <p:nvSpPr>
            <p:cNvPr id="32" name="Block Arc 31"/>
            <p:cNvSpPr/>
            <p:nvPr/>
          </p:nvSpPr>
          <p:spPr>
            <a:xfrm rot="16200000">
              <a:off x="5074395" y="1507749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 rot="5400000">
              <a:off x="5193441" y="1493177"/>
              <a:ext cx="648072" cy="60742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4613588" y="129450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0833">
              <a:off x="5673191" y="2103379"/>
              <a:ext cx="6340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tangle 36"/>
          <p:cNvSpPr/>
          <p:nvPr/>
        </p:nvSpPr>
        <p:spPr>
          <a:xfrm>
            <a:off x="6265651" y="3897585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165672" y="3877658"/>
            <a:ext cx="164099" cy="2245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076058" y="3635046"/>
            <a:ext cx="679375" cy="7655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N</a:t>
            </a:r>
            <a:endParaRPr lang="en-GB" sz="4400" dirty="0"/>
          </a:p>
        </p:txBody>
      </p:sp>
      <p:sp>
        <p:nvSpPr>
          <p:cNvPr id="42" name="Rectangle 41"/>
          <p:cNvSpPr/>
          <p:nvPr/>
        </p:nvSpPr>
        <p:spPr>
          <a:xfrm>
            <a:off x="7843501" y="3635046"/>
            <a:ext cx="679375" cy="7655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S</a:t>
            </a:r>
            <a:endParaRPr lang="en-GB" sz="4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440392" y="3609021"/>
            <a:ext cx="227952" cy="2686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873036" y="4028037"/>
            <a:ext cx="187275" cy="3579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76057" y="4808185"/>
            <a:ext cx="3528392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But the coil has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momentum</a:t>
            </a:r>
            <a:r>
              <a:rPr lang="en-GB" dirty="0" smtClean="0">
                <a:latin typeface="Comic Sans MS" panose="030F0702030302020204" pitchFamily="66" charset="0"/>
              </a:rPr>
              <a:t>, so it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overshoots</a:t>
            </a:r>
            <a:r>
              <a:rPr lang="en-GB" dirty="0" smtClean="0">
                <a:latin typeface="Comic Sans MS" panose="030F0702030302020204" pitchFamily="66" charset="0"/>
              </a:rPr>
              <a:t>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vertical </a:t>
            </a:r>
            <a:r>
              <a:rPr lang="en-GB" dirty="0" smtClean="0">
                <a:latin typeface="Comic Sans MS" panose="030F0702030302020204" pitchFamily="66" charset="0"/>
              </a:rPr>
              <a:t>position,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commutator changes the direction </a:t>
            </a:r>
            <a:r>
              <a:rPr lang="en-GB" dirty="0" smtClean="0">
                <a:latin typeface="Comic Sans MS" panose="030F0702030302020204" pitchFamily="66" charset="0"/>
              </a:rPr>
              <a:t>of the current through it, so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forces change direction </a:t>
            </a:r>
            <a:r>
              <a:rPr lang="en-GB" dirty="0" smtClean="0">
                <a:latin typeface="Comic Sans MS" panose="030F0702030302020204" pitchFamily="66" charset="0"/>
              </a:rPr>
              <a:t>and keep the coil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turning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3464" y="221291"/>
            <a:ext cx="245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State that a current-carrying coil in a magnetic field experiences a turning </a:t>
            </a:r>
            <a:r>
              <a:rPr lang="en-GB" sz="1600" dirty="0" smtClean="0">
                <a:latin typeface="Comic Sans MS" panose="030F0702030302020204" pitchFamily="66" charset="0"/>
              </a:rPr>
              <a:t>effect, </a:t>
            </a:r>
            <a:r>
              <a:rPr lang="en-GB" sz="1600" dirty="0">
                <a:latin typeface="Comic Sans MS" panose="030F0702030302020204" pitchFamily="66" charset="0"/>
              </a:rPr>
              <a:t>and </a:t>
            </a:r>
            <a:r>
              <a:rPr lang="en-GB" sz="1600" dirty="0" smtClean="0">
                <a:latin typeface="Comic Sans MS" panose="030F0702030302020204" pitchFamily="66" charset="0"/>
              </a:rPr>
              <a:t>describe the factors that can increase this effect.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Turning effect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AutoShape 4" descr="data:image/jpeg;base64,/9j/4AAQSkZJRgABAQAAAQABAAD/2wCEAAkGBxQTEBUUEBQWFRQRFxcXFxgVFhQVFBgUFxQWFxQYFBQYHCggGBolGxQVIjEjJSkrLi4uFx8zODMsNygtLisBCgoKDg0OGxAQGywkHyQsLC0tLCwsLCwsLDcsLCwsLywsLCwsLCwsLCwsLCwsLywsLCwsLCwsLCwsLCwsLCwsLP/AABEIAKAA8AMBEQACEQEDEQH/xAAcAAEAAQUBAQAAAAAAAAAAAAAABgEDBAUHAgj/xABFEAABAwIDBQQGBQoEBwAAAAABAAIDBBESITEFBgdBURMiYXEUMoGRobEjQnLB0RYkM1JUYpKTsvEIQ8LSFyU0goOjs//EABsBAQACAwEBAAAAAAAAAAAAAAABAgMEBQYH/8QAOhEBAAEDAgMGBAQFAQkAAAAAAAECAxEEIQUSMRNBUWFxkQYyobEUItHwFlKBweHSFSMkM0JDU2KS/9oADAMBAAIRAxEAPwDuKAgICAgICAgICAgpdBVAQR3bm+dJTOwSStdISR2bXMLxbXFcgN9qCMVHGWiBIayV7hoGtFjn+sTZBm03E+kcLvxRd29pBY25lpHdcBbOxuFp3q9RTvboiqPXE/WMfZkpppnrO6S0+08QD2OY9jxdpboQeYK8ve4/qbFyc8tUeGJpmPKfBm7GmY2XZNokfVVv4prq2ptx/Wf8FOnz3rrK4WzFvitux8T6euP95TNM+6k2Ku5ah2pcHFG9pB0JYb+IIdotyrj+i5c01Z8uk/XZEWamSyqaRfTw5j2BbNHFdLVETzRupNuYnC6JR1Ga2PxmnjGa4381eWXsFbFNVNUZicoVVgQEBAQEBAQEFLoF0C6BdAugXQLoIzvvvvTbMja6oxOdJcMjYAXutbEcyAGi4zPVBxzeHi9WVTrUrTTx5gYXXefM2+SIlH3bw1jiHipqTfP9LNfLUOwkC40KGFfyxr8x6TUnKxGOTMH2khDDQVDsQwua0W6MwG3W1goSxqEuaXtAxFwDW5kWJPdc2xGfn1U4AVEsclw4tfG6+uYe0+eZBCrVETGJ6DrHBveN5kNPPI1/pAfJG0WDo3MIxAtAAAeDcW/VPVeS+JNBT2cXqIxy4ifOJ6e3Tds2a+6XX2W0P9l5XTzbnNF3pPSfCf08WarPWAZFUprq093pGY8d4/fgTGYeQVgwkTCcqYfBMmXqFxb6p+9buk4hf0tXNan1jun+itdMVdWzpZ8Q6EahfROG8Ro1trnp2mOseDTrt8kshdJQQEBAQEBBRyCBVg2m1ga9rZQ43xML2yNuNO76pBvnmDfNaF6i7jG7ctVWurSukrmyNa5tZYnItc+x8CbGx6HTqsMdvHXLPVFmemG7rdpV8bRG6GQcxK2Rszr8gQIgCOoNj4q1dWopjEzPspRRZqnO3o1lJvBVum7N8sweNGCJl3X0LQ5uY6j4qKb979wmqxbxmPu2u0N7J2fRujkhkbY4pGxlruoLGuOWmYJVq9Rdp2q6qUae3VvE7NdQ77zvJ+mhu0gFvZYnA8hYSNJvy+SmNXc8k1aWiPFk/lzIAQXRk35wTtsOhAcc/H4J+Nqz0j3R+FjHe53vFE2pr2y1tYDFO/CYsMwwtLXYOyDwG5OIt9q6z29RNfcw12eVc3XodnUdfPFUSGSPs2OaXCxZLc3bdps67Te4WzGWCrCN70yQ+lT+i/ou0JbYnRzWuI10xX96uojplAys335+9Qka7E9uY05uvf2nTyQXS6MSd4XDo3DycDdpCQT0YFThDiGWcOoa4agHQ9NPYiYlKOH+04I6qmDo3ekmoY1rwe4GPcGkFt9bOcNDqNLLm8St11Wa5z+XlnMem7LbmI2730fdfLp2luYVJU10zGJnvQ0O17iGfs3FjmtnDSNQTF2gI9oXR000zXRzRmM0598NivPZ58o+mYcNpt+69oFquXMDXs3cvFq99c4PoapnNqn6x/dy4uVeLPi4kbQH+eD9pjD8rLXq4BoKv+jHpMrRdqTzdDfCepp2STzwRYJ3QvLmEdpiY18QiGKwd62Wd153iXC7OnuzRboqqzTFUYnpvic7dOjb089p1jPomG6O3e0eY5paZ0wJFqeQuuBqSxwu0g3Fs1s8IxpdTEU01RRXGM1RjfrG8bTlS9RmnbrHXyS9ezaKqAgICAgICClkCyCqAgoW31TAt+jMvfC2/XCL+9Ryx4JzK3LQRON3RscTqSxpJ87hRyx4HNPi4NxT3aNBWGqjEj4p7lhLh2cEhJxtJPqg5YdNSOQSKYjoc0z1c7ihOJxda7ugsLeHtV4hSZWnvzNtL319n3KRatdQlT62Vsun3oMaYku8giVyoY0uJY3C0nugvDiB0LsIv52CgS/htsqU1dOTF9BJMx3alt7OgD3gRv5AkZ9bLkcYv0Uaa5ifzRGMeuI3ZrNM8z6DxL5tMN+IVEiTBytDvDVhlNUPOjWTu/hiwfMrpaK1Nd63THjT98sle1qfSPrMy+cmtsAOgAX0yerjq2QdP4WvwUhIkETpqvu3iMxe2OJocGD6pu/1uS8rx789/HLmKaN/zcuMzOM+MbdG/o6ZmJnG3rhMN1K1s1c4w1FNK25JEVKWS2Lsu0mvY+OWZWlRp66a7NM266Z5qeteY264pXrjFNUz0/fu6aF7lzFUBAQEBAQEBAQEBAQEBB4miDmlrgC1wsQcwR4hBzrefhLDOCaWQ07nagt7Vh8B3gW+wpmUIPPwPrQe7PTu/mN+FikpYNZwb2kxpc3sX4RezXnEfBt26qMCBVFG+NxYWuL25OaWPa5p6ODgC32oli4CPW18R8r8lOcGMq4QPrfL5lRFUymaY8XXeFOxSzFUveXMLWxwXDgCM8bgHZ4RctB53eR4+U+INVFzl09MYnrV/aPXvnw2bmls1Tv3OkslvkMyvL1WIpjMy3ppxuqX2ORv1vpfwWKKcxvCuMxu1G3djiqpZIMbmCRobjBDiBixG4yvc65rf0monT3qb2M4npiY7sfQu088TEoX/wAH2HSrk/ks/wB67v8AE899qPef0aU6SP5lt3B48qw+2mv8pVaPienvtR/9T/pPwn/smWxt3XU1PHDFUysEbHA4GRgOkcSXSEOub3OQvZcXVa2jUXqrtdETmY6820R3bYbNu1FNONpSzdqnIBxPfJhNg6QtxE2zuGgAe5dr4f0lFddWommIxtGOnn1mZa+snGKYb5eraIgICAgICAgICAgICAgICAgICDTba3WpKv8A6mBkh6kd7LIZhByfiHw4igdE2gD2drjxYnF8bcOGws7T1j7lo6zVxp8TV0bml0/bZxOJXN3+GzYml9RK+brHExsYcD9UuJJIv0LV5bU8equVctumKfOZzjz2/wAtjseSrl5o9k5pqFhY0mNzMrBtx3QMgBbK2XJcC7eqiqd4nz8WzNybc8tMx7LhpyMmCw8cz7Sq03KZ3qO0id6pQbiPsqtmMccGcBBLwDm599H9WW5aa3XouD6rSW83Lvzx0z3R5ebDdt13vl2hqNhbJn2TTz1cpFyBGyAOcWPke4BsknQN6AX1zXRvayzxG/RprUec1bbRHh6tbkrsZmqrKNDaVVVS3Mk75HaBjntH/bGw2AC7lGlsW45aaIx6Zava3M5y29HsHaDzhb6YSf352j2kkAK3YWv5KfaE9tc/ml13dXYE7IGMqn3c0ZknE453tfnYZXK5NfC4vXprqjlp8G1OqimiIjepLYIQ0ANFgF2rdum3TFNMYiGlVVNU5lcV1RAQEBAQEBAQEBAQEBAQEBAQEBB5fGCLEAjoRcKJpiraSJmOjSbf3cE8ZEMj6eQA4HxOLRiOmNmjhl81qXOH6W581umf6MvbXJ6y+b9oby7Qjkcx9XOHMc5rm4/Ve0lrhe2YuFT/AGXo/wDxU+x21fi3nDvfeq9OjhqJnSxzuwHtDctcQcJafMW9q5XF+Eaf8NVct0xTVTvsy2bszOJdyLV4HLZiUH4vt/5e23KZnycF6L4Yn/jZz/LLBf8AkY/ASlaTVykXcOyYD0acbnW8zb+EL38NN16ykLIKoCAgICAgICAgICAgICAgICAgICAgICD5E37kJ2tVjQGpkGf27IMvcWnxbYpmjMCa+XRjSSb+xczjFXLors+X6Mtn5ofSa+XS3e5EeK0V9mSfuvjP/sA+RXe+G6uXX0ecVfZjufLKP8Ba785qYr5PiY4Dxje4H4SBfRYaUu1qUCAgICAgICAgICAgICAgICAgICAgICAgIIvvLuFRVpLp4QJHf5jO6+/IkjX2qtUTMbThNM4neMtGN1odmlhpY23eMHaEEydbXJyB8LLy3GdHe5ea5dmqnwxiPo6mji1dqnMYw3dFOXDMWK8beoimdmS7RFM7NFxNkaNlz4uYaG+Li4YV0+AUVTr7eO7LVr+WXNuClVg2vGDpJHIz22Dh/SV9JhoPo8KQQEBAQEBAQEBAQEBAQEBAQEBAQEBAQEBAQcy42bwTUbKV0BAxPkxBzQ4ENa23zWtqtLb1NHJc6Mtq7VbnNKC0XFmq5wweff8AxXFn4X0kz81X0ZZ1Uz3NFvTvPUVgHbuGFhu1jRZoPW3M2yuV1dFw3T6OJizG89Znef35MFVyauq1w4qiza9Ges2H+Jjm/et5R9UoCAgICAgICAgICAgICAgICAgICAgICAgICDjv+Itv0VH9ub+ln4KJHGadymBekepQy915bbQpHDlUwfGZgPzUD63RIgICAgICAgICAgICAgICAgICAgICAgICAg5R/iFhvR0z/wBWZw/iicf9KiUw4ZAFEEwuyBXhVmbuN/PKW37RB/8AZijvH1yiRAQEBAQEBAQEBAQEBAQEBAQEBAQEBAQEBBFeJOxY6uhMchc2z2uaW2uHXtocjkTktXWX+xszcjuZ9Nb7S5yuUM4QvOcdWM+T4D82vXnP4nppn81r2q/wz3NJjpUunhBP+1RfypP9yvPxXZj/ALU+8foxfh58W13d4UtiqYpJ6l0nZyMeGsjEbcTXBzbuLnG1wFbS/Ef4i/TaptxGZ6zOf7QmdPinOXZgvTtVVSCAgICAgICAgICAgICAgICAgICAgpdBaNQ25ANyNRzWrc1VFNXJnfwW5KsZxs8mpCwVa+mJxmM/VbkeDU9Fr1a6qekT9vutFtrNqy3ABz964XFtXXNvlmev7/ezb01GJ2Y9PMByXmszTVnGfVmrtzUvvqgeVlbUXe1n5KafSGKLUwsvffTLx8VS1M0VRVE4x3ssU4bmkrA8252uf7L6JoOJxqquWPDOY7vWPs51y1NG7MC7DCICAgICAgICAgICAgICAgICAgICDHrapsbcTjYae3ksGov02bc11SvbtzcqxDiPEWvmpS1wqZGdoXua9rQQ5wtcOyI55ZhcDS029ZdqzTFeOvdO/g7F25TRbjE48sZ92Tw84kVNU4xSQCTs23dI12HnYYmkWuc9DyVOI6SdFRFVu5iJnEU1Rn69fdq6fF+rE7ebplHXY8gLHodbrjUa/UTM0Ypme7zWu2OT0WKx7O0ax7rPcLgeF7arR1E6i5PNVEbMlqK5omqiNoXPRwOq0JrlHaTIIx0Uc0nNKr4yPBTnG0wiKol6pSWyNN+dj5Fdfgmq7LV0+e3ui7EVUTCQBfSHLVQEBAQEBAQEBAQEBAQEBAQEBAQEEc4gukFBK+AtbJGA4F4BaLOF8j4XVLlmi9TyVxmFqblVueamXI4OIrLdltOlLQbXcy0kbvF0bswPIleb1Pw/doq59NXv4TtPu3qNfn54TDYe8ezpB9BPCy/1biLyu1wC8/qdDrrf/Moqn6s8X6MflSWnqacEETsJBvbGzXzBWK3TFrFyYq5vDlmMMdVyqrbD3U1cDrF0keX77PxWG5Vcrnamfaf0RRM0Rhj1O3aZo79RCPOVn4rDTpNRXO1FXtKImI6tNVcQtnRHOqY4g/UDn/0hb9jg2uqqiabcx64j7oquUYxlsNlb1U1YHvgkBbFYPLgWAEi49ayx8R0uqpuxVfp/NV4eXom1McuY6L9HtmCSdsMU0ckpNy1jw4hjT3nG19FucH4TfuaimuumaaaZzmY8Okf1lW7eppjZMAvoLQVQEBAQEBAQEBAQEBAQEBAQEBAQEEZ4hOts6o8WW97gpjqiej5q2hOQbA5dDmPisqjUTFp1aL+GSrsnMtnDtedsTWNlIY3RuRA+Cnmq8ZGDPUOd67r+YCc9XjPulZYxnNt/go6o3eyByaBmo2MquaDe4BsRyPj0ROXVeANFetmfawihAybhzkfYam5yYUnod7vSosICAgICAgICAgICAgICAgICAgICCKcSnW2fL4gf1BWp6oq6Pmqd13SA6feFkY2seoSuudkFCVl3XqgrFrbqg9gXvbRBl07GjUEnzsFKHc+BEP5vUPDQ0F7Wi37rSSSeZ7yrX0TS6kqLiAgICAgICAgICAgICAgICAgICAgwdtbNZUQPik0eLdbHkbeCmJxKJ6OHbx8LamFz3xATMcDnGDiB8Wa+66yRMMUua1mz3sdZ4II1v9/ROi0S8SRFQkkpHWb5Ihk7P2NK89xjna6NJ8tFOJRNUJRsnhnXygHsXMB5yd34HNDKZ7H4NPveoma3waC4qOaE4l1Td3YcVHAIYQcIJJJ1c46kqkzleIw2ihIgICAgICAgICAgICAgICAgICAgICDyWqUMKu2VDL+liZJ9trXH3lTFSs0tf+SdH+yw/wAtqtzSjkhfh3dpW+rTwj/xt/BOaTlhsIqcNFmgNHRoAHwVcrRC6GKJlKoCjJh6RI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1520" y="1619509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Simple DC motor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76872"/>
            <a:ext cx="2651171" cy="2664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9792" y="4509120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13992" y="4473696"/>
            <a:ext cx="605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DC Supply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561320" y="2348880"/>
            <a:ext cx="60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Coil </a:t>
            </a:r>
            <a:endParaRPr lang="en-GB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47664" y="31409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67790" y="32933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69114" y="3429000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21750" y="3447095"/>
            <a:ext cx="85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Magnetic field 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085184"/>
            <a:ext cx="410445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Coil is made from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insulated copper </a:t>
            </a:r>
            <a:r>
              <a:rPr lang="en-GB" dirty="0" smtClean="0">
                <a:latin typeface="Comic Sans MS" panose="030F0702030302020204" pitchFamily="66" charset="0"/>
              </a:rPr>
              <a:t>wire, and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</a:t>
            </a:r>
            <a:r>
              <a:rPr lang="en-GB" dirty="0" smtClean="0">
                <a:latin typeface="Comic Sans MS" panose="030F0702030302020204" pitchFamily="66" charset="0"/>
              </a:rPr>
              <a:t>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rotate</a:t>
            </a:r>
            <a:r>
              <a:rPr lang="en-GB" dirty="0" smtClean="0">
                <a:latin typeface="Comic Sans MS" panose="030F0702030302020204" pitchFamily="66" charset="0"/>
              </a:rPr>
              <a:t> between the poles of the magnet.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commutator</a:t>
            </a:r>
            <a:r>
              <a:rPr lang="en-GB" dirty="0" smtClean="0">
                <a:latin typeface="Comic Sans MS" panose="030F0702030302020204" pitchFamily="66" charset="0"/>
              </a:rPr>
              <a:t> (or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ring</a:t>
            </a:r>
            <a:r>
              <a:rPr lang="en-GB" dirty="0" smtClean="0">
                <a:latin typeface="Comic Sans MS" panose="030F0702030302020204" pitchFamily="66" charset="0"/>
              </a:rPr>
              <a:t>) is fixed to the coil, and is in contact with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brushes</a:t>
            </a:r>
            <a:r>
              <a:rPr lang="en-GB" dirty="0" smtClean="0">
                <a:latin typeface="Comic Sans MS" panose="030F0702030302020204" pitchFamily="66" charset="0"/>
              </a:rPr>
              <a:t> from the DC supply.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341003"/>
            <a:ext cx="401419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coil would rotate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anticlockwise</a:t>
            </a:r>
            <a:r>
              <a:rPr lang="en-GB" dirty="0" smtClean="0">
                <a:latin typeface="Comic Sans MS" panose="030F0702030302020204" pitchFamily="66" charset="0"/>
              </a:rPr>
              <a:t> if either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battery</a:t>
            </a:r>
            <a:r>
              <a:rPr lang="en-GB" dirty="0" smtClean="0">
                <a:latin typeface="Comic Sans MS" panose="030F0702030302020204" pitchFamily="66" charset="0"/>
              </a:rPr>
              <a:t> or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poles of the magnet</a:t>
            </a:r>
            <a:r>
              <a:rPr lang="en-GB" dirty="0" smtClean="0">
                <a:latin typeface="Comic Sans MS" panose="030F0702030302020204" pitchFamily="66" charset="0"/>
              </a:rPr>
              <a:t> were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other way round.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1"/>
            <a:ext cx="1851464" cy="142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8" y="0"/>
            <a:ext cx="2872942" cy="2996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3464" y="221291"/>
            <a:ext cx="245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State that a current-carrying coil in a magnetic field experiences a turning </a:t>
            </a:r>
            <a:r>
              <a:rPr lang="en-GB" sz="1600" dirty="0" smtClean="0">
                <a:latin typeface="Comic Sans MS" panose="030F0702030302020204" pitchFamily="66" charset="0"/>
              </a:rPr>
              <a:t>effect, </a:t>
            </a:r>
            <a:r>
              <a:rPr lang="en-GB" sz="1600" dirty="0">
                <a:latin typeface="Comic Sans MS" panose="030F0702030302020204" pitchFamily="66" charset="0"/>
              </a:rPr>
              <a:t>and </a:t>
            </a:r>
            <a:r>
              <a:rPr lang="en-GB" sz="1600" dirty="0" smtClean="0">
                <a:latin typeface="Comic Sans MS" panose="030F0702030302020204" pitchFamily="66" charset="0"/>
              </a:rPr>
              <a:t>describe the factors that can increase this effect.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Turning effect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AutoShape 4" descr="data:image/jpeg;base64,/9j/4AAQSkZJRgABAQAAAQABAAD/2wCEAAkGBxQTEBUUEBQWFRQRFxcXFxgVFhQVFBgUFxQWFxQYFBQYHCggGBolGxQVIjEjJSkrLi4uFx8zODMsNygtLisBCgoKDg0OGxAQGywkHyQsLC0tLCwsLCwsLDcsLCwsLywsLCwsLCwsLCwsLCwsLywsLCwsLCwsLCwsLCwsLCwsLP/AABEIAKAA8AMBEQACEQEDEQH/xAAcAAEAAQUBAQAAAAAAAAAAAAAABgEDBAUHAgj/xABFEAABAwIDBQQGBQoEBwAAAAABAAIDBBESITEFBgdBURMiYXEUMoGRobEjQnLB0RYkM1JUYpKTsvEIQ8LSFyU0goOjs//EABsBAQACAwEBAAAAAAAAAAAAAAABAgMEBQYH/8QAOhEBAAEDAgMGBAQFAQkAAAAAAAECAxEEIQUSMRNBUWFxkQYyobEUItHwFlKBweHSFSMkM0JDU2KS/9oADAMBAAIRAxEAPwDuKAgICAgICAgICAgpdBVAQR3bm+dJTOwSStdISR2bXMLxbXFcgN9qCMVHGWiBIayV7hoGtFjn+sTZBm03E+kcLvxRd29pBY25lpHdcBbOxuFp3q9RTvboiqPXE/WMfZkpppnrO6S0+08QD2OY9jxdpboQeYK8ve4/qbFyc8tUeGJpmPKfBm7GmY2XZNokfVVv4prq2ptx/Wf8FOnz3rrK4WzFvitux8T6euP95TNM+6k2Ku5ah2pcHFG9pB0JYb+IIdotyrj+i5c01Z8uk/XZEWamSyqaRfTw5j2BbNHFdLVETzRupNuYnC6JR1Ga2PxmnjGa4381eWXsFbFNVNUZicoVVgQEBAQEBAQEFLoF0C6BdAugXQLoIzvvvvTbMja6oxOdJcMjYAXutbEcyAGi4zPVBxzeHi9WVTrUrTTx5gYXXefM2+SIlH3bw1jiHipqTfP9LNfLUOwkC40KGFfyxr8x6TUnKxGOTMH2khDDQVDsQwua0W6MwG3W1goSxqEuaXtAxFwDW5kWJPdc2xGfn1U4AVEsclw4tfG6+uYe0+eZBCrVETGJ6DrHBveN5kNPPI1/pAfJG0WDo3MIxAtAAAeDcW/VPVeS+JNBT2cXqIxy4ifOJ6e3Tds2a+6XX2W0P9l5XTzbnNF3pPSfCf08WarPWAZFUprq093pGY8d4/fgTGYeQVgwkTCcqYfBMmXqFxb6p+9buk4hf0tXNan1jun+itdMVdWzpZ8Q6EahfROG8Ro1trnp2mOseDTrt8kshdJQQEBAQEBBRyCBVg2m1ga9rZQ43xML2yNuNO76pBvnmDfNaF6i7jG7ctVWurSukrmyNa5tZYnItc+x8CbGx6HTqsMdvHXLPVFmemG7rdpV8bRG6GQcxK2Rszr8gQIgCOoNj4q1dWopjEzPspRRZqnO3o1lJvBVum7N8sweNGCJl3X0LQ5uY6j4qKb979wmqxbxmPu2u0N7J2fRujkhkbY4pGxlruoLGuOWmYJVq9Rdp2q6qUae3VvE7NdQ77zvJ+mhu0gFvZYnA8hYSNJvy+SmNXc8k1aWiPFk/lzIAQXRk35wTtsOhAcc/H4J+Nqz0j3R+FjHe53vFE2pr2y1tYDFO/CYsMwwtLXYOyDwG5OIt9q6z29RNfcw12eVc3XodnUdfPFUSGSPs2OaXCxZLc3bdps67Te4WzGWCrCN70yQ+lT+i/ou0JbYnRzWuI10xX96uojplAys335+9Qka7E9uY05uvf2nTyQXS6MSd4XDo3DycDdpCQT0YFThDiGWcOoa4agHQ9NPYiYlKOH+04I6qmDo3ekmoY1rwe4GPcGkFt9bOcNDqNLLm8St11Wa5z+XlnMem7LbmI2730fdfLp2luYVJU10zGJnvQ0O17iGfs3FjmtnDSNQTF2gI9oXR000zXRzRmM0598NivPZ58o+mYcNpt+69oFquXMDXs3cvFq99c4PoapnNqn6x/dy4uVeLPi4kbQH+eD9pjD8rLXq4BoKv+jHpMrRdqTzdDfCepp2STzwRYJ3QvLmEdpiY18QiGKwd62Wd153iXC7OnuzRboqqzTFUYnpvic7dOjb089p1jPomG6O3e0eY5paZ0wJFqeQuuBqSxwu0g3Fs1s8IxpdTEU01RRXGM1RjfrG8bTlS9RmnbrHXyS9ezaKqAgICAgICClkCyCqAgoW31TAt+jMvfC2/XCL+9Ryx4JzK3LQRON3RscTqSxpJ87hRyx4HNPi4NxT3aNBWGqjEj4p7lhLh2cEhJxtJPqg5YdNSOQSKYjoc0z1c7ihOJxda7ugsLeHtV4hSZWnvzNtL319n3KRatdQlT62Vsun3oMaYku8giVyoY0uJY3C0nugvDiB0LsIv52CgS/htsqU1dOTF9BJMx3alt7OgD3gRv5AkZ9bLkcYv0Uaa5ifzRGMeuI3ZrNM8z6DxL5tMN+IVEiTBytDvDVhlNUPOjWTu/hiwfMrpaK1Nd63THjT98sle1qfSPrMy+cmtsAOgAX0yerjq2QdP4WvwUhIkETpqvu3iMxe2OJocGD6pu/1uS8rx789/HLmKaN/zcuMzOM+MbdG/o6ZmJnG3rhMN1K1s1c4w1FNK25JEVKWS2Lsu0mvY+OWZWlRp66a7NM266Z5qeteY264pXrjFNUz0/fu6aF7lzFUBAQEBAQEBAQEBAQEBB4miDmlrgC1wsQcwR4hBzrefhLDOCaWQ07nagt7Vh8B3gW+wpmUIPPwPrQe7PTu/mN+FikpYNZwb2kxpc3sX4RezXnEfBt26qMCBVFG+NxYWuL25OaWPa5p6ODgC32oli4CPW18R8r8lOcGMq4QPrfL5lRFUymaY8XXeFOxSzFUveXMLWxwXDgCM8bgHZ4RctB53eR4+U+INVFzl09MYnrV/aPXvnw2bmls1Tv3OkslvkMyvL1WIpjMy3ppxuqX2ORv1vpfwWKKcxvCuMxu1G3djiqpZIMbmCRobjBDiBixG4yvc65rf0monT3qb2M4npiY7sfQu088TEoX/wAH2HSrk/ks/wB67v8AE899qPef0aU6SP5lt3B48qw+2mv8pVaPienvtR/9T/pPwn/smWxt3XU1PHDFUysEbHA4GRgOkcSXSEOub3OQvZcXVa2jUXqrtdETmY6820R3bYbNu1FNONpSzdqnIBxPfJhNg6QtxE2zuGgAe5dr4f0lFddWommIxtGOnn1mZa+snGKYb5eraIgICAgICAgICAgICAgICAgICDTba3WpKv8A6mBkh6kd7LIZhByfiHw4igdE2gD2drjxYnF8bcOGws7T1j7lo6zVxp8TV0bml0/bZxOJXN3+GzYml9RK+brHExsYcD9UuJJIv0LV5bU8equVctumKfOZzjz2/wAtjseSrl5o9k5pqFhY0mNzMrBtx3QMgBbK2XJcC7eqiqd4nz8WzNybc8tMx7LhpyMmCw8cz7Sq03KZ3qO0id6pQbiPsqtmMccGcBBLwDm599H9WW5aa3XouD6rSW83Lvzx0z3R5ebDdt13vl2hqNhbJn2TTz1cpFyBGyAOcWPke4BsknQN6AX1zXRvayzxG/RprUec1bbRHh6tbkrsZmqrKNDaVVVS3Mk75HaBjntH/bGw2AC7lGlsW45aaIx6Zava3M5y29HsHaDzhb6YSf352j2kkAK3YWv5KfaE9tc/ml13dXYE7IGMqn3c0ZknE453tfnYZXK5NfC4vXprqjlp8G1OqimiIjepLYIQ0ANFgF2rdum3TFNMYiGlVVNU5lcV1RAQEBAQEBAQEBAQEBAQEBAQEBB5fGCLEAjoRcKJpiraSJmOjSbf3cE8ZEMj6eQA4HxOLRiOmNmjhl81qXOH6W581umf6MvbXJ6y+b9oby7Qjkcx9XOHMc5rm4/Ve0lrhe2YuFT/AGXo/wDxU+x21fi3nDvfeq9OjhqJnSxzuwHtDctcQcJafMW9q5XF+Eaf8NVct0xTVTvsy2bszOJdyLV4HLZiUH4vt/5e23KZnycF6L4Yn/jZz/LLBf8AkY/ASlaTVykXcOyYD0acbnW8zb+EL38NN16ykLIKoCAgICAgICAgICAgICAgICAgICAgICD5E37kJ2tVjQGpkGf27IMvcWnxbYpmjMCa+XRjSSb+xczjFXLors+X6Mtn5ofSa+XS3e5EeK0V9mSfuvjP/sA+RXe+G6uXX0ecVfZjufLKP8Ba785qYr5PiY4Dxje4H4SBfRYaUu1qUCAgICAgICAgICAgICAgICAgICAgICAgIIvvLuFRVpLp4QJHf5jO6+/IkjX2qtUTMbThNM4neMtGN1odmlhpY23eMHaEEydbXJyB8LLy3GdHe5ea5dmqnwxiPo6mji1dqnMYw3dFOXDMWK8beoimdmS7RFM7NFxNkaNlz4uYaG+Li4YV0+AUVTr7eO7LVr+WXNuClVg2vGDpJHIz22Dh/SV9JhoPo8KQQEBAQEBAQEBAQEBAQEBAQEBAQEBAQEBAQcy42bwTUbKV0BAxPkxBzQ4ENa23zWtqtLb1NHJc6Mtq7VbnNKC0XFmq5wweff8AxXFn4X0kz81X0ZZ1Uz3NFvTvPUVgHbuGFhu1jRZoPW3M2yuV1dFw3T6OJizG89Znef35MFVyauq1w4qiza9Ges2H+Jjm/et5R9UoCAgICAgICAgICAgICAgICAgICAgICAgICDjv+Itv0VH9ub+ln4KJHGadymBekepQy915bbQpHDlUwfGZgPzUD63RIgICAgICAgICAgICAgICAgICAgICAgICAg5R/iFhvR0z/wBWZw/iicf9KiUw4ZAFEEwuyBXhVmbuN/PKW37RB/8AZijvH1yiRAQEBAQEBAQEBAQEBAQEBAQEBAQEBAQEBBFeJOxY6uhMchc2z2uaW2uHXtocjkTktXWX+xszcjuZ9Nb7S5yuUM4QvOcdWM+T4D82vXnP4nppn81r2q/wz3NJjpUunhBP+1RfypP9yvPxXZj/ALU+8foxfh58W13d4UtiqYpJ6l0nZyMeGsjEbcTXBzbuLnG1wFbS/Ef4i/TaptxGZ6zOf7QmdPinOXZgvTtVVSCAgICAgICAgICAgICAgICAgICAgpdBaNQ25ANyNRzWrc1VFNXJnfwW5KsZxs8mpCwVa+mJxmM/VbkeDU9Fr1a6qekT9vutFtrNqy3ABz964XFtXXNvlmev7/ezb01GJ2Y9PMByXmszTVnGfVmrtzUvvqgeVlbUXe1n5KafSGKLUwsvffTLx8VS1M0VRVE4x3ssU4bmkrA8252uf7L6JoOJxqquWPDOY7vWPs51y1NG7MC7DCICAgICAgICAgICAgICAgICAgICDHrapsbcTjYae3ksGov02bc11SvbtzcqxDiPEWvmpS1wqZGdoXua9rQQ5wtcOyI55ZhcDS029ZdqzTFeOvdO/g7F25TRbjE48sZ92Tw84kVNU4xSQCTs23dI12HnYYmkWuc9DyVOI6SdFRFVu5iJnEU1Rn69fdq6fF+rE7ebplHXY8gLHodbrjUa/UTM0Ypme7zWu2OT0WKx7O0ax7rPcLgeF7arR1E6i5PNVEbMlqK5omqiNoXPRwOq0JrlHaTIIx0Uc0nNKr4yPBTnG0wiKol6pSWyNN+dj5Fdfgmq7LV0+e3ui7EVUTCQBfSHLVQEBAQEBAQEBAQEBAQEBAQEBAQEEc4gukFBK+AtbJGA4F4BaLOF8j4XVLlmi9TyVxmFqblVueamXI4OIrLdltOlLQbXcy0kbvF0bswPIleb1Pw/doq59NXv4TtPu3qNfn54TDYe8ezpB9BPCy/1biLyu1wC8/qdDrrf/Moqn6s8X6MflSWnqacEETsJBvbGzXzBWK3TFrFyYq5vDlmMMdVyqrbD3U1cDrF0keX77PxWG5Vcrnamfaf0RRM0Rhj1O3aZo79RCPOVn4rDTpNRXO1FXtKImI6tNVcQtnRHOqY4g/UDn/0hb9jg2uqqiabcx64j7oquUYxlsNlb1U1YHvgkBbFYPLgWAEi49ayx8R0uqpuxVfp/NV4eXom1McuY6L9HtmCSdsMU0ckpNy1jw4hjT3nG19FucH4TfuaimuumaaaZzmY8Okf1lW7eppjZMAvoLQVQEBAQEBAQEBAQEBAQEBAQEBAQEEZ4hOts6o8WW97gpjqiej5q2hOQbA5dDmPisqjUTFp1aL+GSrsnMtnDtedsTWNlIY3RuRA+Cnmq8ZGDPUOd67r+YCc9XjPulZYxnNt/go6o3eyByaBmo2MquaDe4BsRyPj0ROXVeANFetmfawihAybhzkfYam5yYUnod7vSosICAgICAgICAgICAgICAgICAgICCKcSnW2fL4gf1BWp6oq6Pmqd13SA6feFkY2seoSuudkFCVl3XqgrFrbqg9gXvbRBl07GjUEnzsFKHc+BEP5vUPDQ0F7Wi37rSSSeZ7yrX0TS6kqLiAgICAgICAgICAgICAgICAgICAgwdtbNZUQPik0eLdbHkbeCmJxKJ6OHbx8LamFz3xATMcDnGDiB8Wa+66yRMMUua1mz3sdZ4II1v9/ROi0S8SRFQkkpHWb5Ihk7P2NK89xjna6NJ8tFOJRNUJRsnhnXygHsXMB5yd34HNDKZ7H4NPveoma3waC4qOaE4l1Td3YcVHAIYQcIJJJ1c46kqkzleIw2ihIgICAgICAgICAgICAgICAgICAgICDyWqUMKu2VDL+liZJ9trXH3lTFSs0tf+SdH+yw/wAtqtzSjkhfh3dpW+rTwj/xt/BOaTlhsIqcNFmgNHRoAHwVcrRC6GKJlKoCjJh6RI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1520" y="1619509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Simple DC motor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76872"/>
            <a:ext cx="2651171" cy="2664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9792" y="4509120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13992" y="4473696"/>
            <a:ext cx="605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DC Supply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561320" y="2348880"/>
            <a:ext cx="60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Coil </a:t>
            </a:r>
            <a:endParaRPr lang="en-GB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47664" y="31409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67790" y="3293368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69114" y="3429000"/>
            <a:ext cx="15481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21750" y="3447095"/>
            <a:ext cx="85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Magnetic field 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085184"/>
            <a:ext cx="410445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Coil is made from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insulated copper </a:t>
            </a:r>
            <a:r>
              <a:rPr lang="en-GB" dirty="0" smtClean="0">
                <a:latin typeface="Comic Sans MS" panose="030F0702030302020204" pitchFamily="66" charset="0"/>
              </a:rPr>
              <a:t>wire, and is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</a:t>
            </a:r>
            <a:r>
              <a:rPr lang="en-GB" dirty="0" smtClean="0">
                <a:latin typeface="Comic Sans MS" panose="030F0702030302020204" pitchFamily="66" charset="0"/>
              </a:rPr>
              <a:t>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rotate</a:t>
            </a:r>
            <a:r>
              <a:rPr lang="en-GB" dirty="0" smtClean="0">
                <a:latin typeface="Comic Sans MS" panose="030F0702030302020204" pitchFamily="66" charset="0"/>
              </a:rPr>
              <a:t> between the poles of the magnet.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commutator</a:t>
            </a:r>
            <a:r>
              <a:rPr lang="en-GB" dirty="0" smtClean="0">
                <a:latin typeface="Comic Sans MS" panose="030F0702030302020204" pitchFamily="66" charset="0"/>
              </a:rPr>
              <a:t> (or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ring</a:t>
            </a:r>
            <a:r>
              <a:rPr lang="en-GB" dirty="0" smtClean="0">
                <a:latin typeface="Comic Sans MS" panose="030F0702030302020204" pitchFamily="66" charset="0"/>
              </a:rPr>
              <a:t>) is fixed to the coil, and is in contact with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brushes</a:t>
            </a:r>
            <a:r>
              <a:rPr lang="en-GB" dirty="0" smtClean="0">
                <a:latin typeface="Comic Sans MS" panose="030F0702030302020204" pitchFamily="66" charset="0"/>
              </a:rPr>
              <a:t> from the DC supply.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149080"/>
            <a:ext cx="4014192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turning effect </a:t>
            </a:r>
            <a:r>
              <a:rPr lang="en-GB" dirty="0" smtClean="0">
                <a:latin typeface="Comic Sans MS" panose="030F0702030302020204" pitchFamily="66" charset="0"/>
              </a:rPr>
              <a:t>on the coil can be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increased</a:t>
            </a:r>
            <a:r>
              <a:rPr lang="en-GB" dirty="0" smtClean="0">
                <a:latin typeface="Comic Sans MS" panose="030F0702030302020204" pitchFamily="66" charset="0"/>
              </a:rPr>
              <a:t>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Increasing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current;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Using a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stronger </a:t>
            </a:r>
            <a:r>
              <a:rPr lang="en-GB" dirty="0" smtClean="0">
                <a:latin typeface="Comic Sans MS" panose="030F0702030302020204" pitchFamily="66" charset="0"/>
              </a:rPr>
              <a:t>magnet;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Increasing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of turns </a:t>
            </a:r>
            <a:r>
              <a:rPr lang="en-GB" dirty="0" smtClean="0">
                <a:latin typeface="Comic Sans MS" panose="030F0702030302020204" pitchFamily="66" charset="0"/>
              </a:rPr>
              <a:t>on the coil;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Increasing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of the coil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9572" y="548680"/>
            <a:ext cx="7704856" cy="5760640"/>
            <a:chOff x="719572" y="548680"/>
            <a:chExt cx="7704856" cy="5760640"/>
          </a:xfrm>
        </p:grpSpPr>
        <p:sp>
          <p:nvSpPr>
            <p:cNvPr id="3" name="Rounded Rectangle 2"/>
            <p:cNvSpPr/>
            <p:nvPr/>
          </p:nvSpPr>
          <p:spPr>
            <a:xfrm>
              <a:off x="719572" y="548680"/>
              <a:ext cx="7704856" cy="5760640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572000" y="548680"/>
              <a:ext cx="3852428" cy="93610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LEARNING OBJECTIVES</a:t>
              </a:r>
              <a:endParaRPr lang="en-GB" sz="2400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11843"/>
              </p:ext>
            </p:extLst>
          </p:nvPr>
        </p:nvGraphicFramePr>
        <p:xfrm>
          <a:off x="1043608" y="1484784"/>
          <a:ext cx="712879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the pattern of the magnetic field (including direction) due to currents in straight wires and in solenoids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applications of the magnetic effect of current, including the action of a relay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Describe an experiment to show that a force acts on a current-carrying conductor in a magnetic field, including the effect of reversing: – the current – the direction of the field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State that a current-carrying coil in a magnetic field experiences a turning effect and that the effect is increased by: – increasing the number of turns on the coil – increasing the current – increasing the strength of the magnetic field 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State the qualitative variation of the strength of the magnetic field over salient parts of the pattern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State that the direction of a magnetic field line at a point is the direction of the force on the N pole of a magnet at that point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Describe the effect on the magnetic field of changing the magnitude and direction of the current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State and use the relative directions of force, field and current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Describe an experiment to show the corresponding force on beams of charged particles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Relate this turning effect to the action of an electric motor including the action of a split-ring commutator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9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Electromagnetic effects (2)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2501900" cy="19304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563888" y="620688"/>
            <a:ext cx="5184576" cy="2016224"/>
          </a:xfrm>
          <a:prstGeom prst="wedgeRoundRectCallout">
            <a:avLst>
              <a:gd name="adj1" fmla="val -78050"/>
              <a:gd name="adj2" fmla="val 197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How do we know the direction of the magnetic field produced by a current?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0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2501900" cy="19304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563888" y="620688"/>
            <a:ext cx="5184576" cy="2016224"/>
          </a:xfrm>
          <a:prstGeom prst="wedgeRoundRectCallout">
            <a:avLst>
              <a:gd name="adj1" fmla="val -78050"/>
              <a:gd name="adj2" fmla="val 197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How do we know the direction of the magnetic field produced by a current?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87" y="4869160"/>
            <a:ext cx="1765052" cy="176505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508104" y="2852936"/>
            <a:ext cx="2160240" cy="2088232"/>
          </a:xfrm>
          <a:prstGeom prst="wedgeRoundRectCallout">
            <a:avLst>
              <a:gd name="adj1" fmla="val 52504"/>
              <a:gd name="adj2" fmla="val 60973"/>
              <a:gd name="adj3" fmla="val 16667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Remember 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right-hand grip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rule!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5460</Words>
  <Application>Microsoft Office PowerPoint</Application>
  <PresentationFormat>On-screen Show (4:3)</PresentationFormat>
  <Paragraphs>475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50</cp:revision>
  <dcterms:created xsi:type="dcterms:W3CDTF">2014-10-13T20:50:03Z</dcterms:created>
  <dcterms:modified xsi:type="dcterms:W3CDTF">2015-01-03T15:46:44Z</dcterms:modified>
</cp:coreProperties>
</file>