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1"/>
  </p:notesMasterIdLst>
  <p:sldIdLst>
    <p:sldId id="257" r:id="rId2"/>
    <p:sldId id="259" r:id="rId3"/>
    <p:sldId id="267" r:id="rId4"/>
    <p:sldId id="315" r:id="rId5"/>
    <p:sldId id="316" r:id="rId6"/>
    <p:sldId id="317" r:id="rId7"/>
    <p:sldId id="318" r:id="rId8"/>
    <p:sldId id="319" r:id="rId9"/>
    <p:sldId id="320" r:id="rId10"/>
    <p:sldId id="261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92" r:id="rId35"/>
    <p:sldId id="293" r:id="rId36"/>
    <p:sldId id="294" r:id="rId37"/>
    <p:sldId id="303" r:id="rId38"/>
    <p:sldId id="295" r:id="rId39"/>
    <p:sldId id="296" r:id="rId40"/>
    <p:sldId id="297" r:id="rId41"/>
    <p:sldId id="298" r:id="rId42"/>
    <p:sldId id="299" r:id="rId43"/>
    <p:sldId id="304" r:id="rId44"/>
    <p:sldId id="308" r:id="rId45"/>
    <p:sldId id="305" r:id="rId46"/>
    <p:sldId id="306" r:id="rId47"/>
    <p:sldId id="307" r:id="rId48"/>
    <p:sldId id="309" r:id="rId49"/>
    <p:sldId id="310" r:id="rId50"/>
    <p:sldId id="311" r:id="rId51"/>
    <p:sldId id="312" r:id="rId52"/>
    <p:sldId id="313" r:id="rId53"/>
    <p:sldId id="314" r:id="rId54"/>
    <p:sldId id="300" r:id="rId55"/>
    <p:sldId id="301" r:id="rId56"/>
    <p:sldId id="302" r:id="rId57"/>
    <p:sldId id="283" r:id="rId58"/>
    <p:sldId id="265" r:id="rId59"/>
    <p:sldId id="262" r:id="rId6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99" d="100"/>
          <a:sy n="99" d="100"/>
        </p:scale>
        <p:origin x="-24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8E06B4-B59A-494F-92F3-BCD407260D3D}" type="datetimeFigureOut">
              <a:rPr lang="en-GB" smtClean="0"/>
              <a:t>01/09/2014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8F6095-AC71-4527-B505-A0A553962B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15911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8F6095-AC71-4527-B505-A0A553962BC5}" type="slidenum">
              <a:rPr lang="en-GB" smtClean="0"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62867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8F6095-AC71-4527-B505-A0A553962BC5}" type="slidenum">
              <a:rPr lang="en-GB" smtClean="0"/>
              <a:t>47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62867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8F6095-AC71-4527-B505-A0A553962BC5}" type="slidenum">
              <a:rPr lang="en-GB" smtClean="0"/>
              <a:t>48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62867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8F6095-AC71-4527-B505-A0A553962BC5}" type="slidenum">
              <a:rPr lang="en-GB" smtClean="0"/>
              <a:t>49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62867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8F6095-AC71-4527-B505-A0A553962BC5}" type="slidenum">
              <a:rPr lang="en-GB" smtClean="0"/>
              <a:t>50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62867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8F6095-AC71-4527-B505-A0A553962BC5}" type="slidenum">
              <a:rPr lang="en-GB" smtClean="0"/>
              <a:t>51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62867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8F6095-AC71-4527-B505-A0A553962BC5}" type="slidenum">
              <a:rPr lang="en-GB" smtClean="0"/>
              <a:t>52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628674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8F6095-AC71-4527-B505-A0A553962BC5}" type="slidenum">
              <a:rPr lang="en-GB" smtClean="0"/>
              <a:t>53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628674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8F6095-AC71-4527-B505-A0A553962BC5}" type="slidenum">
              <a:rPr lang="en-GB" smtClean="0"/>
              <a:t>54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628674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8F6095-AC71-4527-B505-A0A553962BC5}" type="slidenum">
              <a:rPr lang="en-GB" smtClean="0"/>
              <a:t>55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628674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8F6095-AC71-4527-B505-A0A553962BC5}" type="slidenum">
              <a:rPr lang="en-GB" smtClean="0"/>
              <a:t>56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62867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8F6095-AC71-4527-B505-A0A553962BC5}" type="slidenum">
              <a:rPr lang="en-GB" smtClean="0"/>
              <a:t>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62867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8F6095-AC71-4527-B505-A0A553962BC5}" type="slidenum">
              <a:rPr lang="en-GB" smtClean="0"/>
              <a:t>40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62867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8F6095-AC71-4527-B505-A0A553962BC5}" type="slidenum">
              <a:rPr lang="en-GB" smtClean="0"/>
              <a:t>41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62867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8F6095-AC71-4527-B505-A0A553962BC5}" type="slidenum">
              <a:rPr lang="en-GB" smtClean="0"/>
              <a:t>42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62867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8F6095-AC71-4527-B505-A0A553962BC5}" type="slidenum">
              <a:rPr lang="en-GB" smtClean="0"/>
              <a:t>43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62867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8F6095-AC71-4527-B505-A0A553962BC5}" type="slidenum">
              <a:rPr lang="en-GB" smtClean="0"/>
              <a:t>44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62867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8F6095-AC71-4527-B505-A0A553962BC5}" type="slidenum">
              <a:rPr lang="en-GB" smtClean="0"/>
              <a:t>45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62867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8F6095-AC71-4527-B505-A0A553962BC5}" type="slidenum">
              <a:rPr lang="en-GB" smtClean="0"/>
              <a:t>46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62867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1FDEA-0AE9-4E2B-A4B0-D9E6F1338BDC}" type="datetimeFigureOut">
              <a:rPr lang="en-GB" smtClean="0"/>
              <a:t>01/09/2014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46070-9EEA-419C-86DE-9E9A1E696F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91377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1FDEA-0AE9-4E2B-A4B0-D9E6F1338BDC}" type="datetimeFigureOut">
              <a:rPr lang="en-GB" smtClean="0"/>
              <a:t>01/09/2014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46070-9EEA-419C-86DE-9E9A1E696F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51622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1FDEA-0AE9-4E2B-A4B0-D9E6F1338BDC}" type="datetimeFigureOut">
              <a:rPr lang="en-GB" smtClean="0"/>
              <a:t>01/09/2014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46070-9EEA-419C-86DE-9E9A1E696F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57943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1FDEA-0AE9-4E2B-A4B0-D9E6F1338BDC}" type="datetimeFigureOut">
              <a:rPr lang="en-GB" smtClean="0"/>
              <a:t>01/09/2014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46070-9EEA-419C-86DE-9E9A1E696F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4996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1FDEA-0AE9-4E2B-A4B0-D9E6F1338BDC}" type="datetimeFigureOut">
              <a:rPr lang="en-GB" smtClean="0"/>
              <a:t>01/09/2014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46070-9EEA-419C-86DE-9E9A1E696F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44232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1FDEA-0AE9-4E2B-A4B0-D9E6F1338BDC}" type="datetimeFigureOut">
              <a:rPr lang="en-GB" smtClean="0"/>
              <a:t>01/09/2014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46070-9EEA-419C-86DE-9E9A1E696F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11251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1FDEA-0AE9-4E2B-A4B0-D9E6F1338BDC}" type="datetimeFigureOut">
              <a:rPr lang="en-GB" smtClean="0"/>
              <a:t>01/09/2014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46070-9EEA-419C-86DE-9E9A1E696F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11734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1FDEA-0AE9-4E2B-A4B0-D9E6F1338BDC}" type="datetimeFigureOut">
              <a:rPr lang="en-GB" smtClean="0"/>
              <a:t>01/09/2014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46070-9EEA-419C-86DE-9E9A1E696F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76982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1FDEA-0AE9-4E2B-A4B0-D9E6F1338BDC}" type="datetimeFigureOut">
              <a:rPr lang="en-GB" smtClean="0"/>
              <a:t>01/09/2014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46070-9EEA-419C-86DE-9E9A1E696F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12355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1FDEA-0AE9-4E2B-A4B0-D9E6F1338BDC}" type="datetimeFigureOut">
              <a:rPr lang="en-GB" smtClean="0"/>
              <a:t>01/09/2014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46070-9EEA-419C-86DE-9E9A1E696F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97598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1FDEA-0AE9-4E2B-A4B0-D9E6F1338BDC}" type="datetimeFigureOut">
              <a:rPr lang="en-GB" smtClean="0"/>
              <a:t>01/09/2014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46070-9EEA-419C-86DE-9E9A1E696F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66754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51FDEA-0AE9-4E2B-A4B0-D9E6F1338BDC}" type="datetimeFigureOut">
              <a:rPr lang="en-GB" smtClean="0"/>
              <a:t>01/09/2014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E46070-9EEA-419C-86DE-9E9A1E696F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8234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gi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30.jp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jp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jp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2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jp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33.jp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33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33.jp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33.jp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33.jp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33.jp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png"/><Relationship Id="rId4" Type="http://schemas.openxmlformats.org/officeDocument/2006/relationships/image" Target="../media/image34.jpe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573325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-1" y="5733256"/>
            <a:ext cx="9144001" cy="1124744"/>
          </a:xfrm>
          <a:prstGeom prst="rect">
            <a:avLst/>
          </a:prstGeom>
          <a:solidFill>
            <a:srgbClr val="FFFF66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PHYSICS – Thermal properties and temperature (1).</a:t>
            </a:r>
            <a:endParaRPr lang="en-GB" sz="3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2310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51520" y="548680"/>
            <a:ext cx="5040560" cy="72008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Thermal Expansion</a:t>
            </a:r>
            <a:endParaRPr lang="en-GB" sz="40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4585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51520" y="548680"/>
            <a:ext cx="5040560" cy="72008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Thermal Expansion</a:t>
            </a:r>
            <a:endParaRPr lang="en-GB" sz="40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26" name="Picture 2" descr="http://www.bbc.co.uk/bitesize/ks3/science/images/expansion_solids.gif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8642" y="1268760"/>
            <a:ext cx="6336704" cy="3070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430016" y="4229502"/>
            <a:ext cx="4572000" cy="253916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algn="ctr"/>
            <a:r>
              <a:rPr lang="en-GB" sz="1050" dirty="0"/>
              <a:t>http://www.bbc.co.uk/bitesize/ks3/science/images/expansion_solids.gif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1520" y="4653136"/>
            <a:ext cx="4176464" cy="20313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When </a:t>
            </a:r>
            <a:r>
              <a:rPr lang="en-GB" u="sng" dirty="0" smtClean="0">
                <a:solidFill>
                  <a:srgbClr val="FF0000"/>
                </a:solidFill>
              </a:rPr>
              <a:t>heated</a:t>
            </a:r>
            <a:r>
              <a:rPr lang="en-GB" dirty="0" smtClean="0"/>
              <a:t>, solids (and liquids and gases) gain </a:t>
            </a:r>
            <a:r>
              <a:rPr lang="en-GB" u="sng" dirty="0" smtClean="0">
                <a:solidFill>
                  <a:srgbClr val="FF0000"/>
                </a:solidFill>
              </a:rPr>
              <a:t>thermal energy</a:t>
            </a:r>
            <a:r>
              <a:rPr lang="en-GB" dirty="0" smtClean="0"/>
              <a:t>.  The particles start to move about more – their </a:t>
            </a:r>
            <a:r>
              <a:rPr lang="en-GB" u="sng" dirty="0" smtClean="0">
                <a:solidFill>
                  <a:srgbClr val="FF0000"/>
                </a:solidFill>
              </a:rPr>
              <a:t>vibrations</a:t>
            </a:r>
            <a:r>
              <a:rPr lang="en-GB" dirty="0" smtClean="0"/>
              <a:t> take up </a:t>
            </a:r>
            <a:r>
              <a:rPr lang="en-GB" u="sng" dirty="0" smtClean="0">
                <a:solidFill>
                  <a:srgbClr val="FF0000"/>
                </a:solidFill>
              </a:rPr>
              <a:t>more</a:t>
            </a:r>
            <a:r>
              <a:rPr lang="en-GB" dirty="0" smtClean="0"/>
              <a:t> space, so there is </a:t>
            </a:r>
            <a:r>
              <a:rPr lang="en-GB" u="sng" dirty="0" smtClean="0">
                <a:solidFill>
                  <a:srgbClr val="FF0000"/>
                </a:solidFill>
              </a:rPr>
              <a:t>expansion</a:t>
            </a:r>
            <a:r>
              <a:rPr lang="en-GB" dirty="0" smtClean="0"/>
              <a:t> in all directions.  The opposite is true when the temperature </a:t>
            </a:r>
            <a:r>
              <a:rPr lang="en-GB" dirty="0" smtClean="0">
                <a:solidFill>
                  <a:srgbClr val="FF0000"/>
                </a:solidFill>
              </a:rPr>
              <a:t>falls </a:t>
            </a:r>
            <a:r>
              <a:rPr lang="en-GB" dirty="0" smtClean="0"/>
              <a:t>– the material will get smaller (</a:t>
            </a:r>
            <a:r>
              <a:rPr lang="en-GB" dirty="0" smtClean="0">
                <a:solidFill>
                  <a:srgbClr val="FF0000"/>
                </a:solidFill>
              </a:rPr>
              <a:t>contract</a:t>
            </a:r>
            <a:r>
              <a:rPr lang="en-GB" dirty="0" smtClean="0"/>
              <a:t>).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61635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51520" y="548680"/>
            <a:ext cx="5040560" cy="72008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Thermal Expansion</a:t>
            </a:r>
            <a:endParaRPr lang="en-GB" sz="40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26" name="Picture 2" descr="http://www.bbc.co.uk/bitesize/ks3/science/images/expansion_solids.gif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8642" y="1268760"/>
            <a:ext cx="6336704" cy="3070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430016" y="4229502"/>
            <a:ext cx="4572000" cy="253916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algn="ctr"/>
            <a:r>
              <a:rPr lang="en-GB" sz="1050" dirty="0"/>
              <a:t>http://www.bbc.co.uk/bitesize/ks3/science/images/expansion_solids.gif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1520" y="4653136"/>
            <a:ext cx="4176464" cy="20313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When </a:t>
            </a:r>
            <a:r>
              <a:rPr lang="en-GB" u="sng" dirty="0" smtClean="0">
                <a:solidFill>
                  <a:srgbClr val="FF0000"/>
                </a:solidFill>
              </a:rPr>
              <a:t>heated</a:t>
            </a:r>
            <a:r>
              <a:rPr lang="en-GB" dirty="0" smtClean="0"/>
              <a:t>, solids (and liquids and gases) gain </a:t>
            </a:r>
            <a:r>
              <a:rPr lang="en-GB" u="sng" dirty="0" smtClean="0">
                <a:solidFill>
                  <a:srgbClr val="FF0000"/>
                </a:solidFill>
              </a:rPr>
              <a:t>thermal energy</a:t>
            </a:r>
            <a:r>
              <a:rPr lang="en-GB" dirty="0" smtClean="0"/>
              <a:t>.  The particles start to move about more – their </a:t>
            </a:r>
            <a:r>
              <a:rPr lang="en-GB" u="sng" dirty="0" smtClean="0">
                <a:solidFill>
                  <a:srgbClr val="FF0000"/>
                </a:solidFill>
              </a:rPr>
              <a:t>vibrations</a:t>
            </a:r>
            <a:r>
              <a:rPr lang="en-GB" dirty="0" smtClean="0"/>
              <a:t> take up </a:t>
            </a:r>
            <a:r>
              <a:rPr lang="en-GB" u="sng" dirty="0" smtClean="0">
                <a:solidFill>
                  <a:srgbClr val="FF0000"/>
                </a:solidFill>
              </a:rPr>
              <a:t>more</a:t>
            </a:r>
            <a:r>
              <a:rPr lang="en-GB" dirty="0" smtClean="0"/>
              <a:t> space, so there is </a:t>
            </a:r>
            <a:r>
              <a:rPr lang="en-GB" u="sng" dirty="0" smtClean="0">
                <a:solidFill>
                  <a:srgbClr val="FF0000"/>
                </a:solidFill>
              </a:rPr>
              <a:t>expansion</a:t>
            </a:r>
            <a:r>
              <a:rPr lang="en-GB" dirty="0" smtClean="0"/>
              <a:t> in all directions.  The opposite is true when the temperature </a:t>
            </a:r>
            <a:r>
              <a:rPr lang="en-GB" dirty="0" smtClean="0">
                <a:solidFill>
                  <a:srgbClr val="FF0000"/>
                </a:solidFill>
              </a:rPr>
              <a:t>falls </a:t>
            </a:r>
            <a:r>
              <a:rPr lang="en-GB" dirty="0" smtClean="0"/>
              <a:t>– the material will get smaller (</a:t>
            </a:r>
            <a:r>
              <a:rPr lang="en-GB" dirty="0" smtClean="0">
                <a:solidFill>
                  <a:srgbClr val="FF0000"/>
                </a:solidFill>
              </a:rPr>
              <a:t>contract</a:t>
            </a:r>
            <a:r>
              <a:rPr lang="en-GB" dirty="0" smtClean="0"/>
              <a:t>).</a:t>
            </a:r>
            <a:endParaRPr lang="en-GB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2050518"/>
              </p:ext>
            </p:extLst>
          </p:nvPr>
        </p:nvGraphicFramePr>
        <p:xfrm>
          <a:off x="4932040" y="4571518"/>
          <a:ext cx="3840088" cy="2194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56184"/>
                <a:gridCol w="2183904"/>
              </a:tblGrid>
              <a:tr h="260199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Material 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Coefficient</a:t>
                      </a:r>
                      <a:r>
                        <a:rPr lang="en-GB" sz="1400" baseline="0" dirty="0" smtClean="0"/>
                        <a:t> of expansion</a:t>
                      </a:r>
                      <a:endParaRPr lang="en-GB" sz="1400" dirty="0"/>
                    </a:p>
                  </a:txBody>
                  <a:tcPr anchor="ctr"/>
                </a:tc>
              </a:tr>
              <a:tr h="260199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Glass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8.5</a:t>
                      </a:r>
                      <a:endParaRPr lang="en-GB" dirty="0"/>
                    </a:p>
                  </a:txBody>
                  <a:tcPr anchor="ctr"/>
                </a:tc>
              </a:tr>
              <a:tr h="260199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Concrete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12</a:t>
                      </a:r>
                      <a:endParaRPr lang="en-GB" dirty="0"/>
                    </a:p>
                  </a:txBody>
                  <a:tcPr anchor="ctr"/>
                </a:tc>
              </a:tr>
              <a:tr h="260199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Brass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19</a:t>
                      </a:r>
                      <a:endParaRPr lang="en-GB" dirty="0"/>
                    </a:p>
                  </a:txBody>
                  <a:tcPr anchor="ctr"/>
                </a:tc>
              </a:tr>
              <a:tr h="260199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Steel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11</a:t>
                      </a:r>
                      <a:endParaRPr lang="en-GB" dirty="0"/>
                    </a:p>
                  </a:txBody>
                  <a:tcPr anchor="ctr"/>
                </a:tc>
              </a:tr>
              <a:tr h="260199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Aluminium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23</a:t>
                      </a:r>
                      <a:endParaRPr lang="en-GB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51520" y="1988840"/>
            <a:ext cx="1800200" cy="132343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Liquids expand more when heated than solids.</a:t>
            </a:r>
            <a:endParaRPr lang="en-GB" sz="2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38330" y="1527174"/>
            <a:ext cx="1800200" cy="224676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Gases expand more when heated than liquids (depending upon P, V and T)</a:t>
            </a:r>
            <a:endParaRPr lang="en-GB" sz="2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5564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51520" y="548680"/>
            <a:ext cx="5040560" cy="72008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Thermal Expansion</a:t>
            </a:r>
            <a:endParaRPr lang="en-GB" sz="40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71600" y="1412776"/>
            <a:ext cx="2376264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- observing expansion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1691680" y="3789040"/>
            <a:ext cx="5040560" cy="36004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1763688" y="2262931"/>
            <a:ext cx="3672408" cy="432048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1835696" y="2132856"/>
            <a:ext cx="324036" cy="165618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2609782" y="2132856"/>
            <a:ext cx="324036" cy="165618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5436096" y="2447234"/>
            <a:ext cx="1296144" cy="10801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5508104" y="2132856"/>
            <a:ext cx="324036" cy="165618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6228184" y="2132856"/>
            <a:ext cx="324036" cy="165618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/>
          <p:cNvSpPr/>
          <p:nvPr/>
        </p:nvSpPr>
        <p:spPr>
          <a:xfrm>
            <a:off x="2393758" y="2370943"/>
            <a:ext cx="216024" cy="216024"/>
          </a:xfrm>
          <a:prstGeom prst="ellipse">
            <a:avLst/>
          </a:prstGeom>
          <a:solidFill>
            <a:schemeClr val="tx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5832140" y="1782108"/>
            <a:ext cx="144016" cy="12864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Up Arrow 13"/>
          <p:cNvSpPr/>
          <p:nvPr/>
        </p:nvSpPr>
        <p:spPr>
          <a:xfrm>
            <a:off x="3347864" y="2694979"/>
            <a:ext cx="504056" cy="1454101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Up Arrow 14"/>
          <p:cNvSpPr/>
          <p:nvPr/>
        </p:nvSpPr>
        <p:spPr>
          <a:xfrm>
            <a:off x="4499992" y="2701949"/>
            <a:ext cx="504056" cy="1454101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>
            <a:off x="179512" y="2852936"/>
            <a:ext cx="1440160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Cast iron peg</a:t>
            </a:r>
            <a:endParaRPr lang="en-GB" dirty="0"/>
          </a:p>
        </p:txBody>
      </p:sp>
      <p:cxnSp>
        <p:nvCxnSpPr>
          <p:cNvPr id="18" name="Straight Arrow Connector 17"/>
          <p:cNvCxnSpPr>
            <a:stCxn id="16" idx="3"/>
            <a:endCxn id="11" idx="3"/>
          </p:cNvCxnSpPr>
          <p:nvPr/>
        </p:nvCxnSpPr>
        <p:spPr>
          <a:xfrm flipV="1">
            <a:off x="1619672" y="2555331"/>
            <a:ext cx="805722" cy="48227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599892" y="1412776"/>
            <a:ext cx="1044116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Steel bar</a:t>
            </a:r>
            <a:endParaRPr lang="en-GB" dirty="0"/>
          </a:p>
        </p:txBody>
      </p:sp>
      <p:cxnSp>
        <p:nvCxnSpPr>
          <p:cNvPr id="21" name="Straight Arrow Connector 20"/>
          <p:cNvCxnSpPr>
            <a:stCxn id="19" idx="2"/>
          </p:cNvCxnSpPr>
          <p:nvPr/>
        </p:nvCxnSpPr>
        <p:spPr>
          <a:xfrm>
            <a:off x="4121950" y="1782108"/>
            <a:ext cx="0" cy="58883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971600" y="4437112"/>
            <a:ext cx="7200800" cy="14773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A strong </a:t>
            </a:r>
            <a:r>
              <a:rPr lang="en-GB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steel bar </a:t>
            </a:r>
            <a:r>
              <a:rPr lang="en-GB" dirty="0" smtClean="0">
                <a:latin typeface="Comic Sans MS" panose="030F0702030302020204" pitchFamily="66" charset="0"/>
              </a:rPr>
              <a:t>is fixed within the apparatus frame by a large nut at one end and a </a:t>
            </a:r>
            <a:r>
              <a:rPr lang="en-GB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cast iron peg </a:t>
            </a:r>
            <a:r>
              <a:rPr lang="en-GB" dirty="0" smtClean="0">
                <a:latin typeface="Comic Sans MS" panose="030F0702030302020204" pitchFamily="66" charset="0"/>
              </a:rPr>
              <a:t>at the other.  When the bar is heated the cast iron peg </a:t>
            </a:r>
            <a:r>
              <a:rPr lang="en-GB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snaps</a:t>
            </a:r>
            <a:r>
              <a:rPr lang="en-GB" dirty="0" smtClean="0">
                <a:latin typeface="Comic Sans MS" panose="030F0702030302020204" pitchFamily="66" charset="0"/>
              </a:rPr>
              <a:t> because of the </a:t>
            </a:r>
            <a:r>
              <a:rPr lang="en-GB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huge force </a:t>
            </a:r>
            <a:r>
              <a:rPr lang="en-GB" dirty="0" smtClean="0">
                <a:latin typeface="Comic Sans MS" panose="030F0702030302020204" pitchFamily="66" charset="0"/>
              </a:rPr>
              <a:t>in the bar.  It is also possible to make another peg break when the bar </a:t>
            </a:r>
            <a:r>
              <a:rPr lang="en-GB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contracts</a:t>
            </a:r>
            <a:r>
              <a:rPr lang="en-GB" dirty="0" smtClean="0">
                <a:latin typeface="Comic Sans MS" panose="030F0702030302020204" pitchFamily="66" charset="0"/>
              </a:rPr>
              <a:t> on cooling by tightening the nut when the bar expands.</a:t>
            </a:r>
            <a:endParaRPr lang="en-GB" dirty="0">
              <a:latin typeface="Comic Sans MS" panose="030F0702030302020204" pitchFamily="66" charset="0"/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 flipH="1" flipV="1">
            <a:off x="5904148" y="2501240"/>
            <a:ext cx="1044116" cy="200788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4337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51520" y="548680"/>
            <a:ext cx="5040560" cy="72008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Thermal Expansion</a:t>
            </a:r>
            <a:endParaRPr lang="en-GB" sz="40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652120" y="548680"/>
            <a:ext cx="2736304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- examples</a:t>
            </a:r>
            <a:endParaRPr lang="en-GB" sz="3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1412776"/>
            <a:ext cx="4320480" cy="20313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Girders in buildings and bridges are made with gaps at the ends.</a:t>
            </a:r>
            <a:endParaRPr lang="en-GB" dirty="0"/>
          </a:p>
          <a:p>
            <a:r>
              <a:rPr lang="en-US" dirty="0"/>
              <a:t>Glass to be used in cooking has to be a low expansion type such as Pyrex otherwise it would shatter as it got hot.</a:t>
            </a:r>
            <a:endParaRPr lang="en-GB" dirty="0"/>
          </a:p>
          <a:p>
            <a:r>
              <a:rPr lang="en-US" dirty="0"/>
              <a:t>Rivets are heated before they are put in place to hold two metal plates </a:t>
            </a:r>
            <a:r>
              <a:rPr lang="en-US" dirty="0" smtClean="0"/>
              <a:t>together</a:t>
            </a:r>
            <a:r>
              <a:rPr lang="en-GB" dirty="0" smtClean="0"/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82293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51520" y="548680"/>
            <a:ext cx="5040560" cy="72008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Thermal Expansion</a:t>
            </a:r>
            <a:endParaRPr lang="en-GB" sz="40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652120" y="548680"/>
            <a:ext cx="2736304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- examples</a:t>
            </a:r>
            <a:endParaRPr lang="en-GB" sz="3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1412776"/>
            <a:ext cx="4320480" cy="20313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Girders in buildings and bridges are made with gaps at the ends.</a:t>
            </a:r>
            <a:endParaRPr lang="en-GB" dirty="0"/>
          </a:p>
          <a:p>
            <a:r>
              <a:rPr lang="en-US" dirty="0"/>
              <a:t>Glass to be used in cooking has to be a low expansion type such as Pyrex otherwise it would shatter as it got hot.</a:t>
            </a:r>
            <a:endParaRPr lang="en-GB" dirty="0"/>
          </a:p>
          <a:p>
            <a:r>
              <a:rPr lang="en-US" dirty="0"/>
              <a:t>Rivets are heated before they are put in place to hold two metal plates </a:t>
            </a:r>
            <a:r>
              <a:rPr lang="en-US" dirty="0" smtClean="0"/>
              <a:t>together</a:t>
            </a:r>
            <a:r>
              <a:rPr lang="en-GB" dirty="0" smtClean="0"/>
              <a:t>.</a:t>
            </a:r>
            <a:endParaRPr lang="en-GB" dirty="0"/>
          </a:p>
        </p:txBody>
      </p:sp>
      <p:pic>
        <p:nvPicPr>
          <p:cNvPr id="2050" name="Picture 2" descr="http://www.clipartbest.com/cliparts/RTA/d9g/RTAd9gET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7237" y="1560427"/>
            <a:ext cx="1714500" cy="1714500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732240" y="1700808"/>
            <a:ext cx="2160240" cy="1200329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High-speed planes are warmed by air friction and so get </a:t>
            </a:r>
            <a:r>
              <a:rPr lang="en-US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longer.</a:t>
            </a:r>
            <a:endParaRPr lang="en-GB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4265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51520" y="548680"/>
            <a:ext cx="5040560" cy="72008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Thermal Expansion</a:t>
            </a:r>
            <a:endParaRPr lang="en-GB" sz="40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652120" y="548680"/>
            <a:ext cx="2736304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- examples</a:t>
            </a:r>
            <a:endParaRPr lang="en-GB" sz="3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1412776"/>
            <a:ext cx="4320480" cy="20313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Girders in buildings and bridges are made with gaps at the ends.</a:t>
            </a:r>
            <a:endParaRPr lang="en-GB" dirty="0"/>
          </a:p>
          <a:p>
            <a:r>
              <a:rPr lang="en-US" dirty="0"/>
              <a:t>Glass to be used in cooking has to be a low expansion type such as Pyrex otherwise it would shatter as it got hot.</a:t>
            </a:r>
            <a:endParaRPr lang="en-GB" dirty="0"/>
          </a:p>
          <a:p>
            <a:r>
              <a:rPr lang="en-US" dirty="0"/>
              <a:t>Rivets are heated before they are put in place to hold two metal plates </a:t>
            </a:r>
            <a:r>
              <a:rPr lang="en-US" dirty="0" smtClean="0"/>
              <a:t>together</a:t>
            </a:r>
            <a:r>
              <a:rPr lang="en-GB" dirty="0" smtClean="0"/>
              <a:t>.</a:t>
            </a:r>
            <a:endParaRPr lang="en-GB" dirty="0"/>
          </a:p>
        </p:txBody>
      </p:sp>
      <p:pic>
        <p:nvPicPr>
          <p:cNvPr id="2050" name="Picture 2" descr="http://www.clipartbest.com/cliparts/RTA/d9g/RTAd9gET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7237" y="1560427"/>
            <a:ext cx="1714500" cy="1714500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732240" y="1700808"/>
            <a:ext cx="2160240" cy="1200329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High-speed planes are warmed by air friction and so get </a:t>
            </a:r>
            <a:r>
              <a:rPr lang="en-US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longer.</a:t>
            </a:r>
            <a:endParaRPr lang="en-GB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1520" y="3933056"/>
            <a:ext cx="936104" cy="1656184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3491880" y="3933056"/>
            <a:ext cx="936104" cy="1656184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719572" y="4221088"/>
            <a:ext cx="468052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719572" y="3933056"/>
            <a:ext cx="3132348" cy="288032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/>
          <p:cNvSpPr/>
          <p:nvPr/>
        </p:nvSpPr>
        <p:spPr>
          <a:xfrm>
            <a:off x="719572" y="4221088"/>
            <a:ext cx="216024" cy="21602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/>
          <p:cNvSpPr/>
          <p:nvPr/>
        </p:nvSpPr>
        <p:spPr>
          <a:xfrm>
            <a:off x="971600" y="4221088"/>
            <a:ext cx="216024" cy="21602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098" name="Picture 2" descr="http://www.clipartbest.com/cliparts/7ca/Krb/7caKrbkcA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7949" y="3469664"/>
            <a:ext cx="1275859" cy="499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251520" y="5661248"/>
            <a:ext cx="4176464" cy="120032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Bridges have gaps to allow for expansion.  Rollers may be used at one end so that movement can take place.</a:t>
            </a:r>
            <a:endParaRPr lang="en-GB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H="1" flipV="1">
            <a:off x="719572" y="4077072"/>
            <a:ext cx="1332148" cy="167906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241673" y="4329100"/>
            <a:ext cx="652551" cy="27699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rollers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7496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51520" y="548680"/>
            <a:ext cx="5040560" cy="72008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Thermal Expansion</a:t>
            </a:r>
            <a:endParaRPr lang="en-GB" sz="40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652120" y="548680"/>
            <a:ext cx="2736304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- examples</a:t>
            </a:r>
            <a:endParaRPr lang="en-GB" sz="3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1412776"/>
            <a:ext cx="4320480" cy="20313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Girders in buildings and bridges are made with gaps at the ends.</a:t>
            </a:r>
            <a:endParaRPr lang="en-GB" dirty="0"/>
          </a:p>
          <a:p>
            <a:r>
              <a:rPr lang="en-US" dirty="0"/>
              <a:t>Glass to be used in cooking has to be a low expansion type such as Pyrex otherwise it would shatter as it got hot.</a:t>
            </a:r>
            <a:endParaRPr lang="en-GB" dirty="0"/>
          </a:p>
          <a:p>
            <a:r>
              <a:rPr lang="en-US" dirty="0"/>
              <a:t>Rivets are heated before they are put in place to hold two metal plates </a:t>
            </a:r>
            <a:r>
              <a:rPr lang="en-US" dirty="0" smtClean="0"/>
              <a:t>together</a:t>
            </a:r>
            <a:r>
              <a:rPr lang="en-GB" dirty="0" smtClean="0"/>
              <a:t>.</a:t>
            </a:r>
            <a:endParaRPr lang="en-GB" dirty="0"/>
          </a:p>
        </p:txBody>
      </p:sp>
      <p:pic>
        <p:nvPicPr>
          <p:cNvPr id="2050" name="Picture 2" descr="http://www.clipartbest.com/cliparts/RTA/d9g/RTAd9gET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7237" y="1560427"/>
            <a:ext cx="1714500" cy="1714500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732240" y="1700808"/>
            <a:ext cx="2160240" cy="1200329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High-speed planes are warmed by air friction and so get </a:t>
            </a:r>
            <a:r>
              <a:rPr lang="en-US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longer.</a:t>
            </a:r>
            <a:endParaRPr lang="en-GB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1520" y="3933056"/>
            <a:ext cx="936104" cy="1656184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3491880" y="3933056"/>
            <a:ext cx="936104" cy="1656184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719572" y="4221088"/>
            <a:ext cx="468052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719572" y="3933056"/>
            <a:ext cx="3132348" cy="288032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/>
          <p:cNvSpPr/>
          <p:nvPr/>
        </p:nvSpPr>
        <p:spPr>
          <a:xfrm>
            <a:off x="719572" y="4221088"/>
            <a:ext cx="216024" cy="21602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/>
          <p:cNvSpPr/>
          <p:nvPr/>
        </p:nvSpPr>
        <p:spPr>
          <a:xfrm>
            <a:off x="971600" y="4221088"/>
            <a:ext cx="216024" cy="21602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098" name="Picture 2" descr="http://www.clipartbest.com/cliparts/7ca/Krb/7caKrbkcA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7949" y="3469664"/>
            <a:ext cx="1275859" cy="499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4797237" y="3436069"/>
            <a:ext cx="4176464" cy="92333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Suspended overhead cables are left slack to allow for contraction that could happen on a very cold day.</a:t>
            </a:r>
            <a:endParaRPr lang="en-GB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H="1" flipV="1">
            <a:off x="719572" y="4077072"/>
            <a:ext cx="1332148" cy="167906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241673" y="4329100"/>
            <a:ext cx="652551" cy="27699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rollers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51520" y="5661248"/>
            <a:ext cx="4176464" cy="120032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Bridges have gaps to allow for expansion.  Rollers may be used at one end so that movement can take place.</a:t>
            </a:r>
            <a:endParaRPr lang="en-GB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012160" y="4606099"/>
            <a:ext cx="45719" cy="98314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/>
          <p:cNvSpPr/>
          <p:nvPr/>
        </p:nvSpPr>
        <p:spPr>
          <a:xfrm>
            <a:off x="7452320" y="4606099"/>
            <a:ext cx="45719" cy="98314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/>
          <p:cNvSpPr/>
          <p:nvPr/>
        </p:nvSpPr>
        <p:spPr>
          <a:xfrm>
            <a:off x="8846761" y="4606099"/>
            <a:ext cx="45719" cy="98314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/>
          <p:cNvSpPr/>
          <p:nvPr/>
        </p:nvSpPr>
        <p:spPr>
          <a:xfrm>
            <a:off x="6004519" y="5769841"/>
            <a:ext cx="45719" cy="98314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7441070" y="5756134"/>
            <a:ext cx="45719" cy="98314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/>
          <p:cNvSpPr/>
          <p:nvPr/>
        </p:nvSpPr>
        <p:spPr>
          <a:xfrm>
            <a:off x="8848745" y="5756134"/>
            <a:ext cx="45719" cy="98314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6" name="Straight Connector 15"/>
          <p:cNvCxnSpPr>
            <a:stCxn id="11" idx="0"/>
            <a:endCxn id="19" idx="0"/>
          </p:cNvCxnSpPr>
          <p:nvPr/>
        </p:nvCxnSpPr>
        <p:spPr>
          <a:xfrm>
            <a:off x="6035020" y="4606099"/>
            <a:ext cx="1440160" cy="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19" idx="0"/>
            <a:endCxn id="20" idx="0"/>
          </p:cNvCxnSpPr>
          <p:nvPr/>
        </p:nvCxnSpPr>
        <p:spPr>
          <a:xfrm>
            <a:off x="7475180" y="4606099"/>
            <a:ext cx="1394441" cy="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Freeform 29"/>
          <p:cNvSpPr/>
          <p:nvPr/>
        </p:nvSpPr>
        <p:spPr>
          <a:xfrm>
            <a:off x="6035040" y="5736657"/>
            <a:ext cx="1443789" cy="163680"/>
          </a:xfrm>
          <a:custGeom>
            <a:avLst/>
            <a:gdLst>
              <a:gd name="connsiteX0" fmla="*/ 0 w 1443789"/>
              <a:gd name="connsiteY0" fmla="*/ 0 h 163680"/>
              <a:gd name="connsiteX1" fmla="*/ 731520 w 1443789"/>
              <a:gd name="connsiteY1" fmla="*/ 163629 h 163680"/>
              <a:gd name="connsiteX2" fmla="*/ 1443789 w 1443789"/>
              <a:gd name="connsiteY2" fmla="*/ 19250 h 163680"/>
              <a:gd name="connsiteX3" fmla="*/ 1443789 w 1443789"/>
              <a:gd name="connsiteY3" fmla="*/ 19250 h 163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43789" h="163680">
                <a:moveTo>
                  <a:pt x="0" y="0"/>
                </a:moveTo>
                <a:cubicBezTo>
                  <a:pt x="245444" y="80210"/>
                  <a:pt x="490889" y="160421"/>
                  <a:pt x="731520" y="163629"/>
                </a:cubicBezTo>
                <a:cubicBezTo>
                  <a:pt x="972151" y="166837"/>
                  <a:pt x="1443789" y="19250"/>
                  <a:pt x="1443789" y="19250"/>
                </a:cubicBezTo>
                <a:lnTo>
                  <a:pt x="1443789" y="19250"/>
                </a:lnTo>
              </a:path>
            </a:pathLst>
          </a:custGeom>
          <a:noFill/>
          <a:ln w="127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Freeform 32"/>
          <p:cNvSpPr/>
          <p:nvPr/>
        </p:nvSpPr>
        <p:spPr>
          <a:xfrm>
            <a:off x="7422907" y="5764206"/>
            <a:ext cx="1443789" cy="163680"/>
          </a:xfrm>
          <a:custGeom>
            <a:avLst/>
            <a:gdLst>
              <a:gd name="connsiteX0" fmla="*/ 0 w 1443789"/>
              <a:gd name="connsiteY0" fmla="*/ 0 h 163680"/>
              <a:gd name="connsiteX1" fmla="*/ 731520 w 1443789"/>
              <a:gd name="connsiteY1" fmla="*/ 163629 h 163680"/>
              <a:gd name="connsiteX2" fmla="*/ 1443789 w 1443789"/>
              <a:gd name="connsiteY2" fmla="*/ 19250 h 163680"/>
              <a:gd name="connsiteX3" fmla="*/ 1443789 w 1443789"/>
              <a:gd name="connsiteY3" fmla="*/ 19250 h 163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43789" h="163680">
                <a:moveTo>
                  <a:pt x="0" y="0"/>
                </a:moveTo>
                <a:cubicBezTo>
                  <a:pt x="245444" y="80210"/>
                  <a:pt x="490889" y="160421"/>
                  <a:pt x="731520" y="163629"/>
                </a:cubicBezTo>
                <a:cubicBezTo>
                  <a:pt x="972151" y="166837"/>
                  <a:pt x="1443789" y="19250"/>
                  <a:pt x="1443789" y="19250"/>
                </a:cubicBezTo>
                <a:lnTo>
                  <a:pt x="1443789" y="19250"/>
                </a:lnTo>
              </a:path>
            </a:pathLst>
          </a:custGeom>
          <a:noFill/>
          <a:ln w="127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TextBox 33"/>
          <p:cNvSpPr txBox="1"/>
          <p:nvPr/>
        </p:nvSpPr>
        <p:spPr>
          <a:xfrm>
            <a:off x="4999569" y="4824289"/>
            <a:ext cx="796567" cy="27699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Cold day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999569" y="5927886"/>
            <a:ext cx="796567" cy="27699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Hot day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8339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51520" y="548680"/>
            <a:ext cx="5040560" cy="72008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Thermal Expansion</a:t>
            </a:r>
            <a:endParaRPr lang="en-GB" sz="40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652120" y="548680"/>
            <a:ext cx="3240360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- applications</a:t>
            </a:r>
            <a:endParaRPr lang="en-GB" sz="3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5122" name="Picture 2" descr="http://www.clipartbest.com/cliparts/nTB/8nq/nTB8nqyT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389" y="1844824"/>
            <a:ext cx="1506256" cy="4822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76389" y="1484784"/>
            <a:ext cx="1506256" cy="33855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T</a:t>
            </a:r>
            <a:r>
              <a:rPr lang="en-GB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hermometer</a:t>
            </a:r>
            <a:endParaRPr lang="en-GB" sz="1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91680" y="5877272"/>
            <a:ext cx="936104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Mercury or alcohol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7" name="Straight Arrow Connector 6"/>
          <p:cNvCxnSpPr>
            <a:stCxn id="6" idx="1"/>
          </p:cNvCxnSpPr>
          <p:nvPr/>
        </p:nvCxnSpPr>
        <p:spPr>
          <a:xfrm flipH="1" flipV="1">
            <a:off x="1029517" y="5949280"/>
            <a:ext cx="662163" cy="15882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691680" y="4869160"/>
            <a:ext cx="936104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Expanding liquid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75233" y="4190600"/>
            <a:ext cx="1444639" cy="27699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Calibration scale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H="1" flipV="1">
            <a:off x="971600" y="4941168"/>
            <a:ext cx="720080" cy="15882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10" idx="1"/>
          </p:cNvCxnSpPr>
          <p:nvPr/>
        </p:nvCxnSpPr>
        <p:spPr>
          <a:xfrm flipH="1" flipV="1">
            <a:off x="1475656" y="3861048"/>
            <a:ext cx="499577" cy="46805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782645" y="1988840"/>
            <a:ext cx="2645339" cy="20313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As the temperature </a:t>
            </a:r>
            <a:r>
              <a:rPr lang="en-GB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rises</a:t>
            </a:r>
            <a:r>
              <a:rPr lang="en-GB" dirty="0" smtClean="0">
                <a:latin typeface="Comic Sans MS" panose="030F0702030302020204" pitchFamily="66" charset="0"/>
              </a:rPr>
              <a:t>, the liquid in the bulb </a:t>
            </a:r>
            <a:r>
              <a:rPr lang="en-GB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expands</a:t>
            </a:r>
            <a:r>
              <a:rPr lang="en-GB" dirty="0" smtClean="0">
                <a:latin typeface="Comic Sans MS" panose="030F0702030302020204" pitchFamily="66" charset="0"/>
              </a:rPr>
              <a:t>, and so </a:t>
            </a:r>
            <a:r>
              <a:rPr lang="en-GB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rises up </a:t>
            </a:r>
            <a:r>
              <a:rPr lang="en-GB" dirty="0" smtClean="0">
                <a:latin typeface="Comic Sans MS" panose="030F0702030302020204" pitchFamily="66" charset="0"/>
              </a:rPr>
              <a:t>the narrow tube which is </a:t>
            </a:r>
            <a:r>
              <a:rPr lang="en-GB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calibrated</a:t>
            </a:r>
            <a:r>
              <a:rPr lang="en-GB" dirty="0" smtClean="0">
                <a:latin typeface="Comic Sans MS" panose="030F0702030302020204" pitchFamily="66" charset="0"/>
              </a:rPr>
              <a:t> to fixed points (</a:t>
            </a:r>
            <a:r>
              <a:rPr lang="en-GB" dirty="0" err="1" smtClean="0">
                <a:latin typeface="Comic Sans MS" panose="030F0702030302020204" pitchFamily="66" charset="0"/>
              </a:rPr>
              <a:t>eg</a:t>
            </a:r>
            <a:r>
              <a:rPr lang="en-GB" dirty="0" smtClean="0">
                <a:latin typeface="Comic Sans MS" panose="030F0702030302020204" pitchFamily="66" charset="0"/>
              </a:rPr>
              <a:t>. 0</a:t>
            </a:r>
            <a:r>
              <a:rPr lang="en-GB" baseline="30000" dirty="0" smtClean="0">
                <a:latin typeface="Comic Sans MS" panose="030F0702030302020204" pitchFamily="66" charset="0"/>
              </a:rPr>
              <a:t>o</a:t>
            </a:r>
            <a:r>
              <a:rPr lang="en-GB" dirty="0" smtClean="0">
                <a:latin typeface="Comic Sans MS" panose="030F0702030302020204" pitchFamily="66" charset="0"/>
              </a:rPr>
              <a:t>C, 100</a:t>
            </a:r>
            <a:r>
              <a:rPr lang="en-GB" baseline="30000" dirty="0" smtClean="0">
                <a:latin typeface="Comic Sans MS" panose="030F0702030302020204" pitchFamily="66" charset="0"/>
              </a:rPr>
              <a:t>o</a:t>
            </a:r>
            <a:r>
              <a:rPr lang="en-GB" dirty="0" smtClean="0">
                <a:latin typeface="Comic Sans MS" panose="030F0702030302020204" pitchFamily="66" charset="0"/>
              </a:rPr>
              <a:t>C)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6546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51520" y="548680"/>
            <a:ext cx="5040560" cy="72008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Thermal Expansion</a:t>
            </a:r>
            <a:endParaRPr lang="en-GB" sz="40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652120" y="548680"/>
            <a:ext cx="3240360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- applications</a:t>
            </a:r>
            <a:endParaRPr lang="en-GB" sz="3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5122" name="Picture 2" descr="http://www.clipartbest.com/cliparts/nTB/8nq/nTB8nqyT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389" y="1844824"/>
            <a:ext cx="1506256" cy="4822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76389" y="1484784"/>
            <a:ext cx="1506256" cy="33855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T</a:t>
            </a:r>
            <a:r>
              <a:rPr lang="en-GB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hermometer</a:t>
            </a:r>
            <a:endParaRPr lang="en-GB" sz="1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91680" y="5877272"/>
            <a:ext cx="936104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Mercury or alcohol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7" name="Straight Arrow Connector 6"/>
          <p:cNvCxnSpPr>
            <a:stCxn id="6" idx="1"/>
          </p:cNvCxnSpPr>
          <p:nvPr/>
        </p:nvCxnSpPr>
        <p:spPr>
          <a:xfrm flipH="1" flipV="1">
            <a:off x="1029517" y="5949280"/>
            <a:ext cx="662163" cy="15882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691680" y="4869160"/>
            <a:ext cx="936104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Expanding liquid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75233" y="4190600"/>
            <a:ext cx="1444639" cy="27699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Calibration scale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H="1" flipV="1">
            <a:off x="971600" y="4941168"/>
            <a:ext cx="720080" cy="15882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10" idx="1"/>
          </p:cNvCxnSpPr>
          <p:nvPr/>
        </p:nvCxnSpPr>
        <p:spPr>
          <a:xfrm flipH="1" flipV="1">
            <a:off x="1475656" y="3861048"/>
            <a:ext cx="499577" cy="46805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782645" y="1988840"/>
            <a:ext cx="2645339" cy="20313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As the temperature </a:t>
            </a:r>
            <a:r>
              <a:rPr lang="en-GB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rises</a:t>
            </a:r>
            <a:r>
              <a:rPr lang="en-GB" dirty="0" smtClean="0">
                <a:latin typeface="Comic Sans MS" panose="030F0702030302020204" pitchFamily="66" charset="0"/>
              </a:rPr>
              <a:t>, the liquid in the bulb </a:t>
            </a:r>
            <a:r>
              <a:rPr lang="en-GB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expands</a:t>
            </a:r>
            <a:r>
              <a:rPr lang="en-GB" dirty="0" smtClean="0">
                <a:latin typeface="Comic Sans MS" panose="030F0702030302020204" pitchFamily="66" charset="0"/>
              </a:rPr>
              <a:t>, and so </a:t>
            </a:r>
            <a:r>
              <a:rPr lang="en-GB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rises up </a:t>
            </a:r>
            <a:r>
              <a:rPr lang="en-GB" dirty="0" smtClean="0">
                <a:latin typeface="Comic Sans MS" panose="030F0702030302020204" pitchFamily="66" charset="0"/>
              </a:rPr>
              <a:t>the narrow tube which is </a:t>
            </a:r>
            <a:r>
              <a:rPr lang="en-GB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calibrated</a:t>
            </a:r>
            <a:r>
              <a:rPr lang="en-GB" dirty="0" smtClean="0">
                <a:latin typeface="Comic Sans MS" panose="030F0702030302020204" pitchFamily="66" charset="0"/>
              </a:rPr>
              <a:t> to fixed points (</a:t>
            </a:r>
            <a:r>
              <a:rPr lang="en-GB" dirty="0" err="1" smtClean="0">
                <a:latin typeface="Comic Sans MS" panose="030F0702030302020204" pitchFamily="66" charset="0"/>
              </a:rPr>
              <a:t>eg</a:t>
            </a:r>
            <a:r>
              <a:rPr lang="en-GB" dirty="0" smtClean="0">
                <a:latin typeface="Comic Sans MS" panose="030F0702030302020204" pitchFamily="66" charset="0"/>
              </a:rPr>
              <a:t>. 0</a:t>
            </a:r>
            <a:r>
              <a:rPr lang="en-GB" baseline="30000" dirty="0" smtClean="0">
                <a:latin typeface="Comic Sans MS" panose="030F0702030302020204" pitchFamily="66" charset="0"/>
              </a:rPr>
              <a:t>o</a:t>
            </a:r>
            <a:r>
              <a:rPr lang="en-GB" dirty="0" smtClean="0">
                <a:latin typeface="Comic Sans MS" panose="030F0702030302020204" pitchFamily="66" charset="0"/>
              </a:rPr>
              <a:t>C, 100</a:t>
            </a:r>
            <a:r>
              <a:rPr lang="en-GB" baseline="30000" dirty="0" smtClean="0">
                <a:latin typeface="Comic Sans MS" panose="030F0702030302020204" pitchFamily="66" charset="0"/>
              </a:rPr>
              <a:t>o</a:t>
            </a:r>
            <a:r>
              <a:rPr lang="en-GB" dirty="0" smtClean="0">
                <a:latin typeface="Comic Sans MS" panose="030F0702030302020204" pitchFamily="66" charset="0"/>
              </a:rPr>
              <a:t>C)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124" name="Picture 4" descr="http://www.schoolphysics.co.uk/age11-14/Heat%20energy/Expansion/text/Expansion_of_solids/images/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988840"/>
            <a:ext cx="3995936" cy="867689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5292080" y="1506270"/>
            <a:ext cx="1980220" cy="33855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Bimetallic strip</a:t>
            </a:r>
            <a:endParaRPr lang="en-GB" sz="1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788024" y="3182248"/>
            <a:ext cx="3995936" cy="175432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In a bimetallic strip, a </a:t>
            </a:r>
            <a:r>
              <a:rPr lang="en-GB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low expansion </a:t>
            </a:r>
            <a:r>
              <a:rPr lang="en-GB" dirty="0" smtClean="0">
                <a:latin typeface="Comic Sans MS" panose="030F0702030302020204" pitchFamily="66" charset="0"/>
              </a:rPr>
              <a:t>metal (</a:t>
            </a:r>
            <a:r>
              <a:rPr lang="en-GB" dirty="0" err="1" smtClean="0">
                <a:latin typeface="Comic Sans MS" panose="030F0702030302020204" pitchFamily="66" charset="0"/>
              </a:rPr>
              <a:t>eg</a:t>
            </a:r>
            <a:r>
              <a:rPr lang="en-GB" dirty="0" smtClean="0">
                <a:latin typeface="Comic Sans MS" panose="030F0702030302020204" pitchFamily="66" charset="0"/>
              </a:rPr>
              <a:t>. Invar) is bonded to a </a:t>
            </a:r>
            <a:r>
              <a:rPr lang="en-GB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high expansion </a:t>
            </a:r>
            <a:r>
              <a:rPr lang="en-GB" dirty="0" smtClean="0">
                <a:latin typeface="Comic Sans MS" panose="030F0702030302020204" pitchFamily="66" charset="0"/>
              </a:rPr>
              <a:t>metal (</a:t>
            </a:r>
            <a:r>
              <a:rPr lang="en-GB" dirty="0" err="1" smtClean="0">
                <a:latin typeface="Comic Sans MS" panose="030F0702030302020204" pitchFamily="66" charset="0"/>
              </a:rPr>
              <a:t>eg</a:t>
            </a:r>
            <a:r>
              <a:rPr lang="en-GB" dirty="0" smtClean="0">
                <a:latin typeface="Comic Sans MS" panose="030F0702030302020204" pitchFamily="66" charset="0"/>
              </a:rPr>
              <a:t>. Brass).  As the strip is </a:t>
            </a:r>
            <a:r>
              <a:rPr lang="en-GB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heated</a:t>
            </a:r>
            <a:r>
              <a:rPr lang="en-GB" dirty="0" smtClean="0">
                <a:latin typeface="Comic Sans MS" panose="030F0702030302020204" pitchFamily="66" charset="0"/>
              </a:rPr>
              <a:t>, the brass </a:t>
            </a:r>
            <a:r>
              <a:rPr lang="en-GB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expands more </a:t>
            </a:r>
            <a:r>
              <a:rPr lang="en-GB" dirty="0" smtClean="0">
                <a:latin typeface="Comic Sans MS" panose="030F0702030302020204" pitchFamily="66" charset="0"/>
              </a:rPr>
              <a:t>than the invar, causing the strip to </a:t>
            </a:r>
            <a:r>
              <a:rPr lang="en-GB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bend</a:t>
            </a:r>
            <a:r>
              <a:rPr lang="en-GB" dirty="0" smtClean="0">
                <a:latin typeface="Comic Sans MS" panose="030F0702030302020204" pitchFamily="66" charset="0"/>
              </a:rPr>
              <a:t>.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72000" y="2896780"/>
            <a:ext cx="4572000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700" dirty="0"/>
              <a:t>http://www.schoolphysics.co.uk/age11-14/Heat%20energy/Expansion/text/Expansion_of_solids/index.html</a:t>
            </a:r>
          </a:p>
        </p:txBody>
      </p:sp>
    </p:spTree>
    <p:extLst>
      <p:ext uri="{BB962C8B-B14F-4D97-AF65-F5344CB8AC3E}">
        <p14:creationId xmlns:p14="http://schemas.microsoft.com/office/powerpoint/2010/main" val="3841595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ounded Rectangle 1"/>
          <p:cNvSpPr/>
          <p:nvPr/>
        </p:nvSpPr>
        <p:spPr>
          <a:xfrm>
            <a:off x="719572" y="548680"/>
            <a:ext cx="7704856" cy="5760640"/>
          </a:xfrm>
          <a:prstGeom prst="roundRect">
            <a:avLst/>
          </a:prstGeom>
          <a:solidFill>
            <a:srgbClr val="FFFF99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ounded Rectangle 2"/>
          <p:cNvSpPr/>
          <p:nvPr/>
        </p:nvSpPr>
        <p:spPr>
          <a:xfrm>
            <a:off x="4572000" y="548680"/>
            <a:ext cx="3852428" cy="936104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LEARNING OBJECTIVES</a:t>
            </a:r>
            <a:endParaRPr lang="en-GB" sz="2400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8753414"/>
              </p:ext>
            </p:extLst>
          </p:nvPr>
        </p:nvGraphicFramePr>
        <p:xfrm>
          <a:off x="1043608" y="1484784"/>
          <a:ext cx="7128792" cy="439248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28392"/>
                <a:gridCol w="3600400"/>
              </a:tblGrid>
              <a:tr h="4392488">
                <a:tc>
                  <a:txBody>
                    <a:bodyPr/>
                    <a:lstStyle/>
                    <a:p>
                      <a:endParaRPr lang="en-GB" sz="1300" dirty="0" smtClean="0">
                        <a:latin typeface="Comic Sans MS" panose="030F0702030302020204" pitchFamily="66" charset="0"/>
                      </a:endParaRPr>
                    </a:p>
                    <a:p>
                      <a:r>
                        <a:rPr lang="en-GB" sz="1300" dirty="0" smtClean="0">
                          <a:latin typeface="Comic Sans MS" panose="030F0702030302020204" pitchFamily="66" charset="0"/>
                        </a:rPr>
                        <a:t>2.2.1 Thermal expansion of solids, liquids and gases </a:t>
                      </a:r>
                    </a:p>
                    <a:p>
                      <a:r>
                        <a:rPr lang="en-GB" sz="1300" dirty="0" smtClean="0">
                          <a:latin typeface="Comic Sans MS" panose="030F0702030302020204" pitchFamily="66" charset="0"/>
                        </a:rPr>
                        <a:t>Core • Describe qualitatively the thermal expansion of solids, liquids, and gases at constant pressure • Identify and explain some of the everyday applications and consequences of thermal expansion</a:t>
                      </a:r>
                    </a:p>
                    <a:p>
                      <a:endParaRPr lang="en-GB" sz="1300" dirty="0" smtClean="0">
                        <a:latin typeface="Comic Sans MS" panose="030F0702030302020204" pitchFamily="66" charset="0"/>
                      </a:endParaRPr>
                    </a:p>
                    <a:p>
                      <a:r>
                        <a:rPr lang="en-GB" sz="1300" dirty="0" smtClean="0">
                          <a:latin typeface="Comic Sans MS" panose="030F0702030302020204" pitchFamily="66" charset="0"/>
                        </a:rPr>
                        <a:t>2.2.2 Measurement of temperature </a:t>
                      </a:r>
                    </a:p>
                    <a:p>
                      <a:r>
                        <a:rPr lang="en-GB" sz="1300" dirty="0" smtClean="0">
                          <a:latin typeface="Comic Sans MS" panose="030F0702030302020204" pitchFamily="66" charset="0"/>
                        </a:rPr>
                        <a:t>Core • Appreciate how a physical property that varies with temperature may be used for the measurement of temperature, and state examples of such properties • Recognise the need for and identify fixed points</a:t>
                      </a:r>
                    </a:p>
                    <a:p>
                      <a:r>
                        <a:rPr lang="en-GB" sz="1300" dirty="0" smtClean="0">
                          <a:latin typeface="Comic Sans MS" panose="030F0702030302020204" pitchFamily="66" charset="0"/>
                        </a:rPr>
                        <a:t>• Describe and explain the structure and action of liquid-in-glass thermometers</a:t>
                      </a:r>
                    </a:p>
                    <a:p>
                      <a:endParaRPr lang="en-GB" sz="1300" dirty="0" smtClean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300" b="0" dirty="0" smtClean="0">
                        <a:latin typeface="Comic Sans MS" panose="030F0702030302020204" pitchFamily="66" charset="0"/>
                      </a:endParaRPr>
                    </a:p>
                    <a:p>
                      <a:endParaRPr lang="en-GB" sz="1300" b="0" dirty="0" smtClean="0">
                        <a:latin typeface="Comic Sans MS" panose="030F0702030302020204" pitchFamily="66" charset="0"/>
                      </a:endParaRPr>
                    </a:p>
                    <a:p>
                      <a:endParaRPr lang="en-GB" sz="1300" b="0" dirty="0" smtClean="0">
                        <a:latin typeface="Comic Sans MS" panose="030F0702030302020204" pitchFamily="66" charset="0"/>
                      </a:endParaRPr>
                    </a:p>
                    <a:p>
                      <a:r>
                        <a:rPr lang="en-GB" sz="1300" b="0" dirty="0" smtClean="0">
                          <a:latin typeface="Comic Sans MS" panose="030F0702030302020204" pitchFamily="66" charset="0"/>
                        </a:rPr>
                        <a:t>Supplement • Explain, in terms of the motion and arrangement of molecules, the relative order of the magnitude of the expansion of solids, liquids and gases</a:t>
                      </a:r>
                    </a:p>
                    <a:p>
                      <a:endParaRPr lang="en-GB" sz="1300" b="0" dirty="0" smtClean="0">
                        <a:latin typeface="Comic Sans MS" panose="030F0702030302020204" pitchFamily="66" charset="0"/>
                      </a:endParaRPr>
                    </a:p>
                    <a:p>
                      <a:endParaRPr lang="en-GB" sz="1300" b="0" dirty="0" smtClean="0">
                        <a:latin typeface="Comic Sans MS" panose="030F0702030302020204" pitchFamily="66" charset="0"/>
                      </a:endParaRPr>
                    </a:p>
                    <a:p>
                      <a:endParaRPr lang="en-GB" sz="1300" b="0" dirty="0" smtClean="0">
                        <a:latin typeface="Comic Sans MS" panose="030F0702030302020204" pitchFamily="66" charset="0"/>
                      </a:endParaRPr>
                    </a:p>
                    <a:p>
                      <a:r>
                        <a:rPr lang="en-GB" sz="1300" b="0" dirty="0" smtClean="0">
                          <a:latin typeface="Comic Sans MS" panose="030F0702030302020204" pitchFamily="66" charset="0"/>
                        </a:rPr>
                        <a:t>Supplement • Demonstrate understanding of sensitivity, range and linearity • Describe the structure of a thermocouple and show understanding of its use as a thermometer for measuring high temperatures and those that vary rapidly • Describe and explain how the structure of a liquid-in-glass thermometer relates to its sensitivity, range and linearity 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20011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51520" y="548680"/>
            <a:ext cx="5040560" cy="72008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Thermal Expansion</a:t>
            </a:r>
            <a:endParaRPr lang="en-GB" sz="40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652120" y="548680"/>
            <a:ext cx="3240360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- applications</a:t>
            </a:r>
            <a:endParaRPr lang="en-GB" sz="3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5122" name="Picture 2" descr="http://www.clipartbest.com/cliparts/nTB/8nq/nTB8nqyT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389" y="1844824"/>
            <a:ext cx="1506256" cy="4822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76389" y="1484784"/>
            <a:ext cx="1506256" cy="33855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T</a:t>
            </a:r>
            <a:r>
              <a:rPr lang="en-GB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hermometer</a:t>
            </a:r>
            <a:endParaRPr lang="en-GB" sz="1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91680" y="5877272"/>
            <a:ext cx="936104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Mercury or alcohol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7" name="Straight Arrow Connector 6"/>
          <p:cNvCxnSpPr>
            <a:stCxn id="6" idx="1"/>
          </p:cNvCxnSpPr>
          <p:nvPr/>
        </p:nvCxnSpPr>
        <p:spPr>
          <a:xfrm flipH="1" flipV="1">
            <a:off x="1029517" y="5949280"/>
            <a:ext cx="662163" cy="15882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691680" y="4869160"/>
            <a:ext cx="936104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Expanding liquid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75233" y="4190600"/>
            <a:ext cx="1444639" cy="27699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Calibration scale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H="1" flipV="1">
            <a:off x="971600" y="4941168"/>
            <a:ext cx="720080" cy="15882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10" idx="1"/>
          </p:cNvCxnSpPr>
          <p:nvPr/>
        </p:nvCxnSpPr>
        <p:spPr>
          <a:xfrm flipH="1" flipV="1">
            <a:off x="1475656" y="3861048"/>
            <a:ext cx="499577" cy="46805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782645" y="1988840"/>
            <a:ext cx="2645339" cy="20313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As the temperature </a:t>
            </a:r>
            <a:r>
              <a:rPr lang="en-GB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rises</a:t>
            </a:r>
            <a:r>
              <a:rPr lang="en-GB" dirty="0" smtClean="0">
                <a:latin typeface="Comic Sans MS" panose="030F0702030302020204" pitchFamily="66" charset="0"/>
              </a:rPr>
              <a:t>, the liquid in the bulb </a:t>
            </a:r>
            <a:r>
              <a:rPr lang="en-GB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expands</a:t>
            </a:r>
            <a:r>
              <a:rPr lang="en-GB" dirty="0" smtClean="0">
                <a:latin typeface="Comic Sans MS" panose="030F0702030302020204" pitchFamily="66" charset="0"/>
              </a:rPr>
              <a:t>, and so </a:t>
            </a:r>
            <a:r>
              <a:rPr lang="en-GB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rises up </a:t>
            </a:r>
            <a:r>
              <a:rPr lang="en-GB" dirty="0" smtClean="0">
                <a:latin typeface="Comic Sans MS" panose="030F0702030302020204" pitchFamily="66" charset="0"/>
              </a:rPr>
              <a:t>the narrow tube which is </a:t>
            </a:r>
            <a:r>
              <a:rPr lang="en-GB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calibrated</a:t>
            </a:r>
            <a:r>
              <a:rPr lang="en-GB" dirty="0" smtClean="0">
                <a:latin typeface="Comic Sans MS" panose="030F0702030302020204" pitchFamily="66" charset="0"/>
              </a:rPr>
              <a:t> to fixed points (</a:t>
            </a:r>
            <a:r>
              <a:rPr lang="en-GB" dirty="0" err="1" smtClean="0">
                <a:latin typeface="Comic Sans MS" panose="030F0702030302020204" pitchFamily="66" charset="0"/>
              </a:rPr>
              <a:t>eg</a:t>
            </a:r>
            <a:r>
              <a:rPr lang="en-GB" dirty="0" smtClean="0">
                <a:latin typeface="Comic Sans MS" panose="030F0702030302020204" pitchFamily="66" charset="0"/>
              </a:rPr>
              <a:t>. 0</a:t>
            </a:r>
            <a:r>
              <a:rPr lang="en-GB" baseline="30000" dirty="0" smtClean="0">
                <a:latin typeface="Comic Sans MS" panose="030F0702030302020204" pitchFamily="66" charset="0"/>
              </a:rPr>
              <a:t>o</a:t>
            </a:r>
            <a:r>
              <a:rPr lang="en-GB" dirty="0" smtClean="0">
                <a:latin typeface="Comic Sans MS" panose="030F0702030302020204" pitchFamily="66" charset="0"/>
              </a:rPr>
              <a:t>C, 100</a:t>
            </a:r>
            <a:r>
              <a:rPr lang="en-GB" baseline="30000" dirty="0" smtClean="0">
                <a:latin typeface="Comic Sans MS" panose="030F0702030302020204" pitchFamily="66" charset="0"/>
              </a:rPr>
              <a:t>o</a:t>
            </a:r>
            <a:r>
              <a:rPr lang="en-GB" dirty="0" smtClean="0">
                <a:latin typeface="Comic Sans MS" panose="030F0702030302020204" pitchFamily="66" charset="0"/>
              </a:rPr>
              <a:t>C)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124" name="Picture 4" descr="http://www.schoolphysics.co.uk/age11-14/Heat%20energy/Expansion/text/Expansion_of_solids/images/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988840"/>
            <a:ext cx="3995936" cy="867689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5292080" y="1506270"/>
            <a:ext cx="1980220" cy="33855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Bimetallic strip</a:t>
            </a:r>
            <a:endParaRPr lang="en-GB" sz="1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788024" y="3182248"/>
            <a:ext cx="3995936" cy="175432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In a bimetallic strip, a </a:t>
            </a:r>
            <a:r>
              <a:rPr lang="en-GB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low expansion </a:t>
            </a:r>
            <a:r>
              <a:rPr lang="en-GB" dirty="0" smtClean="0">
                <a:latin typeface="Comic Sans MS" panose="030F0702030302020204" pitchFamily="66" charset="0"/>
              </a:rPr>
              <a:t>metal (</a:t>
            </a:r>
            <a:r>
              <a:rPr lang="en-GB" dirty="0" err="1" smtClean="0">
                <a:latin typeface="Comic Sans MS" panose="030F0702030302020204" pitchFamily="66" charset="0"/>
              </a:rPr>
              <a:t>eg</a:t>
            </a:r>
            <a:r>
              <a:rPr lang="en-GB" dirty="0" smtClean="0">
                <a:latin typeface="Comic Sans MS" panose="030F0702030302020204" pitchFamily="66" charset="0"/>
              </a:rPr>
              <a:t>. Invar) is bonded to a </a:t>
            </a:r>
            <a:r>
              <a:rPr lang="en-GB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high expansion </a:t>
            </a:r>
            <a:r>
              <a:rPr lang="en-GB" dirty="0" smtClean="0">
                <a:latin typeface="Comic Sans MS" panose="030F0702030302020204" pitchFamily="66" charset="0"/>
              </a:rPr>
              <a:t>metal (</a:t>
            </a:r>
            <a:r>
              <a:rPr lang="en-GB" dirty="0" err="1" smtClean="0">
                <a:latin typeface="Comic Sans MS" panose="030F0702030302020204" pitchFamily="66" charset="0"/>
              </a:rPr>
              <a:t>eg</a:t>
            </a:r>
            <a:r>
              <a:rPr lang="en-GB" dirty="0" smtClean="0">
                <a:latin typeface="Comic Sans MS" panose="030F0702030302020204" pitchFamily="66" charset="0"/>
              </a:rPr>
              <a:t>. Brass).  As the strip is </a:t>
            </a:r>
            <a:r>
              <a:rPr lang="en-GB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heated</a:t>
            </a:r>
            <a:r>
              <a:rPr lang="en-GB" dirty="0" smtClean="0">
                <a:latin typeface="Comic Sans MS" panose="030F0702030302020204" pitchFamily="66" charset="0"/>
              </a:rPr>
              <a:t>, the brass </a:t>
            </a:r>
            <a:r>
              <a:rPr lang="en-GB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expands more </a:t>
            </a:r>
            <a:r>
              <a:rPr lang="en-GB" dirty="0" smtClean="0">
                <a:latin typeface="Comic Sans MS" panose="030F0702030302020204" pitchFamily="66" charset="0"/>
              </a:rPr>
              <a:t>than the invar, causing the strip to </a:t>
            </a:r>
            <a:r>
              <a:rPr lang="en-GB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bend</a:t>
            </a:r>
            <a:r>
              <a:rPr lang="en-GB" dirty="0" smtClean="0">
                <a:latin typeface="Comic Sans MS" panose="030F0702030302020204" pitchFamily="66" charset="0"/>
              </a:rPr>
              <a:t>.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72000" y="2896780"/>
            <a:ext cx="4572000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700" dirty="0"/>
              <a:t>http://www.schoolphysics.co.uk/age11-14/Heat%20energy/Expansion/text/Expansion_of_solids/index.html</a:t>
            </a:r>
          </a:p>
        </p:txBody>
      </p:sp>
      <p:pic>
        <p:nvPicPr>
          <p:cNvPr id="7170" name="Picture 2" descr="http://s.hswstatic.com/gif/therm-bimetallic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3511" y="5130188"/>
            <a:ext cx="3629025" cy="1543051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785992" y="5020580"/>
            <a:ext cx="2106488" cy="181588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dirty="0" smtClean="0">
                <a:latin typeface="Comic Sans MS" panose="030F0702030302020204" pitchFamily="66" charset="0"/>
              </a:rPr>
              <a:t>Bimetallic strips may be used in </a:t>
            </a:r>
            <a:r>
              <a:rPr lang="en-GB" sz="1600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thermostats</a:t>
            </a:r>
            <a:r>
              <a:rPr lang="en-GB" sz="1600" dirty="0" smtClean="0">
                <a:latin typeface="Comic Sans MS" panose="030F0702030302020204" pitchFamily="66" charset="0"/>
              </a:rPr>
              <a:t> – devices for maintaining a </a:t>
            </a:r>
            <a:r>
              <a:rPr lang="en-GB" sz="1600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steady temperature</a:t>
            </a:r>
            <a:r>
              <a:rPr lang="en-GB" sz="1600" dirty="0" smtClean="0">
                <a:latin typeface="Comic Sans MS" panose="030F0702030302020204" pitchFamily="66" charset="0"/>
              </a:rPr>
              <a:t>, such as in </a:t>
            </a:r>
            <a:r>
              <a:rPr lang="en-GB" sz="1600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water heaters</a:t>
            </a:r>
            <a:r>
              <a:rPr lang="en-GB" sz="1600" dirty="0" smtClean="0">
                <a:latin typeface="Comic Sans MS" panose="030F0702030302020204" pitchFamily="66" charset="0"/>
              </a:rPr>
              <a:t>.</a:t>
            </a:r>
            <a:endParaRPr lang="en-GB" sz="1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9060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51520" y="548680"/>
            <a:ext cx="5040560" cy="72008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Thermal Expansion</a:t>
            </a:r>
            <a:endParaRPr lang="en-GB" sz="40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71600" y="1340768"/>
            <a:ext cx="7560840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… and the mystery of floating ice!</a:t>
            </a:r>
            <a:endParaRPr lang="en-GB" sz="3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7877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51520" y="548680"/>
            <a:ext cx="5040560" cy="72008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Thermal Expansion</a:t>
            </a:r>
            <a:endParaRPr lang="en-GB" sz="40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71600" y="1340768"/>
            <a:ext cx="7560840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… and the mystery of floating ice!</a:t>
            </a:r>
            <a:endParaRPr lang="en-GB" sz="3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770021" y="2165470"/>
            <a:ext cx="2271562" cy="1682316"/>
          </a:xfrm>
          <a:custGeom>
            <a:avLst/>
            <a:gdLst>
              <a:gd name="connsiteX0" fmla="*/ 779646 w 2271562"/>
              <a:gd name="connsiteY0" fmla="*/ 173469 h 1682316"/>
              <a:gd name="connsiteX1" fmla="*/ 779646 w 2271562"/>
              <a:gd name="connsiteY1" fmla="*/ 173469 h 1682316"/>
              <a:gd name="connsiteX2" fmla="*/ 693019 w 2271562"/>
              <a:gd name="connsiteY2" fmla="*/ 192719 h 1682316"/>
              <a:gd name="connsiteX3" fmla="*/ 664143 w 2271562"/>
              <a:gd name="connsiteY3" fmla="*/ 211970 h 1682316"/>
              <a:gd name="connsiteX4" fmla="*/ 635267 w 2271562"/>
              <a:gd name="connsiteY4" fmla="*/ 221595 h 1682316"/>
              <a:gd name="connsiteX5" fmla="*/ 567891 w 2271562"/>
              <a:gd name="connsiteY5" fmla="*/ 250471 h 1682316"/>
              <a:gd name="connsiteX6" fmla="*/ 539015 w 2271562"/>
              <a:gd name="connsiteY6" fmla="*/ 269722 h 1682316"/>
              <a:gd name="connsiteX7" fmla="*/ 462013 w 2271562"/>
              <a:gd name="connsiteY7" fmla="*/ 288972 h 1682316"/>
              <a:gd name="connsiteX8" fmla="*/ 433137 w 2271562"/>
              <a:gd name="connsiteY8" fmla="*/ 308223 h 1682316"/>
              <a:gd name="connsiteX9" fmla="*/ 375385 w 2271562"/>
              <a:gd name="connsiteY9" fmla="*/ 327473 h 1682316"/>
              <a:gd name="connsiteX10" fmla="*/ 346510 w 2271562"/>
              <a:gd name="connsiteY10" fmla="*/ 346724 h 1682316"/>
              <a:gd name="connsiteX11" fmla="*/ 250257 w 2271562"/>
              <a:gd name="connsiteY11" fmla="*/ 404475 h 1682316"/>
              <a:gd name="connsiteX12" fmla="*/ 221381 w 2271562"/>
              <a:gd name="connsiteY12" fmla="*/ 433351 h 1682316"/>
              <a:gd name="connsiteX13" fmla="*/ 192505 w 2271562"/>
              <a:gd name="connsiteY13" fmla="*/ 452602 h 1682316"/>
              <a:gd name="connsiteX14" fmla="*/ 154004 w 2271562"/>
              <a:gd name="connsiteY14" fmla="*/ 481477 h 1682316"/>
              <a:gd name="connsiteX15" fmla="*/ 77002 w 2271562"/>
              <a:gd name="connsiteY15" fmla="*/ 577730 h 1682316"/>
              <a:gd name="connsiteX16" fmla="*/ 48126 w 2271562"/>
              <a:gd name="connsiteY16" fmla="*/ 635482 h 1682316"/>
              <a:gd name="connsiteX17" fmla="*/ 28876 w 2271562"/>
              <a:gd name="connsiteY17" fmla="*/ 664357 h 1682316"/>
              <a:gd name="connsiteX18" fmla="*/ 0 w 2271562"/>
              <a:gd name="connsiteY18" fmla="*/ 789486 h 1682316"/>
              <a:gd name="connsiteX19" fmla="*/ 9625 w 2271562"/>
              <a:gd name="connsiteY19" fmla="*/ 981991 h 1682316"/>
              <a:gd name="connsiteX20" fmla="*/ 38501 w 2271562"/>
              <a:gd name="connsiteY20" fmla="*/ 1039743 h 1682316"/>
              <a:gd name="connsiteX21" fmla="*/ 57752 w 2271562"/>
              <a:gd name="connsiteY21" fmla="*/ 1097494 h 1682316"/>
              <a:gd name="connsiteX22" fmla="*/ 125128 w 2271562"/>
              <a:gd name="connsiteY22" fmla="*/ 1193747 h 1682316"/>
              <a:gd name="connsiteX23" fmla="*/ 221381 w 2271562"/>
              <a:gd name="connsiteY23" fmla="*/ 1251498 h 1682316"/>
              <a:gd name="connsiteX24" fmla="*/ 269507 w 2271562"/>
              <a:gd name="connsiteY24" fmla="*/ 1261124 h 1682316"/>
              <a:gd name="connsiteX25" fmla="*/ 346510 w 2271562"/>
              <a:gd name="connsiteY25" fmla="*/ 1280374 h 1682316"/>
              <a:gd name="connsiteX26" fmla="*/ 404261 w 2271562"/>
              <a:gd name="connsiteY26" fmla="*/ 1328501 h 1682316"/>
              <a:gd name="connsiteX27" fmla="*/ 442762 w 2271562"/>
              <a:gd name="connsiteY27" fmla="*/ 1386252 h 1682316"/>
              <a:gd name="connsiteX28" fmla="*/ 500514 w 2271562"/>
              <a:gd name="connsiteY28" fmla="*/ 1444004 h 1682316"/>
              <a:gd name="connsiteX29" fmla="*/ 519764 w 2271562"/>
              <a:gd name="connsiteY29" fmla="*/ 1472879 h 1682316"/>
              <a:gd name="connsiteX30" fmla="*/ 558265 w 2271562"/>
              <a:gd name="connsiteY30" fmla="*/ 1492130 h 1682316"/>
              <a:gd name="connsiteX31" fmla="*/ 644893 w 2271562"/>
              <a:gd name="connsiteY31" fmla="*/ 1559507 h 1682316"/>
              <a:gd name="connsiteX32" fmla="*/ 721895 w 2271562"/>
              <a:gd name="connsiteY32" fmla="*/ 1598008 h 1682316"/>
              <a:gd name="connsiteX33" fmla="*/ 760396 w 2271562"/>
              <a:gd name="connsiteY33" fmla="*/ 1617258 h 1682316"/>
              <a:gd name="connsiteX34" fmla="*/ 798897 w 2271562"/>
              <a:gd name="connsiteY34" fmla="*/ 1626884 h 1682316"/>
              <a:gd name="connsiteX35" fmla="*/ 827773 w 2271562"/>
              <a:gd name="connsiteY35" fmla="*/ 1636509 h 1682316"/>
              <a:gd name="connsiteX36" fmla="*/ 924025 w 2271562"/>
              <a:gd name="connsiteY36" fmla="*/ 1655759 h 1682316"/>
              <a:gd name="connsiteX37" fmla="*/ 1164657 w 2271562"/>
              <a:gd name="connsiteY37" fmla="*/ 1665385 h 1682316"/>
              <a:gd name="connsiteX38" fmla="*/ 1203158 w 2271562"/>
              <a:gd name="connsiteY38" fmla="*/ 1655759 h 1682316"/>
              <a:gd name="connsiteX39" fmla="*/ 1280160 w 2271562"/>
              <a:gd name="connsiteY39" fmla="*/ 1636509 h 1682316"/>
              <a:gd name="connsiteX40" fmla="*/ 1751798 w 2271562"/>
              <a:gd name="connsiteY40" fmla="*/ 1626884 h 1682316"/>
              <a:gd name="connsiteX41" fmla="*/ 1790299 w 2271562"/>
              <a:gd name="connsiteY41" fmla="*/ 1617258 h 1682316"/>
              <a:gd name="connsiteX42" fmla="*/ 1819175 w 2271562"/>
              <a:gd name="connsiteY42" fmla="*/ 1598008 h 1682316"/>
              <a:gd name="connsiteX43" fmla="*/ 1848051 w 2271562"/>
              <a:gd name="connsiteY43" fmla="*/ 1588383 h 1682316"/>
              <a:gd name="connsiteX44" fmla="*/ 1876926 w 2271562"/>
              <a:gd name="connsiteY44" fmla="*/ 1569132 h 1682316"/>
              <a:gd name="connsiteX45" fmla="*/ 1905802 w 2271562"/>
              <a:gd name="connsiteY45" fmla="*/ 1511381 h 1682316"/>
              <a:gd name="connsiteX46" fmla="*/ 1934678 w 2271562"/>
              <a:gd name="connsiteY46" fmla="*/ 1482505 h 1682316"/>
              <a:gd name="connsiteX47" fmla="*/ 1953928 w 2271562"/>
              <a:gd name="connsiteY47" fmla="*/ 1444004 h 1682316"/>
              <a:gd name="connsiteX48" fmla="*/ 1973179 w 2271562"/>
              <a:gd name="connsiteY48" fmla="*/ 1415128 h 1682316"/>
              <a:gd name="connsiteX49" fmla="*/ 1992430 w 2271562"/>
              <a:gd name="connsiteY49" fmla="*/ 1357376 h 1682316"/>
              <a:gd name="connsiteX50" fmla="*/ 2011680 w 2271562"/>
              <a:gd name="connsiteY50" fmla="*/ 1318875 h 1682316"/>
              <a:gd name="connsiteX51" fmla="*/ 2030931 w 2271562"/>
              <a:gd name="connsiteY51" fmla="*/ 1241873 h 1682316"/>
              <a:gd name="connsiteX52" fmla="*/ 2040556 w 2271562"/>
              <a:gd name="connsiteY52" fmla="*/ 1203372 h 1682316"/>
              <a:gd name="connsiteX53" fmla="*/ 2079057 w 2271562"/>
              <a:gd name="connsiteY53" fmla="*/ 1107119 h 1682316"/>
              <a:gd name="connsiteX54" fmla="*/ 2107933 w 2271562"/>
              <a:gd name="connsiteY54" fmla="*/ 1068618 h 1682316"/>
              <a:gd name="connsiteX55" fmla="*/ 2136808 w 2271562"/>
              <a:gd name="connsiteY55" fmla="*/ 1039743 h 1682316"/>
              <a:gd name="connsiteX56" fmla="*/ 2165684 w 2271562"/>
              <a:gd name="connsiteY56" fmla="*/ 1030117 h 1682316"/>
              <a:gd name="connsiteX57" fmla="*/ 2204185 w 2271562"/>
              <a:gd name="connsiteY57" fmla="*/ 972366 h 1682316"/>
              <a:gd name="connsiteX58" fmla="*/ 2213811 w 2271562"/>
              <a:gd name="connsiteY58" fmla="*/ 943490 h 1682316"/>
              <a:gd name="connsiteX59" fmla="*/ 2233061 w 2271562"/>
              <a:gd name="connsiteY59" fmla="*/ 914614 h 1682316"/>
              <a:gd name="connsiteX60" fmla="*/ 2261937 w 2271562"/>
              <a:gd name="connsiteY60" fmla="*/ 827987 h 1682316"/>
              <a:gd name="connsiteX61" fmla="*/ 2271562 w 2271562"/>
              <a:gd name="connsiteY61" fmla="*/ 799111 h 1682316"/>
              <a:gd name="connsiteX62" fmla="*/ 2252312 w 2271562"/>
              <a:gd name="connsiteY62" fmla="*/ 645107 h 1682316"/>
              <a:gd name="connsiteX63" fmla="*/ 2233061 w 2271562"/>
              <a:gd name="connsiteY63" fmla="*/ 587355 h 1682316"/>
              <a:gd name="connsiteX64" fmla="*/ 2213811 w 2271562"/>
              <a:gd name="connsiteY64" fmla="*/ 558479 h 1682316"/>
              <a:gd name="connsiteX65" fmla="*/ 2184935 w 2271562"/>
              <a:gd name="connsiteY65" fmla="*/ 491103 h 1682316"/>
              <a:gd name="connsiteX66" fmla="*/ 2156059 w 2271562"/>
              <a:gd name="connsiteY66" fmla="*/ 433351 h 1682316"/>
              <a:gd name="connsiteX67" fmla="*/ 2136808 w 2271562"/>
              <a:gd name="connsiteY67" fmla="*/ 375599 h 1682316"/>
              <a:gd name="connsiteX68" fmla="*/ 2098307 w 2271562"/>
              <a:gd name="connsiteY68" fmla="*/ 317848 h 1682316"/>
              <a:gd name="connsiteX69" fmla="*/ 2079057 w 2271562"/>
              <a:gd name="connsiteY69" fmla="*/ 250471 h 1682316"/>
              <a:gd name="connsiteX70" fmla="*/ 2040556 w 2271562"/>
              <a:gd name="connsiteY70" fmla="*/ 192719 h 1682316"/>
              <a:gd name="connsiteX71" fmla="*/ 2021305 w 2271562"/>
              <a:gd name="connsiteY71" fmla="*/ 163844 h 1682316"/>
              <a:gd name="connsiteX72" fmla="*/ 1915427 w 2271562"/>
              <a:gd name="connsiteY72" fmla="*/ 115717 h 1682316"/>
              <a:gd name="connsiteX73" fmla="*/ 1886552 w 2271562"/>
              <a:gd name="connsiteY73" fmla="*/ 96467 h 1682316"/>
              <a:gd name="connsiteX74" fmla="*/ 1819175 w 2271562"/>
              <a:gd name="connsiteY74" fmla="*/ 77216 h 1682316"/>
              <a:gd name="connsiteX75" fmla="*/ 1626670 w 2271562"/>
              <a:gd name="connsiteY75" fmla="*/ 57966 h 1682316"/>
              <a:gd name="connsiteX76" fmla="*/ 1289785 w 2271562"/>
              <a:gd name="connsiteY76" fmla="*/ 48341 h 1682316"/>
              <a:gd name="connsiteX77" fmla="*/ 1241659 w 2271562"/>
              <a:gd name="connsiteY77" fmla="*/ 38715 h 1682316"/>
              <a:gd name="connsiteX78" fmla="*/ 1164657 w 2271562"/>
              <a:gd name="connsiteY78" fmla="*/ 19465 h 1682316"/>
              <a:gd name="connsiteX79" fmla="*/ 1135781 w 2271562"/>
              <a:gd name="connsiteY79" fmla="*/ 214 h 1682316"/>
              <a:gd name="connsiteX80" fmla="*/ 1106905 w 2271562"/>
              <a:gd name="connsiteY80" fmla="*/ 9839 h 1682316"/>
              <a:gd name="connsiteX81" fmla="*/ 1068404 w 2271562"/>
              <a:gd name="connsiteY81" fmla="*/ 19465 h 1682316"/>
              <a:gd name="connsiteX82" fmla="*/ 981777 w 2271562"/>
              <a:gd name="connsiteY82" fmla="*/ 48341 h 1682316"/>
              <a:gd name="connsiteX83" fmla="*/ 952901 w 2271562"/>
              <a:gd name="connsiteY83" fmla="*/ 57966 h 1682316"/>
              <a:gd name="connsiteX84" fmla="*/ 924025 w 2271562"/>
              <a:gd name="connsiteY84" fmla="*/ 77216 h 1682316"/>
              <a:gd name="connsiteX85" fmla="*/ 895150 w 2271562"/>
              <a:gd name="connsiteY85" fmla="*/ 86842 h 1682316"/>
              <a:gd name="connsiteX86" fmla="*/ 837398 w 2271562"/>
              <a:gd name="connsiteY86" fmla="*/ 125343 h 1682316"/>
              <a:gd name="connsiteX87" fmla="*/ 808522 w 2271562"/>
              <a:gd name="connsiteY87" fmla="*/ 134968 h 1682316"/>
              <a:gd name="connsiteX88" fmla="*/ 779646 w 2271562"/>
              <a:gd name="connsiteY88" fmla="*/ 173469 h 1682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</a:cxnLst>
            <a:rect l="l" t="t" r="r" b="b"/>
            <a:pathLst>
              <a:path w="2271562" h="1682316">
                <a:moveTo>
                  <a:pt x="779646" y="173469"/>
                </a:moveTo>
                <a:lnTo>
                  <a:pt x="779646" y="173469"/>
                </a:lnTo>
                <a:cubicBezTo>
                  <a:pt x="750770" y="179886"/>
                  <a:pt x="721081" y="183365"/>
                  <a:pt x="693019" y="192719"/>
                </a:cubicBezTo>
                <a:cubicBezTo>
                  <a:pt x="682044" y="196377"/>
                  <a:pt x="674490" y="206797"/>
                  <a:pt x="664143" y="211970"/>
                </a:cubicBezTo>
                <a:cubicBezTo>
                  <a:pt x="655068" y="216507"/>
                  <a:pt x="644892" y="218387"/>
                  <a:pt x="635267" y="221595"/>
                </a:cubicBezTo>
                <a:cubicBezTo>
                  <a:pt x="562777" y="269924"/>
                  <a:pt x="654904" y="213180"/>
                  <a:pt x="567891" y="250471"/>
                </a:cubicBezTo>
                <a:cubicBezTo>
                  <a:pt x="557258" y="255028"/>
                  <a:pt x="549362" y="264549"/>
                  <a:pt x="539015" y="269722"/>
                </a:cubicBezTo>
                <a:cubicBezTo>
                  <a:pt x="519285" y="279587"/>
                  <a:pt x="480316" y="285312"/>
                  <a:pt x="462013" y="288972"/>
                </a:cubicBezTo>
                <a:cubicBezTo>
                  <a:pt x="452388" y="295389"/>
                  <a:pt x="443708" y="303525"/>
                  <a:pt x="433137" y="308223"/>
                </a:cubicBezTo>
                <a:cubicBezTo>
                  <a:pt x="414594" y="316464"/>
                  <a:pt x="375385" y="327473"/>
                  <a:pt x="375385" y="327473"/>
                </a:cubicBezTo>
                <a:cubicBezTo>
                  <a:pt x="365760" y="333890"/>
                  <a:pt x="356554" y="340985"/>
                  <a:pt x="346510" y="346724"/>
                </a:cubicBezTo>
                <a:cubicBezTo>
                  <a:pt x="311060" y="366981"/>
                  <a:pt x="281658" y="373074"/>
                  <a:pt x="250257" y="404475"/>
                </a:cubicBezTo>
                <a:cubicBezTo>
                  <a:pt x="240632" y="414100"/>
                  <a:pt x="231838" y="424637"/>
                  <a:pt x="221381" y="433351"/>
                </a:cubicBezTo>
                <a:cubicBezTo>
                  <a:pt x="212494" y="440757"/>
                  <a:pt x="201919" y="445878"/>
                  <a:pt x="192505" y="452602"/>
                </a:cubicBezTo>
                <a:cubicBezTo>
                  <a:pt x="179451" y="461926"/>
                  <a:pt x="166838" y="471852"/>
                  <a:pt x="154004" y="481477"/>
                </a:cubicBezTo>
                <a:cubicBezTo>
                  <a:pt x="70465" y="606787"/>
                  <a:pt x="159296" y="481719"/>
                  <a:pt x="77002" y="577730"/>
                </a:cubicBezTo>
                <a:cubicBezTo>
                  <a:pt x="43904" y="616345"/>
                  <a:pt x="68620" y="594494"/>
                  <a:pt x="48126" y="635482"/>
                </a:cubicBezTo>
                <a:cubicBezTo>
                  <a:pt x="42953" y="645829"/>
                  <a:pt x="35293" y="654732"/>
                  <a:pt x="28876" y="664357"/>
                </a:cubicBezTo>
                <a:cubicBezTo>
                  <a:pt x="2451" y="743632"/>
                  <a:pt x="12495" y="702021"/>
                  <a:pt x="0" y="789486"/>
                </a:cubicBezTo>
                <a:cubicBezTo>
                  <a:pt x="3208" y="853654"/>
                  <a:pt x="4059" y="917984"/>
                  <a:pt x="9625" y="981991"/>
                </a:cubicBezTo>
                <a:cubicBezTo>
                  <a:pt x="12471" y="1014718"/>
                  <a:pt x="25525" y="1010546"/>
                  <a:pt x="38501" y="1039743"/>
                </a:cubicBezTo>
                <a:cubicBezTo>
                  <a:pt x="46742" y="1058286"/>
                  <a:pt x="46496" y="1080610"/>
                  <a:pt x="57752" y="1097494"/>
                </a:cubicBezTo>
                <a:cubicBezTo>
                  <a:pt x="60301" y="1101318"/>
                  <a:pt x="113469" y="1183383"/>
                  <a:pt x="125128" y="1193747"/>
                </a:cubicBezTo>
                <a:cubicBezTo>
                  <a:pt x="138309" y="1205464"/>
                  <a:pt x="197231" y="1243448"/>
                  <a:pt x="221381" y="1251498"/>
                </a:cubicBezTo>
                <a:cubicBezTo>
                  <a:pt x="236901" y="1256671"/>
                  <a:pt x="253566" y="1257445"/>
                  <a:pt x="269507" y="1261124"/>
                </a:cubicBezTo>
                <a:cubicBezTo>
                  <a:pt x="295287" y="1267073"/>
                  <a:pt x="346510" y="1280374"/>
                  <a:pt x="346510" y="1280374"/>
                </a:cubicBezTo>
                <a:cubicBezTo>
                  <a:pt x="372176" y="1297486"/>
                  <a:pt x="384309" y="1302848"/>
                  <a:pt x="404261" y="1328501"/>
                </a:cubicBezTo>
                <a:cubicBezTo>
                  <a:pt x="418465" y="1346763"/>
                  <a:pt x="426402" y="1369892"/>
                  <a:pt x="442762" y="1386252"/>
                </a:cubicBezTo>
                <a:cubicBezTo>
                  <a:pt x="462013" y="1405503"/>
                  <a:pt x="485413" y="1421352"/>
                  <a:pt x="500514" y="1444004"/>
                </a:cubicBezTo>
                <a:cubicBezTo>
                  <a:pt x="506931" y="1453629"/>
                  <a:pt x="510877" y="1465473"/>
                  <a:pt x="519764" y="1472879"/>
                </a:cubicBezTo>
                <a:cubicBezTo>
                  <a:pt x="530787" y="1482065"/>
                  <a:pt x="547061" y="1483166"/>
                  <a:pt x="558265" y="1492130"/>
                </a:cubicBezTo>
                <a:cubicBezTo>
                  <a:pt x="651015" y="1566330"/>
                  <a:pt x="579820" y="1537817"/>
                  <a:pt x="644893" y="1559507"/>
                </a:cubicBezTo>
                <a:cubicBezTo>
                  <a:pt x="696025" y="1593595"/>
                  <a:pt x="651256" y="1566613"/>
                  <a:pt x="721895" y="1598008"/>
                </a:cubicBezTo>
                <a:cubicBezTo>
                  <a:pt x="735007" y="1603835"/>
                  <a:pt x="746961" y="1612220"/>
                  <a:pt x="760396" y="1617258"/>
                </a:cubicBezTo>
                <a:cubicBezTo>
                  <a:pt x="772782" y="1621903"/>
                  <a:pt x="786177" y="1623250"/>
                  <a:pt x="798897" y="1626884"/>
                </a:cubicBezTo>
                <a:cubicBezTo>
                  <a:pt x="808653" y="1629671"/>
                  <a:pt x="817887" y="1634228"/>
                  <a:pt x="827773" y="1636509"/>
                </a:cubicBezTo>
                <a:cubicBezTo>
                  <a:pt x="859654" y="1643866"/>
                  <a:pt x="924025" y="1655759"/>
                  <a:pt x="924025" y="1655759"/>
                </a:cubicBezTo>
                <a:cubicBezTo>
                  <a:pt x="1027914" y="1697315"/>
                  <a:pt x="969363" y="1681660"/>
                  <a:pt x="1164657" y="1665385"/>
                </a:cubicBezTo>
                <a:cubicBezTo>
                  <a:pt x="1177840" y="1664286"/>
                  <a:pt x="1190438" y="1659393"/>
                  <a:pt x="1203158" y="1655759"/>
                </a:cubicBezTo>
                <a:cubicBezTo>
                  <a:pt x="1232451" y="1647389"/>
                  <a:pt x="1246438" y="1637758"/>
                  <a:pt x="1280160" y="1636509"/>
                </a:cubicBezTo>
                <a:cubicBezTo>
                  <a:pt x="1437298" y="1630689"/>
                  <a:pt x="1594585" y="1630092"/>
                  <a:pt x="1751798" y="1626884"/>
                </a:cubicBezTo>
                <a:cubicBezTo>
                  <a:pt x="1764632" y="1623675"/>
                  <a:pt x="1778140" y="1622469"/>
                  <a:pt x="1790299" y="1617258"/>
                </a:cubicBezTo>
                <a:cubicBezTo>
                  <a:pt x="1800932" y="1612701"/>
                  <a:pt x="1808828" y="1603181"/>
                  <a:pt x="1819175" y="1598008"/>
                </a:cubicBezTo>
                <a:cubicBezTo>
                  <a:pt x="1828250" y="1593471"/>
                  <a:pt x="1838426" y="1591591"/>
                  <a:pt x="1848051" y="1588383"/>
                </a:cubicBezTo>
                <a:cubicBezTo>
                  <a:pt x="1857676" y="1581966"/>
                  <a:pt x="1868746" y="1577312"/>
                  <a:pt x="1876926" y="1569132"/>
                </a:cubicBezTo>
                <a:cubicBezTo>
                  <a:pt x="1922367" y="1523690"/>
                  <a:pt x="1874485" y="1558356"/>
                  <a:pt x="1905802" y="1511381"/>
                </a:cubicBezTo>
                <a:cubicBezTo>
                  <a:pt x="1913353" y="1500055"/>
                  <a:pt x="1925053" y="1492130"/>
                  <a:pt x="1934678" y="1482505"/>
                </a:cubicBezTo>
                <a:cubicBezTo>
                  <a:pt x="1941095" y="1469671"/>
                  <a:pt x="1946809" y="1456462"/>
                  <a:pt x="1953928" y="1444004"/>
                </a:cubicBezTo>
                <a:cubicBezTo>
                  <a:pt x="1959667" y="1433960"/>
                  <a:pt x="1968481" y="1425699"/>
                  <a:pt x="1973179" y="1415128"/>
                </a:cubicBezTo>
                <a:cubicBezTo>
                  <a:pt x="1981420" y="1396585"/>
                  <a:pt x="1983355" y="1375526"/>
                  <a:pt x="1992430" y="1357376"/>
                </a:cubicBezTo>
                <a:cubicBezTo>
                  <a:pt x="1998847" y="1344542"/>
                  <a:pt x="2007143" y="1332487"/>
                  <a:pt x="2011680" y="1318875"/>
                </a:cubicBezTo>
                <a:cubicBezTo>
                  <a:pt x="2020047" y="1293775"/>
                  <a:pt x="2024514" y="1267540"/>
                  <a:pt x="2030931" y="1241873"/>
                </a:cubicBezTo>
                <a:cubicBezTo>
                  <a:pt x="2034139" y="1229039"/>
                  <a:pt x="2036373" y="1215922"/>
                  <a:pt x="2040556" y="1203372"/>
                </a:cubicBezTo>
                <a:cubicBezTo>
                  <a:pt x="2052899" y="1166343"/>
                  <a:pt x="2058824" y="1139492"/>
                  <a:pt x="2079057" y="1107119"/>
                </a:cubicBezTo>
                <a:cubicBezTo>
                  <a:pt x="2087559" y="1093515"/>
                  <a:pt x="2097493" y="1080798"/>
                  <a:pt x="2107933" y="1068618"/>
                </a:cubicBezTo>
                <a:cubicBezTo>
                  <a:pt x="2116791" y="1058283"/>
                  <a:pt x="2125482" y="1047294"/>
                  <a:pt x="2136808" y="1039743"/>
                </a:cubicBezTo>
                <a:cubicBezTo>
                  <a:pt x="2145250" y="1034115"/>
                  <a:pt x="2156059" y="1033326"/>
                  <a:pt x="2165684" y="1030117"/>
                </a:cubicBezTo>
                <a:cubicBezTo>
                  <a:pt x="2188573" y="961458"/>
                  <a:pt x="2156118" y="1044468"/>
                  <a:pt x="2204185" y="972366"/>
                </a:cubicBezTo>
                <a:cubicBezTo>
                  <a:pt x="2209813" y="963924"/>
                  <a:pt x="2209274" y="952565"/>
                  <a:pt x="2213811" y="943490"/>
                </a:cubicBezTo>
                <a:cubicBezTo>
                  <a:pt x="2218984" y="933143"/>
                  <a:pt x="2228363" y="925185"/>
                  <a:pt x="2233061" y="914614"/>
                </a:cubicBezTo>
                <a:cubicBezTo>
                  <a:pt x="2233067" y="914600"/>
                  <a:pt x="2257122" y="842432"/>
                  <a:pt x="2261937" y="827987"/>
                </a:cubicBezTo>
                <a:lnTo>
                  <a:pt x="2271562" y="799111"/>
                </a:lnTo>
                <a:cubicBezTo>
                  <a:pt x="2265106" y="721641"/>
                  <a:pt x="2269846" y="703552"/>
                  <a:pt x="2252312" y="645107"/>
                </a:cubicBezTo>
                <a:cubicBezTo>
                  <a:pt x="2246481" y="625671"/>
                  <a:pt x="2244317" y="604239"/>
                  <a:pt x="2233061" y="587355"/>
                </a:cubicBezTo>
                <a:lnTo>
                  <a:pt x="2213811" y="558479"/>
                </a:lnTo>
                <a:cubicBezTo>
                  <a:pt x="2193776" y="478345"/>
                  <a:pt x="2218172" y="557577"/>
                  <a:pt x="2184935" y="491103"/>
                </a:cubicBezTo>
                <a:cubicBezTo>
                  <a:pt x="2145087" y="411406"/>
                  <a:pt x="2211227" y="516101"/>
                  <a:pt x="2156059" y="433351"/>
                </a:cubicBezTo>
                <a:cubicBezTo>
                  <a:pt x="2149642" y="414100"/>
                  <a:pt x="2148064" y="392483"/>
                  <a:pt x="2136808" y="375599"/>
                </a:cubicBezTo>
                <a:lnTo>
                  <a:pt x="2098307" y="317848"/>
                </a:lnTo>
                <a:cubicBezTo>
                  <a:pt x="2096042" y="308786"/>
                  <a:pt x="2085333" y="261768"/>
                  <a:pt x="2079057" y="250471"/>
                </a:cubicBezTo>
                <a:cubicBezTo>
                  <a:pt x="2067821" y="230246"/>
                  <a:pt x="2053390" y="211970"/>
                  <a:pt x="2040556" y="192719"/>
                </a:cubicBezTo>
                <a:cubicBezTo>
                  <a:pt x="2034139" y="183094"/>
                  <a:pt x="2032279" y="167502"/>
                  <a:pt x="2021305" y="163844"/>
                </a:cubicBezTo>
                <a:cubicBezTo>
                  <a:pt x="1980424" y="150216"/>
                  <a:pt x="1958460" y="144405"/>
                  <a:pt x="1915427" y="115717"/>
                </a:cubicBezTo>
                <a:cubicBezTo>
                  <a:pt x="1905802" y="109300"/>
                  <a:pt x="1896899" y="101640"/>
                  <a:pt x="1886552" y="96467"/>
                </a:cubicBezTo>
                <a:cubicBezTo>
                  <a:pt x="1874324" y="90353"/>
                  <a:pt x="1829450" y="79271"/>
                  <a:pt x="1819175" y="77216"/>
                </a:cubicBezTo>
                <a:cubicBezTo>
                  <a:pt x="1751257" y="63632"/>
                  <a:pt x="1701853" y="61035"/>
                  <a:pt x="1626670" y="57966"/>
                </a:cubicBezTo>
                <a:cubicBezTo>
                  <a:pt x="1514423" y="53385"/>
                  <a:pt x="1402080" y="51549"/>
                  <a:pt x="1289785" y="48341"/>
                </a:cubicBezTo>
                <a:cubicBezTo>
                  <a:pt x="1273743" y="45132"/>
                  <a:pt x="1257600" y="42394"/>
                  <a:pt x="1241659" y="38715"/>
                </a:cubicBezTo>
                <a:cubicBezTo>
                  <a:pt x="1215879" y="32766"/>
                  <a:pt x="1164657" y="19465"/>
                  <a:pt x="1164657" y="19465"/>
                </a:cubicBezTo>
                <a:cubicBezTo>
                  <a:pt x="1155032" y="13048"/>
                  <a:pt x="1147192" y="2116"/>
                  <a:pt x="1135781" y="214"/>
                </a:cubicBezTo>
                <a:cubicBezTo>
                  <a:pt x="1125773" y="-1454"/>
                  <a:pt x="1116661" y="7052"/>
                  <a:pt x="1106905" y="9839"/>
                </a:cubicBezTo>
                <a:cubicBezTo>
                  <a:pt x="1094185" y="13473"/>
                  <a:pt x="1081075" y="15664"/>
                  <a:pt x="1068404" y="19465"/>
                </a:cubicBezTo>
                <a:cubicBezTo>
                  <a:pt x="1068331" y="19487"/>
                  <a:pt x="996251" y="43516"/>
                  <a:pt x="981777" y="48341"/>
                </a:cubicBezTo>
                <a:cubicBezTo>
                  <a:pt x="972152" y="51549"/>
                  <a:pt x="961343" y="52338"/>
                  <a:pt x="952901" y="57966"/>
                </a:cubicBezTo>
                <a:cubicBezTo>
                  <a:pt x="943276" y="64383"/>
                  <a:pt x="934372" y="72043"/>
                  <a:pt x="924025" y="77216"/>
                </a:cubicBezTo>
                <a:cubicBezTo>
                  <a:pt x="914950" y="81753"/>
                  <a:pt x="904019" y="81915"/>
                  <a:pt x="895150" y="86842"/>
                </a:cubicBezTo>
                <a:cubicBezTo>
                  <a:pt x="874925" y="98078"/>
                  <a:pt x="859347" y="118027"/>
                  <a:pt x="837398" y="125343"/>
                </a:cubicBezTo>
                <a:cubicBezTo>
                  <a:pt x="827773" y="128551"/>
                  <a:pt x="817597" y="130431"/>
                  <a:pt x="808522" y="134968"/>
                </a:cubicBezTo>
                <a:cubicBezTo>
                  <a:pt x="766461" y="155998"/>
                  <a:pt x="784459" y="167052"/>
                  <a:pt x="779646" y="173469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/>
          <p:cNvSpPr/>
          <p:nvPr/>
        </p:nvSpPr>
        <p:spPr>
          <a:xfrm>
            <a:off x="1331640" y="2708920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/>
          <p:cNvSpPr/>
          <p:nvPr/>
        </p:nvSpPr>
        <p:spPr>
          <a:xfrm>
            <a:off x="1624811" y="2599772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1115616" y="3016867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1459578" y="3254896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/>
          <p:cNvSpPr/>
          <p:nvPr/>
        </p:nvSpPr>
        <p:spPr>
          <a:xfrm>
            <a:off x="1760770" y="3016867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/>
          <p:cNvSpPr/>
          <p:nvPr/>
        </p:nvSpPr>
        <p:spPr>
          <a:xfrm>
            <a:off x="1824822" y="3515308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/>
          <p:cNvSpPr/>
          <p:nvPr/>
        </p:nvSpPr>
        <p:spPr>
          <a:xfrm>
            <a:off x="1932834" y="2348880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/>
          <p:cNvSpPr/>
          <p:nvPr/>
        </p:nvSpPr>
        <p:spPr>
          <a:xfrm>
            <a:off x="1927092" y="2772366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/>
          <p:cNvSpPr/>
          <p:nvPr/>
        </p:nvSpPr>
        <p:spPr>
          <a:xfrm>
            <a:off x="2143116" y="3212976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/>
          <p:cNvSpPr/>
          <p:nvPr/>
        </p:nvSpPr>
        <p:spPr>
          <a:xfrm>
            <a:off x="2528526" y="3059665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/>
          <p:cNvSpPr/>
          <p:nvPr/>
        </p:nvSpPr>
        <p:spPr>
          <a:xfrm>
            <a:off x="1007604" y="2713478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/>
          <p:cNvSpPr/>
          <p:nvPr/>
        </p:nvSpPr>
        <p:spPr>
          <a:xfrm>
            <a:off x="2311849" y="2744648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/>
          <p:cNvSpPr/>
          <p:nvPr/>
        </p:nvSpPr>
        <p:spPr>
          <a:xfrm>
            <a:off x="2360621" y="2348880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Box 17"/>
          <p:cNvSpPr txBox="1"/>
          <p:nvPr/>
        </p:nvSpPr>
        <p:spPr>
          <a:xfrm>
            <a:off x="3851920" y="2111227"/>
            <a:ext cx="4320480" cy="14773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Comic Sans MS" panose="030F0702030302020204" pitchFamily="66" charset="0"/>
              </a:rPr>
              <a:t>As hot water cools, so it </a:t>
            </a:r>
            <a:r>
              <a:rPr lang="en-GB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contracts</a:t>
            </a:r>
            <a:r>
              <a:rPr lang="en-GB" dirty="0" smtClean="0">
                <a:latin typeface="Comic Sans MS" panose="030F0702030302020204" pitchFamily="66" charset="0"/>
              </a:rPr>
              <a:t> (gets smaller).  However, as water </a:t>
            </a:r>
            <a:r>
              <a:rPr lang="en-GB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freezes</a:t>
            </a:r>
            <a:r>
              <a:rPr lang="en-GB" dirty="0" smtClean="0">
                <a:latin typeface="Comic Sans MS" panose="030F0702030302020204" pitchFamily="66" charset="0"/>
              </a:rPr>
              <a:t> it actually </a:t>
            </a:r>
            <a:r>
              <a:rPr lang="en-GB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expands</a:t>
            </a:r>
            <a:r>
              <a:rPr lang="en-GB" dirty="0" smtClean="0">
                <a:latin typeface="Comic Sans MS" panose="030F0702030302020204" pitchFamily="66" charset="0"/>
              </a:rPr>
              <a:t> as ice is formed.  This expansion can be enough to </a:t>
            </a:r>
            <a:r>
              <a:rPr lang="en-GB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split water pipes </a:t>
            </a:r>
            <a:r>
              <a:rPr lang="en-GB" dirty="0" smtClean="0">
                <a:latin typeface="Comic Sans MS" panose="030F0702030302020204" pitchFamily="66" charset="0"/>
              </a:rPr>
              <a:t>(and rocks).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2220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51520" y="548680"/>
            <a:ext cx="5040560" cy="72008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Thermal Expansion</a:t>
            </a:r>
            <a:endParaRPr lang="en-GB" sz="40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71600" y="1340768"/>
            <a:ext cx="7560840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… and the mystery of floating ice!</a:t>
            </a:r>
            <a:endParaRPr lang="en-GB" sz="3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770021" y="2165470"/>
            <a:ext cx="2271562" cy="1682316"/>
          </a:xfrm>
          <a:custGeom>
            <a:avLst/>
            <a:gdLst>
              <a:gd name="connsiteX0" fmla="*/ 779646 w 2271562"/>
              <a:gd name="connsiteY0" fmla="*/ 173469 h 1682316"/>
              <a:gd name="connsiteX1" fmla="*/ 779646 w 2271562"/>
              <a:gd name="connsiteY1" fmla="*/ 173469 h 1682316"/>
              <a:gd name="connsiteX2" fmla="*/ 693019 w 2271562"/>
              <a:gd name="connsiteY2" fmla="*/ 192719 h 1682316"/>
              <a:gd name="connsiteX3" fmla="*/ 664143 w 2271562"/>
              <a:gd name="connsiteY3" fmla="*/ 211970 h 1682316"/>
              <a:gd name="connsiteX4" fmla="*/ 635267 w 2271562"/>
              <a:gd name="connsiteY4" fmla="*/ 221595 h 1682316"/>
              <a:gd name="connsiteX5" fmla="*/ 567891 w 2271562"/>
              <a:gd name="connsiteY5" fmla="*/ 250471 h 1682316"/>
              <a:gd name="connsiteX6" fmla="*/ 539015 w 2271562"/>
              <a:gd name="connsiteY6" fmla="*/ 269722 h 1682316"/>
              <a:gd name="connsiteX7" fmla="*/ 462013 w 2271562"/>
              <a:gd name="connsiteY7" fmla="*/ 288972 h 1682316"/>
              <a:gd name="connsiteX8" fmla="*/ 433137 w 2271562"/>
              <a:gd name="connsiteY8" fmla="*/ 308223 h 1682316"/>
              <a:gd name="connsiteX9" fmla="*/ 375385 w 2271562"/>
              <a:gd name="connsiteY9" fmla="*/ 327473 h 1682316"/>
              <a:gd name="connsiteX10" fmla="*/ 346510 w 2271562"/>
              <a:gd name="connsiteY10" fmla="*/ 346724 h 1682316"/>
              <a:gd name="connsiteX11" fmla="*/ 250257 w 2271562"/>
              <a:gd name="connsiteY11" fmla="*/ 404475 h 1682316"/>
              <a:gd name="connsiteX12" fmla="*/ 221381 w 2271562"/>
              <a:gd name="connsiteY12" fmla="*/ 433351 h 1682316"/>
              <a:gd name="connsiteX13" fmla="*/ 192505 w 2271562"/>
              <a:gd name="connsiteY13" fmla="*/ 452602 h 1682316"/>
              <a:gd name="connsiteX14" fmla="*/ 154004 w 2271562"/>
              <a:gd name="connsiteY14" fmla="*/ 481477 h 1682316"/>
              <a:gd name="connsiteX15" fmla="*/ 77002 w 2271562"/>
              <a:gd name="connsiteY15" fmla="*/ 577730 h 1682316"/>
              <a:gd name="connsiteX16" fmla="*/ 48126 w 2271562"/>
              <a:gd name="connsiteY16" fmla="*/ 635482 h 1682316"/>
              <a:gd name="connsiteX17" fmla="*/ 28876 w 2271562"/>
              <a:gd name="connsiteY17" fmla="*/ 664357 h 1682316"/>
              <a:gd name="connsiteX18" fmla="*/ 0 w 2271562"/>
              <a:gd name="connsiteY18" fmla="*/ 789486 h 1682316"/>
              <a:gd name="connsiteX19" fmla="*/ 9625 w 2271562"/>
              <a:gd name="connsiteY19" fmla="*/ 981991 h 1682316"/>
              <a:gd name="connsiteX20" fmla="*/ 38501 w 2271562"/>
              <a:gd name="connsiteY20" fmla="*/ 1039743 h 1682316"/>
              <a:gd name="connsiteX21" fmla="*/ 57752 w 2271562"/>
              <a:gd name="connsiteY21" fmla="*/ 1097494 h 1682316"/>
              <a:gd name="connsiteX22" fmla="*/ 125128 w 2271562"/>
              <a:gd name="connsiteY22" fmla="*/ 1193747 h 1682316"/>
              <a:gd name="connsiteX23" fmla="*/ 221381 w 2271562"/>
              <a:gd name="connsiteY23" fmla="*/ 1251498 h 1682316"/>
              <a:gd name="connsiteX24" fmla="*/ 269507 w 2271562"/>
              <a:gd name="connsiteY24" fmla="*/ 1261124 h 1682316"/>
              <a:gd name="connsiteX25" fmla="*/ 346510 w 2271562"/>
              <a:gd name="connsiteY25" fmla="*/ 1280374 h 1682316"/>
              <a:gd name="connsiteX26" fmla="*/ 404261 w 2271562"/>
              <a:gd name="connsiteY26" fmla="*/ 1328501 h 1682316"/>
              <a:gd name="connsiteX27" fmla="*/ 442762 w 2271562"/>
              <a:gd name="connsiteY27" fmla="*/ 1386252 h 1682316"/>
              <a:gd name="connsiteX28" fmla="*/ 500514 w 2271562"/>
              <a:gd name="connsiteY28" fmla="*/ 1444004 h 1682316"/>
              <a:gd name="connsiteX29" fmla="*/ 519764 w 2271562"/>
              <a:gd name="connsiteY29" fmla="*/ 1472879 h 1682316"/>
              <a:gd name="connsiteX30" fmla="*/ 558265 w 2271562"/>
              <a:gd name="connsiteY30" fmla="*/ 1492130 h 1682316"/>
              <a:gd name="connsiteX31" fmla="*/ 644893 w 2271562"/>
              <a:gd name="connsiteY31" fmla="*/ 1559507 h 1682316"/>
              <a:gd name="connsiteX32" fmla="*/ 721895 w 2271562"/>
              <a:gd name="connsiteY32" fmla="*/ 1598008 h 1682316"/>
              <a:gd name="connsiteX33" fmla="*/ 760396 w 2271562"/>
              <a:gd name="connsiteY33" fmla="*/ 1617258 h 1682316"/>
              <a:gd name="connsiteX34" fmla="*/ 798897 w 2271562"/>
              <a:gd name="connsiteY34" fmla="*/ 1626884 h 1682316"/>
              <a:gd name="connsiteX35" fmla="*/ 827773 w 2271562"/>
              <a:gd name="connsiteY35" fmla="*/ 1636509 h 1682316"/>
              <a:gd name="connsiteX36" fmla="*/ 924025 w 2271562"/>
              <a:gd name="connsiteY36" fmla="*/ 1655759 h 1682316"/>
              <a:gd name="connsiteX37" fmla="*/ 1164657 w 2271562"/>
              <a:gd name="connsiteY37" fmla="*/ 1665385 h 1682316"/>
              <a:gd name="connsiteX38" fmla="*/ 1203158 w 2271562"/>
              <a:gd name="connsiteY38" fmla="*/ 1655759 h 1682316"/>
              <a:gd name="connsiteX39" fmla="*/ 1280160 w 2271562"/>
              <a:gd name="connsiteY39" fmla="*/ 1636509 h 1682316"/>
              <a:gd name="connsiteX40" fmla="*/ 1751798 w 2271562"/>
              <a:gd name="connsiteY40" fmla="*/ 1626884 h 1682316"/>
              <a:gd name="connsiteX41" fmla="*/ 1790299 w 2271562"/>
              <a:gd name="connsiteY41" fmla="*/ 1617258 h 1682316"/>
              <a:gd name="connsiteX42" fmla="*/ 1819175 w 2271562"/>
              <a:gd name="connsiteY42" fmla="*/ 1598008 h 1682316"/>
              <a:gd name="connsiteX43" fmla="*/ 1848051 w 2271562"/>
              <a:gd name="connsiteY43" fmla="*/ 1588383 h 1682316"/>
              <a:gd name="connsiteX44" fmla="*/ 1876926 w 2271562"/>
              <a:gd name="connsiteY44" fmla="*/ 1569132 h 1682316"/>
              <a:gd name="connsiteX45" fmla="*/ 1905802 w 2271562"/>
              <a:gd name="connsiteY45" fmla="*/ 1511381 h 1682316"/>
              <a:gd name="connsiteX46" fmla="*/ 1934678 w 2271562"/>
              <a:gd name="connsiteY46" fmla="*/ 1482505 h 1682316"/>
              <a:gd name="connsiteX47" fmla="*/ 1953928 w 2271562"/>
              <a:gd name="connsiteY47" fmla="*/ 1444004 h 1682316"/>
              <a:gd name="connsiteX48" fmla="*/ 1973179 w 2271562"/>
              <a:gd name="connsiteY48" fmla="*/ 1415128 h 1682316"/>
              <a:gd name="connsiteX49" fmla="*/ 1992430 w 2271562"/>
              <a:gd name="connsiteY49" fmla="*/ 1357376 h 1682316"/>
              <a:gd name="connsiteX50" fmla="*/ 2011680 w 2271562"/>
              <a:gd name="connsiteY50" fmla="*/ 1318875 h 1682316"/>
              <a:gd name="connsiteX51" fmla="*/ 2030931 w 2271562"/>
              <a:gd name="connsiteY51" fmla="*/ 1241873 h 1682316"/>
              <a:gd name="connsiteX52" fmla="*/ 2040556 w 2271562"/>
              <a:gd name="connsiteY52" fmla="*/ 1203372 h 1682316"/>
              <a:gd name="connsiteX53" fmla="*/ 2079057 w 2271562"/>
              <a:gd name="connsiteY53" fmla="*/ 1107119 h 1682316"/>
              <a:gd name="connsiteX54" fmla="*/ 2107933 w 2271562"/>
              <a:gd name="connsiteY54" fmla="*/ 1068618 h 1682316"/>
              <a:gd name="connsiteX55" fmla="*/ 2136808 w 2271562"/>
              <a:gd name="connsiteY55" fmla="*/ 1039743 h 1682316"/>
              <a:gd name="connsiteX56" fmla="*/ 2165684 w 2271562"/>
              <a:gd name="connsiteY56" fmla="*/ 1030117 h 1682316"/>
              <a:gd name="connsiteX57" fmla="*/ 2204185 w 2271562"/>
              <a:gd name="connsiteY57" fmla="*/ 972366 h 1682316"/>
              <a:gd name="connsiteX58" fmla="*/ 2213811 w 2271562"/>
              <a:gd name="connsiteY58" fmla="*/ 943490 h 1682316"/>
              <a:gd name="connsiteX59" fmla="*/ 2233061 w 2271562"/>
              <a:gd name="connsiteY59" fmla="*/ 914614 h 1682316"/>
              <a:gd name="connsiteX60" fmla="*/ 2261937 w 2271562"/>
              <a:gd name="connsiteY60" fmla="*/ 827987 h 1682316"/>
              <a:gd name="connsiteX61" fmla="*/ 2271562 w 2271562"/>
              <a:gd name="connsiteY61" fmla="*/ 799111 h 1682316"/>
              <a:gd name="connsiteX62" fmla="*/ 2252312 w 2271562"/>
              <a:gd name="connsiteY62" fmla="*/ 645107 h 1682316"/>
              <a:gd name="connsiteX63" fmla="*/ 2233061 w 2271562"/>
              <a:gd name="connsiteY63" fmla="*/ 587355 h 1682316"/>
              <a:gd name="connsiteX64" fmla="*/ 2213811 w 2271562"/>
              <a:gd name="connsiteY64" fmla="*/ 558479 h 1682316"/>
              <a:gd name="connsiteX65" fmla="*/ 2184935 w 2271562"/>
              <a:gd name="connsiteY65" fmla="*/ 491103 h 1682316"/>
              <a:gd name="connsiteX66" fmla="*/ 2156059 w 2271562"/>
              <a:gd name="connsiteY66" fmla="*/ 433351 h 1682316"/>
              <a:gd name="connsiteX67" fmla="*/ 2136808 w 2271562"/>
              <a:gd name="connsiteY67" fmla="*/ 375599 h 1682316"/>
              <a:gd name="connsiteX68" fmla="*/ 2098307 w 2271562"/>
              <a:gd name="connsiteY68" fmla="*/ 317848 h 1682316"/>
              <a:gd name="connsiteX69" fmla="*/ 2079057 w 2271562"/>
              <a:gd name="connsiteY69" fmla="*/ 250471 h 1682316"/>
              <a:gd name="connsiteX70" fmla="*/ 2040556 w 2271562"/>
              <a:gd name="connsiteY70" fmla="*/ 192719 h 1682316"/>
              <a:gd name="connsiteX71" fmla="*/ 2021305 w 2271562"/>
              <a:gd name="connsiteY71" fmla="*/ 163844 h 1682316"/>
              <a:gd name="connsiteX72" fmla="*/ 1915427 w 2271562"/>
              <a:gd name="connsiteY72" fmla="*/ 115717 h 1682316"/>
              <a:gd name="connsiteX73" fmla="*/ 1886552 w 2271562"/>
              <a:gd name="connsiteY73" fmla="*/ 96467 h 1682316"/>
              <a:gd name="connsiteX74" fmla="*/ 1819175 w 2271562"/>
              <a:gd name="connsiteY74" fmla="*/ 77216 h 1682316"/>
              <a:gd name="connsiteX75" fmla="*/ 1626670 w 2271562"/>
              <a:gd name="connsiteY75" fmla="*/ 57966 h 1682316"/>
              <a:gd name="connsiteX76" fmla="*/ 1289785 w 2271562"/>
              <a:gd name="connsiteY76" fmla="*/ 48341 h 1682316"/>
              <a:gd name="connsiteX77" fmla="*/ 1241659 w 2271562"/>
              <a:gd name="connsiteY77" fmla="*/ 38715 h 1682316"/>
              <a:gd name="connsiteX78" fmla="*/ 1164657 w 2271562"/>
              <a:gd name="connsiteY78" fmla="*/ 19465 h 1682316"/>
              <a:gd name="connsiteX79" fmla="*/ 1135781 w 2271562"/>
              <a:gd name="connsiteY79" fmla="*/ 214 h 1682316"/>
              <a:gd name="connsiteX80" fmla="*/ 1106905 w 2271562"/>
              <a:gd name="connsiteY80" fmla="*/ 9839 h 1682316"/>
              <a:gd name="connsiteX81" fmla="*/ 1068404 w 2271562"/>
              <a:gd name="connsiteY81" fmla="*/ 19465 h 1682316"/>
              <a:gd name="connsiteX82" fmla="*/ 981777 w 2271562"/>
              <a:gd name="connsiteY82" fmla="*/ 48341 h 1682316"/>
              <a:gd name="connsiteX83" fmla="*/ 952901 w 2271562"/>
              <a:gd name="connsiteY83" fmla="*/ 57966 h 1682316"/>
              <a:gd name="connsiteX84" fmla="*/ 924025 w 2271562"/>
              <a:gd name="connsiteY84" fmla="*/ 77216 h 1682316"/>
              <a:gd name="connsiteX85" fmla="*/ 895150 w 2271562"/>
              <a:gd name="connsiteY85" fmla="*/ 86842 h 1682316"/>
              <a:gd name="connsiteX86" fmla="*/ 837398 w 2271562"/>
              <a:gd name="connsiteY86" fmla="*/ 125343 h 1682316"/>
              <a:gd name="connsiteX87" fmla="*/ 808522 w 2271562"/>
              <a:gd name="connsiteY87" fmla="*/ 134968 h 1682316"/>
              <a:gd name="connsiteX88" fmla="*/ 779646 w 2271562"/>
              <a:gd name="connsiteY88" fmla="*/ 173469 h 1682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</a:cxnLst>
            <a:rect l="l" t="t" r="r" b="b"/>
            <a:pathLst>
              <a:path w="2271562" h="1682316">
                <a:moveTo>
                  <a:pt x="779646" y="173469"/>
                </a:moveTo>
                <a:lnTo>
                  <a:pt x="779646" y="173469"/>
                </a:lnTo>
                <a:cubicBezTo>
                  <a:pt x="750770" y="179886"/>
                  <a:pt x="721081" y="183365"/>
                  <a:pt x="693019" y="192719"/>
                </a:cubicBezTo>
                <a:cubicBezTo>
                  <a:pt x="682044" y="196377"/>
                  <a:pt x="674490" y="206797"/>
                  <a:pt x="664143" y="211970"/>
                </a:cubicBezTo>
                <a:cubicBezTo>
                  <a:pt x="655068" y="216507"/>
                  <a:pt x="644892" y="218387"/>
                  <a:pt x="635267" y="221595"/>
                </a:cubicBezTo>
                <a:cubicBezTo>
                  <a:pt x="562777" y="269924"/>
                  <a:pt x="654904" y="213180"/>
                  <a:pt x="567891" y="250471"/>
                </a:cubicBezTo>
                <a:cubicBezTo>
                  <a:pt x="557258" y="255028"/>
                  <a:pt x="549362" y="264549"/>
                  <a:pt x="539015" y="269722"/>
                </a:cubicBezTo>
                <a:cubicBezTo>
                  <a:pt x="519285" y="279587"/>
                  <a:pt x="480316" y="285312"/>
                  <a:pt x="462013" y="288972"/>
                </a:cubicBezTo>
                <a:cubicBezTo>
                  <a:pt x="452388" y="295389"/>
                  <a:pt x="443708" y="303525"/>
                  <a:pt x="433137" y="308223"/>
                </a:cubicBezTo>
                <a:cubicBezTo>
                  <a:pt x="414594" y="316464"/>
                  <a:pt x="375385" y="327473"/>
                  <a:pt x="375385" y="327473"/>
                </a:cubicBezTo>
                <a:cubicBezTo>
                  <a:pt x="365760" y="333890"/>
                  <a:pt x="356554" y="340985"/>
                  <a:pt x="346510" y="346724"/>
                </a:cubicBezTo>
                <a:cubicBezTo>
                  <a:pt x="311060" y="366981"/>
                  <a:pt x="281658" y="373074"/>
                  <a:pt x="250257" y="404475"/>
                </a:cubicBezTo>
                <a:cubicBezTo>
                  <a:pt x="240632" y="414100"/>
                  <a:pt x="231838" y="424637"/>
                  <a:pt x="221381" y="433351"/>
                </a:cubicBezTo>
                <a:cubicBezTo>
                  <a:pt x="212494" y="440757"/>
                  <a:pt x="201919" y="445878"/>
                  <a:pt x="192505" y="452602"/>
                </a:cubicBezTo>
                <a:cubicBezTo>
                  <a:pt x="179451" y="461926"/>
                  <a:pt x="166838" y="471852"/>
                  <a:pt x="154004" y="481477"/>
                </a:cubicBezTo>
                <a:cubicBezTo>
                  <a:pt x="70465" y="606787"/>
                  <a:pt x="159296" y="481719"/>
                  <a:pt x="77002" y="577730"/>
                </a:cubicBezTo>
                <a:cubicBezTo>
                  <a:pt x="43904" y="616345"/>
                  <a:pt x="68620" y="594494"/>
                  <a:pt x="48126" y="635482"/>
                </a:cubicBezTo>
                <a:cubicBezTo>
                  <a:pt x="42953" y="645829"/>
                  <a:pt x="35293" y="654732"/>
                  <a:pt x="28876" y="664357"/>
                </a:cubicBezTo>
                <a:cubicBezTo>
                  <a:pt x="2451" y="743632"/>
                  <a:pt x="12495" y="702021"/>
                  <a:pt x="0" y="789486"/>
                </a:cubicBezTo>
                <a:cubicBezTo>
                  <a:pt x="3208" y="853654"/>
                  <a:pt x="4059" y="917984"/>
                  <a:pt x="9625" y="981991"/>
                </a:cubicBezTo>
                <a:cubicBezTo>
                  <a:pt x="12471" y="1014718"/>
                  <a:pt x="25525" y="1010546"/>
                  <a:pt x="38501" y="1039743"/>
                </a:cubicBezTo>
                <a:cubicBezTo>
                  <a:pt x="46742" y="1058286"/>
                  <a:pt x="46496" y="1080610"/>
                  <a:pt x="57752" y="1097494"/>
                </a:cubicBezTo>
                <a:cubicBezTo>
                  <a:pt x="60301" y="1101318"/>
                  <a:pt x="113469" y="1183383"/>
                  <a:pt x="125128" y="1193747"/>
                </a:cubicBezTo>
                <a:cubicBezTo>
                  <a:pt x="138309" y="1205464"/>
                  <a:pt x="197231" y="1243448"/>
                  <a:pt x="221381" y="1251498"/>
                </a:cubicBezTo>
                <a:cubicBezTo>
                  <a:pt x="236901" y="1256671"/>
                  <a:pt x="253566" y="1257445"/>
                  <a:pt x="269507" y="1261124"/>
                </a:cubicBezTo>
                <a:cubicBezTo>
                  <a:pt x="295287" y="1267073"/>
                  <a:pt x="346510" y="1280374"/>
                  <a:pt x="346510" y="1280374"/>
                </a:cubicBezTo>
                <a:cubicBezTo>
                  <a:pt x="372176" y="1297486"/>
                  <a:pt x="384309" y="1302848"/>
                  <a:pt x="404261" y="1328501"/>
                </a:cubicBezTo>
                <a:cubicBezTo>
                  <a:pt x="418465" y="1346763"/>
                  <a:pt x="426402" y="1369892"/>
                  <a:pt x="442762" y="1386252"/>
                </a:cubicBezTo>
                <a:cubicBezTo>
                  <a:pt x="462013" y="1405503"/>
                  <a:pt x="485413" y="1421352"/>
                  <a:pt x="500514" y="1444004"/>
                </a:cubicBezTo>
                <a:cubicBezTo>
                  <a:pt x="506931" y="1453629"/>
                  <a:pt x="510877" y="1465473"/>
                  <a:pt x="519764" y="1472879"/>
                </a:cubicBezTo>
                <a:cubicBezTo>
                  <a:pt x="530787" y="1482065"/>
                  <a:pt x="547061" y="1483166"/>
                  <a:pt x="558265" y="1492130"/>
                </a:cubicBezTo>
                <a:cubicBezTo>
                  <a:pt x="651015" y="1566330"/>
                  <a:pt x="579820" y="1537817"/>
                  <a:pt x="644893" y="1559507"/>
                </a:cubicBezTo>
                <a:cubicBezTo>
                  <a:pt x="696025" y="1593595"/>
                  <a:pt x="651256" y="1566613"/>
                  <a:pt x="721895" y="1598008"/>
                </a:cubicBezTo>
                <a:cubicBezTo>
                  <a:pt x="735007" y="1603835"/>
                  <a:pt x="746961" y="1612220"/>
                  <a:pt x="760396" y="1617258"/>
                </a:cubicBezTo>
                <a:cubicBezTo>
                  <a:pt x="772782" y="1621903"/>
                  <a:pt x="786177" y="1623250"/>
                  <a:pt x="798897" y="1626884"/>
                </a:cubicBezTo>
                <a:cubicBezTo>
                  <a:pt x="808653" y="1629671"/>
                  <a:pt x="817887" y="1634228"/>
                  <a:pt x="827773" y="1636509"/>
                </a:cubicBezTo>
                <a:cubicBezTo>
                  <a:pt x="859654" y="1643866"/>
                  <a:pt x="924025" y="1655759"/>
                  <a:pt x="924025" y="1655759"/>
                </a:cubicBezTo>
                <a:cubicBezTo>
                  <a:pt x="1027914" y="1697315"/>
                  <a:pt x="969363" y="1681660"/>
                  <a:pt x="1164657" y="1665385"/>
                </a:cubicBezTo>
                <a:cubicBezTo>
                  <a:pt x="1177840" y="1664286"/>
                  <a:pt x="1190438" y="1659393"/>
                  <a:pt x="1203158" y="1655759"/>
                </a:cubicBezTo>
                <a:cubicBezTo>
                  <a:pt x="1232451" y="1647389"/>
                  <a:pt x="1246438" y="1637758"/>
                  <a:pt x="1280160" y="1636509"/>
                </a:cubicBezTo>
                <a:cubicBezTo>
                  <a:pt x="1437298" y="1630689"/>
                  <a:pt x="1594585" y="1630092"/>
                  <a:pt x="1751798" y="1626884"/>
                </a:cubicBezTo>
                <a:cubicBezTo>
                  <a:pt x="1764632" y="1623675"/>
                  <a:pt x="1778140" y="1622469"/>
                  <a:pt x="1790299" y="1617258"/>
                </a:cubicBezTo>
                <a:cubicBezTo>
                  <a:pt x="1800932" y="1612701"/>
                  <a:pt x="1808828" y="1603181"/>
                  <a:pt x="1819175" y="1598008"/>
                </a:cubicBezTo>
                <a:cubicBezTo>
                  <a:pt x="1828250" y="1593471"/>
                  <a:pt x="1838426" y="1591591"/>
                  <a:pt x="1848051" y="1588383"/>
                </a:cubicBezTo>
                <a:cubicBezTo>
                  <a:pt x="1857676" y="1581966"/>
                  <a:pt x="1868746" y="1577312"/>
                  <a:pt x="1876926" y="1569132"/>
                </a:cubicBezTo>
                <a:cubicBezTo>
                  <a:pt x="1922367" y="1523690"/>
                  <a:pt x="1874485" y="1558356"/>
                  <a:pt x="1905802" y="1511381"/>
                </a:cubicBezTo>
                <a:cubicBezTo>
                  <a:pt x="1913353" y="1500055"/>
                  <a:pt x="1925053" y="1492130"/>
                  <a:pt x="1934678" y="1482505"/>
                </a:cubicBezTo>
                <a:cubicBezTo>
                  <a:pt x="1941095" y="1469671"/>
                  <a:pt x="1946809" y="1456462"/>
                  <a:pt x="1953928" y="1444004"/>
                </a:cubicBezTo>
                <a:cubicBezTo>
                  <a:pt x="1959667" y="1433960"/>
                  <a:pt x="1968481" y="1425699"/>
                  <a:pt x="1973179" y="1415128"/>
                </a:cubicBezTo>
                <a:cubicBezTo>
                  <a:pt x="1981420" y="1396585"/>
                  <a:pt x="1983355" y="1375526"/>
                  <a:pt x="1992430" y="1357376"/>
                </a:cubicBezTo>
                <a:cubicBezTo>
                  <a:pt x="1998847" y="1344542"/>
                  <a:pt x="2007143" y="1332487"/>
                  <a:pt x="2011680" y="1318875"/>
                </a:cubicBezTo>
                <a:cubicBezTo>
                  <a:pt x="2020047" y="1293775"/>
                  <a:pt x="2024514" y="1267540"/>
                  <a:pt x="2030931" y="1241873"/>
                </a:cubicBezTo>
                <a:cubicBezTo>
                  <a:pt x="2034139" y="1229039"/>
                  <a:pt x="2036373" y="1215922"/>
                  <a:pt x="2040556" y="1203372"/>
                </a:cubicBezTo>
                <a:cubicBezTo>
                  <a:pt x="2052899" y="1166343"/>
                  <a:pt x="2058824" y="1139492"/>
                  <a:pt x="2079057" y="1107119"/>
                </a:cubicBezTo>
                <a:cubicBezTo>
                  <a:pt x="2087559" y="1093515"/>
                  <a:pt x="2097493" y="1080798"/>
                  <a:pt x="2107933" y="1068618"/>
                </a:cubicBezTo>
                <a:cubicBezTo>
                  <a:pt x="2116791" y="1058283"/>
                  <a:pt x="2125482" y="1047294"/>
                  <a:pt x="2136808" y="1039743"/>
                </a:cubicBezTo>
                <a:cubicBezTo>
                  <a:pt x="2145250" y="1034115"/>
                  <a:pt x="2156059" y="1033326"/>
                  <a:pt x="2165684" y="1030117"/>
                </a:cubicBezTo>
                <a:cubicBezTo>
                  <a:pt x="2188573" y="961458"/>
                  <a:pt x="2156118" y="1044468"/>
                  <a:pt x="2204185" y="972366"/>
                </a:cubicBezTo>
                <a:cubicBezTo>
                  <a:pt x="2209813" y="963924"/>
                  <a:pt x="2209274" y="952565"/>
                  <a:pt x="2213811" y="943490"/>
                </a:cubicBezTo>
                <a:cubicBezTo>
                  <a:pt x="2218984" y="933143"/>
                  <a:pt x="2228363" y="925185"/>
                  <a:pt x="2233061" y="914614"/>
                </a:cubicBezTo>
                <a:cubicBezTo>
                  <a:pt x="2233067" y="914600"/>
                  <a:pt x="2257122" y="842432"/>
                  <a:pt x="2261937" y="827987"/>
                </a:cubicBezTo>
                <a:lnTo>
                  <a:pt x="2271562" y="799111"/>
                </a:lnTo>
                <a:cubicBezTo>
                  <a:pt x="2265106" y="721641"/>
                  <a:pt x="2269846" y="703552"/>
                  <a:pt x="2252312" y="645107"/>
                </a:cubicBezTo>
                <a:cubicBezTo>
                  <a:pt x="2246481" y="625671"/>
                  <a:pt x="2244317" y="604239"/>
                  <a:pt x="2233061" y="587355"/>
                </a:cubicBezTo>
                <a:lnTo>
                  <a:pt x="2213811" y="558479"/>
                </a:lnTo>
                <a:cubicBezTo>
                  <a:pt x="2193776" y="478345"/>
                  <a:pt x="2218172" y="557577"/>
                  <a:pt x="2184935" y="491103"/>
                </a:cubicBezTo>
                <a:cubicBezTo>
                  <a:pt x="2145087" y="411406"/>
                  <a:pt x="2211227" y="516101"/>
                  <a:pt x="2156059" y="433351"/>
                </a:cubicBezTo>
                <a:cubicBezTo>
                  <a:pt x="2149642" y="414100"/>
                  <a:pt x="2148064" y="392483"/>
                  <a:pt x="2136808" y="375599"/>
                </a:cubicBezTo>
                <a:lnTo>
                  <a:pt x="2098307" y="317848"/>
                </a:lnTo>
                <a:cubicBezTo>
                  <a:pt x="2096042" y="308786"/>
                  <a:pt x="2085333" y="261768"/>
                  <a:pt x="2079057" y="250471"/>
                </a:cubicBezTo>
                <a:cubicBezTo>
                  <a:pt x="2067821" y="230246"/>
                  <a:pt x="2053390" y="211970"/>
                  <a:pt x="2040556" y="192719"/>
                </a:cubicBezTo>
                <a:cubicBezTo>
                  <a:pt x="2034139" y="183094"/>
                  <a:pt x="2032279" y="167502"/>
                  <a:pt x="2021305" y="163844"/>
                </a:cubicBezTo>
                <a:cubicBezTo>
                  <a:pt x="1980424" y="150216"/>
                  <a:pt x="1958460" y="144405"/>
                  <a:pt x="1915427" y="115717"/>
                </a:cubicBezTo>
                <a:cubicBezTo>
                  <a:pt x="1905802" y="109300"/>
                  <a:pt x="1896899" y="101640"/>
                  <a:pt x="1886552" y="96467"/>
                </a:cubicBezTo>
                <a:cubicBezTo>
                  <a:pt x="1874324" y="90353"/>
                  <a:pt x="1829450" y="79271"/>
                  <a:pt x="1819175" y="77216"/>
                </a:cubicBezTo>
                <a:cubicBezTo>
                  <a:pt x="1751257" y="63632"/>
                  <a:pt x="1701853" y="61035"/>
                  <a:pt x="1626670" y="57966"/>
                </a:cubicBezTo>
                <a:cubicBezTo>
                  <a:pt x="1514423" y="53385"/>
                  <a:pt x="1402080" y="51549"/>
                  <a:pt x="1289785" y="48341"/>
                </a:cubicBezTo>
                <a:cubicBezTo>
                  <a:pt x="1273743" y="45132"/>
                  <a:pt x="1257600" y="42394"/>
                  <a:pt x="1241659" y="38715"/>
                </a:cubicBezTo>
                <a:cubicBezTo>
                  <a:pt x="1215879" y="32766"/>
                  <a:pt x="1164657" y="19465"/>
                  <a:pt x="1164657" y="19465"/>
                </a:cubicBezTo>
                <a:cubicBezTo>
                  <a:pt x="1155032" y="13048"/>
                  <a:pt x="1147192" y="2116"/>
                  <a:pt x="1135781" y="214"/>
                </a:cubicBezTo>
                <a:cubicBezTo>
                  <a:pt x="1125773" y="-1454"/>
                  <a:pt x="1116661" y="7052"/>
                  <a:pt x="1106905" y="9839"/>
                </a:cubicBezTo>
                <a:cubicBezTo>
                  <a:pt x="1094185" y="13473"/>
                  <a:pt x="1081075" y="15664"/>
                  <a:pt x="1068404" y="19465"/>
                </a:cubicBezTo>
                <a:cubicBezTo>
                  <a:pt x="1068331" y="19487"/>
                  <a:pt x="996251" y="43516"/>
                  <a:pt x="981777" y="48341"/>
                </a:cubicBezTo>
                <a:cubicBezTo>
                  <a:pt x="972152" y="51549"/>
                  <a:pt x="961343" y="52338"/>
                  <a:pt x="952901" y="57966"/>
                </a:cubicBezTo>
                <a:cubicBezTo>
                  <a:pt x="943276" y="64383"/>
                  <a:pt x="934372" y="72043"/>
                  <a:pt x="924025" y="77216"/>
                </a:cubicBezTo>
                <a:cubicBezTo>
                  <a:pt x="914950" y="81753"/>
                  <a:pt x="904019" y="81915"/>
                  <a:pt x="895150" y="86842"/>
                </a:cubicBezTo>
                <a:cubicBezTo>
                  <a:pt x="874925" y="98078"/>
                  <a:pt x="859347" y="118027"/>
                  <a:pt x="837398" y="125343"/>
                </a:cubicBezTo>
                <a:cubicBezTo>
                  <a:pt x="827773" y="128551"/>
                  <a:pt x="817597" y="130431"/>
                  <a:pt x="808522" y="134968"/>
                </a:cubicBezTo>
                <a:cubicBezTo>
                  <a:pt x="766461" y="155998"/>
                  <a:pt x="784459" y="167052"/>
                  <a:pt x="779646" y="173469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/>
          <p:cNvSpPr/>
          <p:nvPr/>
        </p:nvSpPr>
        <p:spPr>
          <a:xfrm>
            <a:off x="1331640" y="2708920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/>
          <p:cNvSpPr/>
          <p:nvPr/>
        </p:nvSpPr>
        <p:spPr>
          <a:xfrm>
            <a:off x="1624811" y="2599772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1115616" y="3016867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1459578" y="3254896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/>
          <p:cNvSpPr/>
          <p:nvPr/>
        </p:nvSpPr>
        <p:spPr>
          <a:xfrm>
            <a:off x="1760770" y="3016867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/>
          <p:cNvSpPr/>
          <p:nvPr/>
        </p:nvSpPr>
        <p:spPr>
          <a:xfrm>
            <a:off x="1824822" y="3515308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/>
          <p:cNvSpPr/>
          <p:nvPr/>
        </p:nvSpPr>
        <p:spPr>
          <a:xfrm>
            <a:off x="1932834" y="2348880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/>
          <p:cNvSpPr/>
          <p:nvPr/>
        </p:nvSpPr>
        <p:spPr>
          <a:xfrm>
            <a:off x="1927092" y="2772366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/>
          <p:cNvSpPr/>
          <p:nvPr/>
        </p:nvSpPr>
        <p:spPr>
          <a:xfrm>
            <a:off x="2143116" y="3212976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/>
          <p:cNvSpPr/>
          <p:nvPr/>
        </p:nvSpPr>
        <p:spPr>
          <a:xfrm>
            <a:off x="2528526" y="3059665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/>
          <p:cNvSpPr/>
          <p:nvPr/>
        </p:nvSpPr>
        <p:spPr>
          <a:xfrm>
            <a:off x="1007604" y="2713478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/>
          <p:cNvSpPr/>
          <p:nvPr/>
        </p:nvSpPr>
        <p:spPr>
          <a:xfrm>
            <a:off x="2311849" y="2744648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/>
          <p:cNvSpPr/>
          <p:nvPr/>
        </p:nvSpPr>
        <p:spPr>
          <a:xfrm>
            <a:off x="2360621" y="2348880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Box 17"/>
          <p:cNvSpPr txBox="1"/>
          <p:nvPr/>
        </p:nvSpPr>
        <p:spPr>
          <a:xfrm>
            <a:off x="3851920" y="2111227"/>
            <a:ext cx="4320480" cy="14773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Comic Sans MS" panose="030F0702030302020204" pitchFamily="66" charset="0"/>
              </a:rPr>
              <a:t>As hot water cools, so it </a:t>
            </a:r>
            <a:r>
              <a:rPr lang="en-GB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contracts</a:t>
            </a:r>
            <a:r>
              <a:rPr lang="en-GB" dirty="0" smtClean="0">
                <a:latin typeface="Comic Sans MS" panose="030F0702030302020204" pitchFamily="66" charset="0"/>
              </a:rPr>
              <a:t> (gets smaller).  However, as water </a:t>
            </a:r>
            <a:r>
              <a:rPr lang="en-GB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freezes</a:t>
            </a:r>
            <a:r>
              <a:rPr lang="en-GB" dirty="0" smtClean="0">
                <a:latin typeface="Comic Sans MS" panose="030F0702030302020204" pitchFamily="66" charset="0"/>
              </a:rPr>
              <a:t> it actually </a:t>
            </a:r>
            <a:r>
              <a:rPr lang="en-GB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expands</a:t>
            </a:r>
            <a:r>
              <a:rPr lang="en-GB" dirty="0" smtClean="0">
                <a:latin typeface="Comic Sans MS" panose="030F0702030302020204" pitchFamily="66" charset="0"/>
              </a:rPr>
              <a:t> as ice is formed.  This expansion can be enough to </a:t>
            </a:r>
            <a:r>
              <a:rPr lang="en-GB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split water pipes </a:t>
            </a:r>
            <a:r>
              <a:rPr lang="en-GB" dirty="0" smtClean="0">
                <a:latin typeface="Comic Sans MS" panose="030F0702030302020204" pitchFamily="66" charset="0"/>
              </a:rPr>
              <a:t>(and rocks).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3731332"/>
            <a:ext cx="1008681" cy="778272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4860032" y="3847786"/>
            <a:ext cx="2808312" cy="369332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Why does this happen?</a:t>
            </a:r>
            <a:endParaRPr lang="en-GB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6302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51520" y="548680"/>
            <a:ext cx="5040560" cy="72008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Thermal Expansion</a:t>
            </a:r>
            <a:endParaRPr lang="en-GB" sz="40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71600" y="1340768"/>
            <a:ext cx="7560840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… and the mystery of floating ice!</a:t>
            </a:r>
            <a:endParaRPr lang="en-GB" sz="3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770021" y="2165470"/>
            <a:ext cx="2271562" cy="1682316"/>
          </a:xfrm>
          <a:custGeom>
            <a:avLst/>
            <a:gdLst>
              <a:gd name="connsiteX0" fmla="*/ 779646 w 2271562"/>
              <a:gd name="connsiteY0" fmla="*/ 173469 h 1682316"/>
              <a:gd name="connsiteX1" fmla="*/ 779646 w 2271562"/>
              <a:gd name="connsiteY1" fmla="*/ 173469 h 1682316"/>
              <a:gd name="connsiteX2" fmla="*/ 693019 w 2271562"/>
              <a:gd name="connsiteY2" fmla="*/ 192719 h 1682316"/>
              <a:gd name="connsiteX3" fmla="*/ 664143 w 2271562"/>
              <a:gd name="connsiteY3" fmla="*/ 211970 h 1682316"/>
              <a:gd name="connsiteX4" fmla="*/ 635267 w 2271562"/>
              <a:gd name="connsiteY4" fmla="*/ 221595 h 1682316"/>
              <a:gd name="connsiteX5" fmla="*/ 567891 w 2271562"/>
              <a:gd name="connsiteY5" fmla="*/ 250471 h 1682316"/>
              <a:gd name="connsiteX6" fmla="*/ 539015 w 2271562"/>
              <a:gd name="connsiteY6" fmla="*/ 269722 h 1682316"/>
              <a:gd name="connsiteX7" fmla="*/ 462013 w 2271562"/>
              <a:gd name="connsiteY7" fmla="*/ 288972 h 1682316"/>
              <a:gd name="connsiteX8" fmla="*/ 433137 w 2271562"/>
              <a:gd name="connsiteY8" fmla="*/ 308223 h 1682316"/>
              <a:gd name="connsiteX9" fmla="*/ 375385 w 2271562"/>
              <a:gd name="connsiteY9" fmla="*/ 327473 h 1682316"/>
              <a:gd name="connsiteX10" fmla="*/ 346510 w 2271562"/>
              <a:gd name="connsiteY10" fmla="*/ 346724 h 1682316"/>
              <a:gd name="connsiteX11" fmla="*/ 250257 w 2271562"/>
              <a:gd name="connsiteY11" fmla="*/ 404475 h 1682316"/>
              <a:gd name="connsiteX12" fmla="*/ 221381 w 2271562"/>
              <a:gd name="connsiteY12" fmla="*/ 433351 h 1682316"/>
              <a:gd name="connsiteX13" fmla="*/ 192505 w 2271562"/>
              <a:gd name="connsiteY13" fmla="*/ 452602 h 1682316"/>
              <a:gd name="connsiteX14" fmla="*/ 154004 w 2271562"/>
              <a:gd name="connsiteY14" fmla="*/ 481477 h 1682316"/>
              <a:gd name="connsiteX15" fmla="*/ 77002 w 2271562"/>
              <a:gd name="connsiteY15" fmla="*/ 577730 h 1682316"/>
              <a:gd name="connsiteX16" fmla="*/ 48126 w 2271562"/>
              <a:gd name="connsiteY16" fmla="*/ 635482 h 1682316"/>
              <a:gd name="connsiteX17" fmla="*/ 28876 w 2271562"/>
              <a:gd name="connsiteY17" fmla="*/ 664357 h 1682316"/>
              <a:gd name="connsiteX18" fmla="*/ 0 w 2271562"/>
              <a:gd name="connsiteY18" fmla="*/ 789486 h 1682316"/>
              <a:gd name="connsiteX19" fmla="*/ 9625 w 2271562"/>
              <a:gd name="connsiteY19" fmla="*/ 981991 h 1682316"/>
              <a:gd name="connsiteX20" fmla="*/ 38501 w 2271562"/>
              <a:gd name="connsiteY20" fmla="*/ 1039743 h 1682316"/>
              <a:gd name="connsiteX21" fmla="*/ 57752 w 2271562"/>
              <a:gd name="connsiteY21" fmla="*/ 1097494 h 1682316"/>
              <a:gd name="connsiteX22" fmla="*/ 125128 w 2271562"/>
              <a:gd name="connsiteY22" fmla="*/ 1193747 h 1682316"/>
              <a:gd name="connsiteX23" fmla="*/ 221381 w 2271562"/>
              <a:gd name="connsiteY23" fmla="*/ 1251498 h 1682316"/>
              <a:gd name="connsiteX24" fmla="*/ 269507 w 2271562"/>
              <a:gd name="connsiteY24" fmla="*/ 1261124 h 1682316"/>
              <a:gd name="connsiteX25" fmla="*/ 346510 w 2271562"/>
              <a:gd name="connsiteY25" fmla="*/ 1280374 h 1682316"/>
              <a:gd name="connsiteX26" fmla="*/ 404261 w 2271562"/>
              <a:gd name="connsiteY26" fmla="*/ 1328501 h 1682316"/>
              <a:gd name="connsiteX27" fmla="*/ 442762 w 2271562"/>
              <a:gd name="connsiteY27" fmla="*/ 1386252 h 1682316"/>
              <a:gd name="connsiteX28" fmla="*/ 500514 w 2271562"/>
              <a:gd name="connsiteY28" fmla="*/ 1444004 h 1682316"/>
              <a:gd name="connsiteX29" fmla="*/ 519764 w 2271562"/>
              <a:gd name="connsiteY29" fmla="*/ 1472879 h 1682316"/>
              <a:gd name="connsiteX30" fmla="*/ 558265 w 2271562"/>
              <a:gd name="connsiteY30" fmla="*/ 1492130 h 1682316"/>
              <a:gd name="connsiteX31" fmla="*/ 644893 w 2271562"/>
              <a:gd name="connsiteY31" fmla="*/ 1559507 h 1682316"/>
              <a:gd name="connsiteX32" fmla="*/ 721895 w 2271562"/>
              <a:gd name="connsiteY32" fmla="*/ 1598008 h 1682316"/>
              <a:gd name="connsiteX33" fmla="*/ 760396 w 2271562"/>
              <a:gd name="connsiteY33" fmla="*/ 1617258 h 1682316"/>
              <a:gd name="connsiteX34" fmla="*/ 798897 w 2271562"/>
              <a:gd name="connsiteY34" fmla="*/ 1626884 h 1682316"/>
              <a:gd name="connsiteX35" fmla="*/ 827773 w 2271562"/>
              <a:gd name="connsiteY35" fmla="*/ 1636509 h 1682316"/>
              <a:gd name="connsiteX36" fmla="*/ 924025 w 2271562"/>
              <a:gd name="connsiteY36" fmla="*/ 1655759 h 1682316"/>
              <a:gd name="connsiteX37" fmla="*/ 1164657 w 2271562"/>
              <a:gd name="connsiteY37" fmla="*/ 1665385 h 1682316"/>
              <a:gd name="connsiteX38" fmla="*/ 1203158 w 2271562"/>
              <a:gd name="connsiteY38" fmla="*/ 1655759 h 1682316"/>
              <a:gd name="connsiteX39" fmla="*/ 1280160 w 2271562"/>
              <a:gd name="connsiteY39" fmla="*/ 1636509 h 1682316"/>
              <a:gd name="connsiteX40" fmla="*/ 1751798 w 2271562"/>
              <a:gd name="connsiteY40" fmla="*/ 1626884 h 1682316"/>
              <a:gd name="connsiteX41" fmla="*/ 1790299 w 2271562"/>
              <a:gd name="connsiteY41" fmla="*/ 1617258 h 1682316"/>
              <a:gd name="connsiteX42" fmla="*/ 1819175 w 2271562"/>
              <a:gd name="connsiteY42" fmla="*/ 1598008 h 1682316"/>
              <a:gd name="connsiteX43" fmla="*/ 1848051 w 2271562"/>
              <a:gd name="connsiteY43" fmla="*/ 1588383 h 1682316"/>
              <a:gd name="connsiteX44" fmla="*/ 1876926 w 2271562"/>
              <a:gd name="connsiteY44" fmla="*/ 1569132 h 1682316"/>
              <a:gd name="connsiteX45" fmla="*/ 1905802 w 2271562"/>
              <a:gd name="connsiteY45" fmla="*/ 1511381 h 1682316"/>
              <a:gd name="connsiteX46" fmla="*/ 1934678 w 2271562"/>
              <a:gd name="connsiteY46" fmla="*/ 1482505 h 1682316"/>
              <a:gd name="connsiteX47" fmla="*/ 1953928 w 2271562"/>
              <a:gd name="connsiteY47" fmla="*/ 1444004 h 1682316"/>
              <a:gd name="connsiteX48" fmla="*/ 1973179 w 2271562"/>
              <a:gd name="connsiteY48" fmla="*/ 1415128 h 1682316"/>
              <a:gd name="connsiteX49" fmla="*/ 1992430 w 2271562"/>
              <a:gd name="connsiteY49" fmla="*/ 1357376 h 1682316"/>
              <a:gd name="connsiteX50" fmla="*/ 2011680 w 2271562"/>
              <a:gd name="connsiteY50" fmla="*/ 1318875 h 1682316"/>
              <a:gd name="connsiteX51" fmla="*/ 2030931 w 2271562"/>
              <a:gd name="connsiteY51" fmla="*/ 1241873 h 1682316"/>
              <a:gd name="connsiteX52" fmla="*/ 2040556 w 2271562"/>
              <a:gd name="connsiteY52" fmla="*/ 1203372 h 1682316"/>
              <a:gd name="connsiteX53" fmla="*/ 2079057 w 2271562"/>
              <a:gd name="connsiteY53" fmla="*/ 1107119 h 1682316"/>
              <a:gd name="connsiteX54" fmla="*/ 2107933 w 2271562"/>
              <a:gd name="connsiteY54" fmla="*/ 1068618 h 1682316"/>
              <a:gd name="connsiteX55" fmla="*/ 2136808 w 2271562"/>
              <a:gd name="connsiteY55" fmla="*/ 1039743 h 1682316"/>
              <a:gd name="connsiteX56" fmla="*/ 2165684 w 2271562"/>
              <a:gd name="connsiteY56" fmla="*/ 1030117 h 1682316"/>
              <a:gd name="connsiteX57" fmla="*/ 2204185 w 2271562"/>
              <a:gd name="connsiteY57" fmla="*/ 972366 h 1682316"/>
              <a:gd name="connsiteX58" fmla="*/ 2213811 w 2271562"/>
              <a:gd name="connsiteY58" fmla="*/ 943490 h 1682316"/>
              <a:gd name="connsiteX59" fmla="*/ 2233061 w 2271562"/>
              <a:gd name="connsiteY59" fmla="*/ 914614 h 1682316"/>
              <a:gd name="connsiteX60" fmla="*/ 2261937 w 2271562"/>
              <a:gd name="connsiteY60" fmla="*/ 827987 h 1682316"/>
              <a:gd name="connsiteX61" fmla="*/ 2271562 w 2271562"/>
              <a:gd name="connsiteY61" fmla="*/ 799111 h 1682316"/>
              <a:gd name="connsiteX62" fmla="*/ 2252312 w 2271562"/>
              <a:gd name="connsiteY62" fmla="*/ 645107 h 1682316"/>
              <a:gd name="connsiteX63" fmla="*/ 2233061 w 2271562"/>
              <a:gd name="connsiteY63" fmla="*/ 587355 h 1682316"/>
              <a:gd name="connsiteX64" fmla="*/ 2213811 w 2271562"/>
              <a:gd name="connsiteY64" fmla="*/ 558479 h 1682316"/>
              <a:gd name="connsiteX65" fmla="*/ 2184935 w 2271562"/>
              <a:gd name="connsiteY65" fmla="*/ 491103 h 1682316"/>
              <a:gd name="connsiteX66" fmla="*/ 2156059 w 2271562"/>
              <a:gd name="connsiteY66" fmla="*/ 433351 h 1682316"/>
              <a:gd name="connsiteX67" fmla="*/ 2136808 w 2271562"/>
              <a:gd name="connsiteY67" fmla="*/ 375599 h 1682316"/>
              <a:gd name="connsiteX68" fmla="*/ 2098307 w 2271562"/>
              <a:gd name="connsiteY68" fmla="*/ 317848 h 1682316"/>
              <a:gd name="connsiteX69" fmla="*/ 2079057 w 2271562"/>
              <a:gd name="connsiteY69" fmla="*/ 250471 h 1682316"/>
              <a:gd name="connsiteX70" fmla="*/ 2040556 w 2271562"/>
              <a:gd name="connsiteY70" fmla="*/ 192719 h 1682316"/>
              <a:gd name="connsiteX71" fmla="*/ 2021305 w 2271562"/>
              <a:gd name="connsiteY71" fmla="*/ 163844 h 1682316"/>
              <a:gd name="connsiteX72" fmla="*/ 1915427 w 2271562"/>
              <a:gd name="connsiteY72" fmla="*/ 115717 h 1682316"/>
              <a:gd name="connsiteX73" fmla="*/ 1886552 w 2271562"/>
              <a:gd name="connsiteY73" fmla="*/ 96467 h 1682316"/>
              <a:gd name="connsiteX74" fmla="*/ 1819175 w 2271562"/>
              <a:gd name="connsiteY74" fmla="*/ 77216 h 1682316"/>
              <a:gd name="connsiteX75" fmla="*/ 1626670 w 2271562"/>
              <a:gd name="connsiteY75" fmla="*/ 57966 h 1682316"/>
              <a:gd name="connsiteX76" fmla="*/ 1289785 w 2271562"/>
              <a:gd name="connsiteY76" fmla="*/ 48341 h 1682316"/>
              <a:gd name="connsiteX77" fmla="*/ 1241659 w 2271562"/>
              <a:gd name="connsiteY77" fmla="*/ 38715 h 1682316"/>
              <a:gd name="connsiteX78" fmla="*/ 1164657 w 2271562"/>
              <a:gd name="connsiteY78" fmla="*/ 19465 h 1682316"/>
              <a:gd name="connsiteX79" fmla="*/ 1135781 w 2271562"/>
              <a:gd name="connsiteY79" fmla="*/ 214 h 1682316"/>
              <a:gd name="connsiteX80" fmla="*/ 1106905 w 2271562"/>
              <a:gd name="connsiteY80" fmla="*/ 9839 h 1682316"/>
              <a:gd name="connsiteX81" fmla="*/ 1068404 w 2271562"/>
              <a:gd name="connsiteY81" fmla="*/ 19465 h 1682316"/>
              <a:gd name="connsiteX82" fmla="*/ 981777 w 2271562"/>
              <a:gd name="connsiteY82" fmla="*/ 48341 h 1682316"/>
              <a:gd name="connsiteX83" fmla="*/ 952901 w 2271562"/>
              <a:gd name="connsiteY83" fmla="*/ 57966 h 1682316"/>
              <a:gd name="connsiteX84" fmla="*/ 924025 w 2271562"/>
              <a:gd name="connsiteY84" fmla="*/ 77216 h 1682316"/>
              <a:gd name="connsiteX85" fmla="*/ 895150 w 2271562"/>
              <a:gd name="connsiteY85" fmla="*/ 86842 h 1682316"/>
              <a:gd name="connsiteX86" fmla="*/ 837398 w 2271562"/>
              <a:gd name="connsiteY86" fmla="*/ 125343 h 1682316"/>
              <a:gd name="connsiteX87" fmla="*/ 808522 w 2271562"/>
              <a:gd name="connsiteY87" fmla="*/ 134968 h 1682316"/>
              <a:gd name="connsiteX88" fmla="*/ 779646 w 2271562"/>
              <a:gd name="connsiteY88" fmla="*/ 173469 h 1682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</a:cxnLst>
            <a:rect l="l" t="t" r="r" b="b"/>
            <a:pathLst>
              <a:path w="2271562" h="1682316">
                <a:moveTo>
                  <a:pt x="779646" y="173469"/>
                </a:moveTo>
                <a:lnTo>
                  <a:pt x="779646" y="173469"/>
                </a:lnTo>
                <a:cubicBezTo>
                  <a:pt x="750770" y="179886"/>
                  <a:pt x="721081" y="183365"/>
                  <a:pt x="693019" y="192719"/>
                </a:cubicBezTo>
                <a:cubicBezTo>
                  <a:pt x="682044" y="196377"/>
                  <a:pt x="674490" y="206797"/>
                  <a:pt x="664143" y="211970"/>
                </a:cubicBezTo>
                <a:cubicBezTo>
                  <a:pt x="655068" y="216507"/>
                  <a:pt x="644892" y="218387"/>
                  <a:pt x="635267" y="221595"/>
                </a:cubicBezTo>
                <a:cubicBezTo>
                  <a:pt x="562777" y="269924"/>
                  <a:pt x="654904" y="213180"/>
                  <a:pt x="567891" y="250471"/>
                </a:cubicBezTo>
                <a:cubicBezTo>
                  <a:pt x="557258" y="255028"/>
                  <a:pt x="549362" y="264549"/>
                  <a:pt x="539015" y="269722"/>
                </a:cubicBezTo>
                <a:cubicBezTo>
                  <a:pt x="519285" y="279587"/>
                  <a:pt x="480316" y="285312"/>
                  <a:pt x="462013" y="288972"/>
                </a:cubicBezTo>
                <a:cubicBezTo>
                  <a:pt x="452388" y="295389"/>
                  <a:pt x="443708" y="303525"/>
                  <a:pt x="433137" y="308223"/>
                </a:cubicBezTo>
                <a:cubicBezTo>
                  <a:pt x="414594" y="316464"/>
                  <a:pt x="375385" y="327473"/>
                  <a:pt x="375385" y="327473"/>
                </a:cubicBezTo>
                <a:cubicBezTo>
                  <a:pt x="365760" y="333890"/>
                  <a:pt x="356554" y="340985"/>
                  <a:pt x="346510" y="346724"/>
                </a:cubicBezTo>
                <a:cubicBezTo>
                  <a:pt x="311060" y="366981"/>
                  <a:pt x="281658" y="373074"/>
                  <a:pt x="250257" y="404475"/>
                </a:cubicBezTo>
                <a:cubicBezTo>
                  <a:pt x="240632" y="414100"/>
                  <a:pt x="231838" y="424637"/>
                  <a:pt x="221381" y="433351"/>
                </a:cubicBezTo>
                <a:cubicBezTo>
                  <a:pt x="212494" y="440757"/>
                  <a:pt x="201919" y="445878"/>
                  <a:pt x="192505" y="452602"/>
                </a:cubicBezTo>
                <a:cubicBezTo>
                  <a:pt x="179451" y="461926"/>
                  <a:pt x="166838" y="471852"/>
                  <a:pt x="154004" y="481477"/>
                </a:cubicBezTo>
                <a:cubicBezTo>
                  <a:pt x="70465" y="606787"/>
                  <a:pt x="159296" y="481719"/>
                  <a:pt x="77002" y="577730"/>
                </a:cubicBezTo>
                <a:cubicBezTo>
                  <a:pt x="43904" y="616345"/>
                  <a:pt x="68620" y="594494"/>
                  <a:pt x="48126" y="635482"/>
                </a:cubicBezTo>
                <a:cubicBezTo>
                  <a:pt x="42953" y="645829"/>
                  <a:pt x="35293" y="654732"/>
                  <a:pt x="28876" y="664357"/>
                </a:cubicBezTo>
                <a:cubicBezTo>
                  <a:pt x="2451" y="743632"/>
                  <a:pt x="12495" y="702021"/>
                  <a:pt x="0" y="789486"/>
                </a:cubicBezTo>
                <a:cubicBezTo>
                  <a:pt x="3208" y="853654"/>
                  <a:pt x="4059" y="917984"/>
                  <a:pt x="9625" y="981991"/>
                </a:cubicBezTo>
                <a:cubicBezTo>
                  <a:pt x="12471" y="1014718"/>
                  <a:pt x="25525" y="1010546"/>
                  <a:pt x="38501" y="1039743"/>
                </a:cubicBezTo>
                <a:cubicBezTo>
                  <a:pt x="46742" y="1058286"/>
                  <a:pt x="46496" y="1080610"/>
                  <a:pt x="57752" y="1097494"/>
                </a:cubicBezTo>
                <a:cubicBezTo>
                  <a:pt x="60301" y="1101318"/>
                  <a:pt x="113469" y="1183383"/>
                  <a:pt x="125128" y="1193747"/>
                </a:cubicBezTo>
                <a:cubicBezTo>
                  <a:pt x="138309" y="1205464"/>
                  <a:pt x="197231" y="1243448"/>
                  <a:pt x="221381" y="1251498"/>
                </a:cubicBezTo>
                <a:cubicBezTo>
                  <a:pt x="236901" y="1256671"/>
                  <a:pt x="253566" y="1257445"/>
                  <a:pt x="269507" y="1261124"/>
                </a:cubicBezTo>
                <a:cubicBezTo>
                  <a:pt x="295287" y="1267073"/>
                  <a:pt x="346510" y="1280374"/>
                  <a:pt x="346510" y="1280374"/>
                </a:cubicBezTo>
                <a:cubicBezTo>
                  <a:pt x="372176" y="1297486"/>
                  <a:pt x="384309" y="1302848"/>
                  <a:pt x="404261" y="1328501"/>
                </a:cubicBezTo>
                <a:cubicBezTo>
                  <a:pt x="418465" y="1346763"/>
                  <a:pt x="426402" y="1369892"/>
                  <a:pt x="442762" y="1386252"/>
                </a:cubicBezTo>
                <a:cubicBezTo>
                  <a:pt x="462013" y="1405503"/>
                  <a:pt x="485413" y="1421352"/>
                  <a:pt x="500514" y="1444004"/>
                </a:cubicBezTo>
                <a:cubicBezTo>
                  <a:pt x="506931" y="1453629"/>
                  <a:pt x="510877" y="1465473"/>
                  <a:pt x="519764" y="1472879"/>
                </a:cubicBezTo>
                <a:cubicBezTo>
                  <a:pt x="530787" y="1482065"/>
                  <a:pt x="547061" y="1483166"/>
                  <a:pt x="558265" y="1492130"/>
                </a:cubicBezTo>
                <a:cubicBezTo>
                  <a:pt x="651015" y="1566330"/>
                  <a:pt x="579820" y="1537817"/>
                  <a:pt x="644893" y="1559507"/>
                </a:cubicBezTo>
                <a:cubicBezTo>
                  <a:pt x="696025" y="1593595"/>
                  <a:pt x="651256" y="1566613"/>
                  <a:pt x="721895" y="1598008"/>
                </a:cubicBezTo>
                <a:cubicBezTo>
                  <a:pt x="735007" y="1603835"/>
                  <a:pt x="746961" y="1612220"/>
                  <a:pt x="760396" y="1617258"/>
                </a:cubicBezTo>
                <a:cubicBezTo>
                  <a:pt x="772782" y="1621903"/>
                  <a:pt x="786177" y="1623250"/>
                  <a:pt x="798897" y="1626884"/>
                </a:cubicBezTo>
                <a:cubicBezTo>
                  <a:pt x="808653" y="1629671"/>
                  <a:pt x="817887" y="1634228"/>
                  <a:pt x="827773" y="1636509"/>
                </a:cubicBezTo>
                <a:cubicBezTo>
                  <a:pt x="859654" y="1643866"/>
                  <a:pt x="924025" y="1655759"/>
                  <a:pt x="924025" y="1655759"/>
                </a:cubicBezTo>
                <a:cubicBezTo>
                  <a:pt x="1027914" y="1697315"/>
                  <a:pt x="969363" y="1681660"/>
                  <a:pt x="1164657" y="1665385"/>
                </a:cubicBezTo>
                <a:cubicBezTo>
                  <a:pt x="1177840" y="1664286"/>
                  <a:pt x="1190438" y="1659393"/>
                  <a:pt x="1203158" y="1655759"/>
                </a:cubicBezTo>
                <a:cubicBezTo>
                  <a:pt x="1232451" y="1647389"/>
                  <a:pt x="1246438" y="1637758"/>
                  <a:pt x="1280160" y="1636509"/>
                </a:cubicBezTo>
                <a:cubicBezTo>
                  <a:pt x="1437298" y="1630689"/>
                  <a:pt x="1594585" y="1630092"/>
                  <a:pt x="1751798" y="1626884"/>
                </a:cubicBezTo>
                <a:cubicBezTo>
                  <a:pt x="1764632" y="1623675"/>
                  <a:pt x="1778140" y="1622469"/>
                  <a:pt x="1790299" y="1617258"/>
                </a:cubicBezTo>
                <a:cubicBezTo>
                  <a:pt x="1800932" y="1612701"/>
                  <a:pt x="1808828" y="1603181"/>
                  <a:pt x="1819175" y="1598008"/>
                </a:cubicBezTo>
                <a:cubicBezTo>
                  <a:pt x="1828250" y="1593471"/>
                  <a:pt x="1838426" y="1591591"/>
                  <a:pt x="1848051" y="1588383"/>
                </a:cubicBezTo>
                <a:cubicBezTo>
                  <a:pt x="1857676" y="1581966"/>
                  <a:pt x="1868746" y="1577312"/>
                  <a:pt x="1876926" y="1569132"/>
                </a:cubicBezTo>
                <a:cubicBezTo>
                  <a:pt x="1922367" y="1523690"/>
                  <a:pt x="1874485" y="1558356"/>
                  <a:pt x="1905802" y="1511381"/>
                </a:cubicBezTo>
                <a:cubicBezTo>
                  <a:pt x="1913353" y="1500055"/>
                  <a:pt x="1925053" y="1492130"/>
                  <a:pt x="1934678" y="1482505"/>
                </a:cubicBezTo>
                <a:cubicBezTo>
                  <a:pt x="1941095" y="1469671"/>
                  <a:pt x="1946809" y="1456462"/>
                  <a:pt x="1953928" y="1444004"/>
                </a:cubicBezTo>
                <a:cubicBezTo>
                  <a:pt x="1959667" y="1433960"/>
                  <a:pt x="1968481" y="1425699"/>
                  <a:pt x="1973179" y="1415128"/>
                </a:cubicBezTo>
                <a:cubicBezTo>
                  <a:pt x="1981420" y="1396585"/>
                  <a:pt x="1983355" y="1375526"/>
                  <a:pt x="1992430" y="1357376"/>
                </a:cubicBezTo>
                <a:cubicBezTo>
                  <a:pt x="1998847" y="1344542"/>
                  <a:pt x="2007143" y="1332487"/>
                  <a:pt x="2011680" y="1318875"/>
                </a:cubicBezTo>
                <a:cubicBezTo>
                  <a:pt x="2020047" y="1293775"/>
                  <a:pt x="2024514" y="1267540"/>
                  <a:pt x="2030931" y="1241873"/>
                </a:cubicBezTo>
                <a:cubicBezTo>
                  <a:pt x="2034139" y="1229039"/>
                  <a:pt x="2036373" y="1215922"/>
                  <a:pt x="2040556" y="1203372"/>
                </a:cubicBezTo>
                <a:cubicBezTo>
                  <a:pt x="2052899" y="1166343"/>
                  <a:pt x="2058824" y="1139492"/>
                  <a:pt x="2079057" y="1107119"/>
                </a:cubicBezTo>
                <a:cubicBezTo>
                  <a:pt x="2087559" y="1093515"/>
                  <a:pt x="2097493" y="1080798"/>
                  <a:pt x="2107933" y="1068618"/>
                </a:cubicBezTo>
                <a:cubicBezTo>
                  <a:pt x="2116791" y="1058283"/>
                  <a:pt x="2125482" y="1047294"/>
                  <a:pt x="2136808" y="1039743"/>
                </a:cubicBezTo>
                <a:cubicBezTo>
                  <a:pt x="2145250" y="1034115"/>
                  <a:pt x="2156059" y="1033326"/>
                  <a:pt x="2165684" y="1030117"/>
                </a:cubicBezTo>
                <a:cubicBezTo>
                  <a:pt x="2188573" y="961458"/>
                  <a:pt x="2156118" y="1044468"/>
                  <a:pt x="2204185" y="972366"/>
                </a:cubicBezTo>
                <a:cubicBezTo>
                  <a:pt x="2209813" y="963924"/>
                  <a:pt x="2209274" y="952565"/>
                  <a:pt x="2213811" y="943490"/>
                </a:cubicBezTo>
                <a:cubicBezTo>
                  <a:pt x="2218984" y="933143"/>
                  <a:pt x="2228363" y="925185"/>
                  <a:pt x="2233061" y="914614"/>
                </a:cubicBezTo>
                <a:cubicBezTo>
                  <a:pt x="2233067" y="914600"/>
                  <a:pt x="2257122" y="842432"/>
                  <a:pt x="2261937" y="827987"/>
                </a:cubicBezTo>
                <a:lnTo>
                  <a:pt x="2271562" y="799111"/>
                </a:lnTo>
                <a:cubicBezTo>
                  <a:pt x="2265106" y="721641"/>
                  <a:pt x="2269846" y="703552"/>
                  <a:pt x="2252312" y="645107"/>
                </a:cubicBezTo>
                <a:cubicBezTo>
                  <a:pt x="2246481" y="625671"/>
                  <a:pt x="2244317" y="604239"/>
                  <a:pt x="2233061" y="587355"/>
                </a:cubicBezTo>
                <a:lnTo>
                  <a:pt x="2213811" y="558479"/>
                </a:lnTo>
                <a:cubicBezTo>
                  <a:pt x="2193776" y="478345"/>
                  <a:pt x="2218172" y="557577"/>
                  <a:pt x="2184935" y="491103"/>
                </a:cubicBezTo>
                <a:cubicBezTo>
                  <a:pt x="2145087" y="411406"/>
                  <a:pt x="2211227" y="516101"/>
                  <a:pt x="2156059" y="433351"/>
                </a:cubicBezTo>
                <a:cubicBezTo>
                  <a:pt x="2149642" y="414100"/>
                  <a:pt x="2148064" y="392483"/>
                  <a:pt x="2136808" y="375599"/>
                </a:cubicBezTo>
                <a:lnTo>
                  <a:pt x="2098307" y="317848"/>
                </a:lnTo>
                <a:cubicBezTo>
                  <a:pt x="2096042" y="308786"/>
                  <a:pt x="2085333" y="261768"/>
                  <a:pt x="2079057" y="250471"/>
                </a:cubicBezTo>
                <a:cubicBezTo>
                  <a:pt x="2067821" y="230246"/>
                  <a:pt x="2053390" y="211970"/>
                  <a:pt x="2040556" y="192719"/>
                </a:cubicBezTo>
                <a:cubicBezTo>
                  <a:pt x="2034139" y="183094"/>
                  <a:pt x="2032279" y="167502"/>
                  <a:pt x="2021305" y="163844"/>
                </a:cubicBezTo>
                <a:cubicBezTo>
                  <a:pt x="1980424" y="150216"/>
                  <a:pt x="1958460" y="144405"/>
                  <a:pt x="1915427" y="115717"/>
                </a:cubicBezTo>
                <a:cubicBezTo>
                  <a:pt x="1905802" y="109300"/>
                  <a:pt x="1896899" y="101640"/>
                  <a:pt x="1886552" y="96467"/>
                </a:cubicBezTo>
                <a:cubicBezTo>
                  <a:pt x="1874324" y="90353"/>
                  <a:pt x="1829450" y="79271"/>
                  <a:pt x="1819175" y="77216"/>
                </a:cubicBezTo>
                <a:cubicBezTo>
                  <a:pt x="1751257" y="63632"/>
                  <a:pt x="1701853" y="61035"/>
                  <a:pt x="1626670" y="57966"/>
                </a:cubicBezTo>
                <a:cubicBezTo>
                  <a:pt x="1514423" y="53385"/>
                  <a:pt x="1402080" y="51549"/>
                  <a:pt x="1289785" y="48341"/>
                </a:cubicBezTo>
                <a:cubicBezTo>
                  <a:pt x="1273743" y="45132"/>
                  <a:pt x="1257600" y="42394"/>
                  <a:pt x="1241659" y="38715"/>
                </a:cubicBezTo>
                <a:cubicBezTo>
                  <a:pt x="1215879" y="32766"/>
                  <a:pt x="1164657" y="19465"/>
                  <a:pt x="1164657" y="19465"/>
                </a:cubicBezTo>
                <a:cubicBezTo>
                  <a:pt x="1155032" y="13048"/>
                  <a:pt x="1147192" y="2116"/>
                  <a:pt x="1135781" y="214"/>
                </a:cubicBezTo>
                <a:cubicBezTo>
                  <a:pt x="1125773" y="-1454"/>
                  <a:pt x="1116661" y="7052"/>
                  <a:pt x="1106905" y="9839"/>
                </a:cubicBezTo>
                <a:cubicBezTo>
                  <a:pt x="1094185" y="13473"/>
                  <a:pt x="1081075" y="15664"/>
                  <a:pt x="1068404" y="19465"/>
                </a:cubicBezTo>
                <a:cubicBezTo>
                  <a:pt x="1068331" y="19487"/>
                  <a:pt x="996251" y="43516"/>
                  <a:pt x="981777" y="48341"/>
                </a:cubicBezTo>
                <a:cubicBezTo>
                  <a:pt x="972152" y="51549"/>
                  <a:pt x="961343" y="52338"/>
                  <a:pt x="952901" y="57966"/>
                </a:cubicBezTo>
                <a:cubicBezTo>
                  <a:pt x="943276" y="64383"/>
                  <a:pt x="934372" y="72043"/>
                  <a:pt x="924025" y="77216"/>
                </a:cubicBezTo>
                <a:cubicBezTo>
                  <a:pt x="914950" y="81753"/>
                  <a:pt x="904019" y="81915"/>
                  <a:pt x="895150" y="86842"/>
                </a:cubicBezTo>
                <a:cubicBezTo>
                  <a:pt x="874925" y="98078"/>
                  <a:pt x="859347" y="118027"/>
                  <a:pt x="837398" y="125343"/>
                </a:cubicBezTo>
                <a:cubicBezTo>
                  <a:pt x="827773" y="128551"/>
                  <a:pt x="817597" y="130431"/>
                  <a:pt x="808522" y="134968"/>
                </a:cubicBezTo>
                <a:cubicBezTo>
                  <a:pt x="766461" y="155998"/>
                  <a:pt x="784459" y="167052"/>
                  <a:pt x="779646" y="173469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/>
          <p:cNvSpPr/>
          <p:nvPr/>
        </p:nvSpPr>
        <p:spPr>
          <a:xfrm>
            <a:off x="1331640" y="2708920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/>
          <p:cNvSpPr/>
          <p:nvPr/>
        </p:nvSpPr>
        <p:spPr>
          <a:xfrm>
            <a:off x="1624811" y="2599772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1115616" y="3016867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1459578" y="3254896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/>
          <p:cNvSpPr/>
          <p:nvPr/>
        </p:nvSpPr>
        <p:spPr>
          <a:xfrm>
            <a:off x="1760770" y="3016867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/>
          <p:cNvSpPr/>
          <p:nvPr/>
        </p:nvSpPr>
        <p:spPr>
          <a:xfrm>
            <a:off x="1824822" y="3515308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/>
          <p:cNvSpPr/>
          <p:nvPr/>
        </p:nvSpPr>
        <p:spPr>
          <a:xfrm>
            <a:off x="1932834" y="2348880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/>
          <p:cNvSpPr/>
          <p:nvPr/>
        </p:nvSpPr>
        <p:spPr>
          <a:xfrm>
            <a:off x="1927092" y="2772366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/>
          <p:cNvSpPr/>
          <p:nvPr/>
        </p:nvSpPr>
        <p:spPr>
          <a:xfrm>
            <a:off x="2143116" y="3212976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/>
          <p:cNvSpPr/>
          <p:nvPr/>
        </p:nvSpPr>
        <p:spPr>
          <a:xfrm>
            <a:off x="2528526" y="3059665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/>
          <p:cNvSpPr/>
          <p:nvPr/>
        </p:nvSpPr>
        <p:spPr>
          <a:xfrm>
            <a:off x="1007604" y="2713478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/>
          <p:cNvSpPr/>
          <p:nvPr/>
        </p:nvSpPr>
        <p:spPr>
          <a:xfrm>
            <a:off x="2311849" y="2744648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/>
          <p:cNvSpPr/>
          <p:nvPr/>
        </p:nvSpPr>
        <p:spPr>
          <a:xfrm>
            <a:off x="2360621" y="2348880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Box 17"/>
          <p:cNvSpPr txBox="1"/>
          <p:nvPr/>
        </p:nvSpPr>
        <p:spPr>
          <a:xfrm>
            <a:off x="3851920" y="2111227"/>
            <a:ext cx="4320480" cy="14773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Comic Sans MS" panose="030F0702030302020204" pitchFamily="66" charset="0"/>
              </a:rPr>
              <a:t>As hot water cools, so it </a:t>
            </a:r>
            <a:r>
              <a:rPr lang="en-GB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contracts</a:t>
            </a:r>
            <a:r>
              <a:rPr lang="en-GB" dirty="0" smtClean="0">
                <a:latin typeface="Comic Sans MS" panose="030F0702030302020204" pitchFamily="66" charset="0"/>
              </a:rPr>
              <a:t> (gets smaller).  However, as water </a:t>
            </a:r>
            <a:r>
              <a:rPr lang="en-GB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freezes</a:t>
            </a:r>
            <a:r>
              <a:rPr lang="en-GB" dirty="0" smtClean="0">
                <a:latin typeface="Comic Sans MS" panose="030F0702030302020204" pitchFamily="66" charset="0"/>
              </a:rPr>
              <a:t> it actually </a:t>
            </a:r>
            <a:r>
              <a:rPr lang="en-GB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expands</a:t>
            </a:r>
            <a:r>
              <a:rPr lang="en-GB" dirty="0" smtClean="0">
                <a:latin typeface="Comic Sans MS" panose="030F0702030302020204" pitchFamily="66" charset="0"/>
              </a:rPr>
              <a:t> as ice is formed.  This expansion can be enough to </a:t>
            </a:r>
            <a:r>
              <a:rPr lang="en-GB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split water pipes </a:t>
            </a:r>
            <a:r>
              <a:rPr lang="en-GB" dirty="0" smtClean="0">
                <a:latin typeface="Comic Sans MS" panose="030F0702030302020204" pitchFamily="66" charset="0"/>
              </a:rPr>
              <a:t>(and rocks).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3731332"/>
            <a:ext cx="1008681" cy="778272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4860032" y="3847786"/>
            <a:ext cx="2808312" cy="369332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Why does this happen?</a:t>
            </a:r>
            <a:endParaRPr lang="en-GB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1351566" y="5229200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852649" y="5229200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1331640" y="4725144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863588" y="4725144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Oval 29"/>
          <p:cNvSpPr/>
          <p:nvPr/>
        </p:nvSpPr>
        <p:spPr>
          <a:xfrm>
            <a:off x="1616007" y="4986024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Oval 30"/>
          <p:cNvSpPr/>
          <p:nvPr/>
        </p:nvSpPr>
        <p:spPr>
          <a:xfrm>
            <a:off x="553997" y="5013176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3" name="Straight Connector 32"/>
          <p:cNvCxnSpPr>
            <a:stCxn id="24" idx="6"/>
            <a:endCxn id="23" idx="2"/>
          </p:cNvCxnSpPr>
          <p:nvPr/>
        </p:nvCxnSpPr>
        <p:spPr>
          <a:xfrm>
            <a:off x="1079612" y="4833156"/>
            <a:ext cx="25202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23" idx="6"/>
            <a:endCxn id="30" idx="0"/>
          </p:cNvCxnSpPr>
          <p:nvPr/>
        </p:nvCxnSpPr>
        <p:spPr>
          <a:xfrm>
            <a:off x="1547664" y="4833156"/>
            <a:ext cx="176355" cy="1528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977" y="5540086"/>
            <a:ext cx="1467650" cy="892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7" name="Straight Connector 36"/>
          <p:cNvCxnSpPr>
            <a:stCxn id="30" idx="4"/>
            <a:endCxn id="21" idx="6"/>
          </p:cNvCxnSpPr>
          <p:nvPr/>
        </p:nvCxnSpPr>
        <p:spPr>
          <a:xfrm flipH="1">
            <a:off x="1567590" y="5202048"/>
            <a:ext cx="156429" cy="1351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21" idx="2"/>
            <a:endCxn id="22" idx="6"/>
          </p:cNvCxnSpPr>
          <p:nvPr/>
        </p:nvCxnSpPr>
        <p:spPr>
          <a:xfrm flipH="1">
            <a:off x="1068673" y="5337212"/>
            <a:ext cx="28289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stCxn id="22" idx="1"/>
            <a:endCxn id="31" idx="5"/>
          </p:cNvCxnSpPr>
          <p:nvPr/>
        </p:nvCxnSpPr>
        <p:spPr>
          <a:xfrm flipH="1" flipV="1">
            <a:off x="738385" y="5197564"/>
            <a:ext cx="145900" cy="632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stCxn id="31" idx="0"/>
            <a:endCxn id="24" idx="2"/>
          </p:cNvCxnSpPr>
          <p:nvPr/>
        </p:nvCxnSpPr>
        <p:spPr>
          <a:xfrm flipV="1">
            <a:off x="662009" y="4833156"/>
            <a:ext cx="201579" cy="1800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8782" y="4647985"/>
            <a:ext cx="1467650" cy="892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7" name="Straight Connector 56"/>
          <p:cNvCxnSpPr>
            <a:stCxn id="52" idx="3"/>
          </p:cNvCxnSpPr>
          <p:nvPr/>
        </p:nvCxnSpPr>
        <p:spPr>
          <a:xfrm flipV="1">
            <a:off x="2639627" y="5947206"/>
            <a:ext cx="43818" cy="389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>
            <a:stCxn id="9218" idx="1"/>
            <a:endCxn id="30" idx="7"/>
          </p:cNvCxnSpPr>
          <p:nvPr/>
        </p:nvCxnSpPr>
        <p:spPr>
          <a:xfrm flipH="1" flipV="1">
            <a:off x="1800395" y="5017660"/>
            <a:ext cx="68387" cy="763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>
            <a:stCxn id="30" idx="6"/>
          </p:cNvCxnSpPr>
          <p:nvPr/>
        </p:nvCxnSpPr>
        <p:spPr>
          <a:xfrm>
            <a:off x="1832031" y="5094036"/>
            <a:ext cx="208815" cy="271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22" name="Straight Connector 9221"/>
          <p:cNvCxnSpPr/>
          <p:nvPr/>
        </p:nvCxnSpPr>
        <p:spPr>
          <a:xfrm flipV="1">
            <a:off x="2251128" y="5337212"/>
            <a:ext cx="108012" cy="2520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24" name="Straight Connector 9223"/>
          <p:cNvCxnSpPr>
            <a:endCxn id="21" idx="5"/>
          </p:cNvCxnSpPr>
          <p:nvPr/>
        </p:nvCxnSpPr>
        <p:spPr>
          <a:xfrm flipH="1" flipV="1">
            <a:off x="1535954" y="5413588"/>
            <a:ext cx="188065" cy="3196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3445" y="5501155"/>
            <a:ext cx="1467650" cy="892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227" name="Straight Connector 9226"/>
          <p:cNvCxnSpPr/>
          <p:nvPr/>
        </p:nvCxnSpPr>
        <p:spPr>
          <a:xfrm>
            <a:off x="2527873" y="5986137"/>
            <a:ext cx="31593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30" name="Straight Connector 9229"/>
          <p:cNvCxnSpPr/>
          <p:nvPr/>
        </p:nvCxnSpPr>
        <p:spPr>
          <a:xfrm flipH="1" flipV="1">
            <a:off x="2987824" y="5413588"/>
            <a:ext cx="144016" cy="1756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/>
          <p:cNvSpPr txBox="1"/>
          <p:nvPr/>
        </p:nvSpPr>
        <p:spPr>
          <a:xfrm>
            <a:off x="4572000" y="4801422"/>
            <a:ext cx="4320480" cy="14773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Comic Sans MS" panose="030F0702030302020204" pitchFamily="66" charset="0"/>
              </a:rPr>
              <a:t>In </a:t>
            </a:r>
            <a:r>
              <a:rPr lang="en-GB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liquid</a:t>
            </a:r>
            <a:r>
              <a:rPr lang="en-GB" dirty="0" smtClean="0">
                <a:latin typeface="Comic Sans MS" panose="030F0702030302020204" pitchFamily="66" charset="0"/>
              </a:rPr>
              <a:t> water the water molecules are </a:t>
            </a:r>
            <a:r>
              <a:rPr lang="en-GB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close</a:t>
            </a:r>
            <a:r>
              <a:rPr lang="en-GB" dirty="0" smtClean="0">
                <a:latin typeface="Comic Sans MS" panose="030F0702030302020204" pitchFamily="66" charset="0"/>
              </a:rPr>
              <a:t> together.  In </a:t>
            </a:r>
            <a:r>
              <a:rPr lang="en-GB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ice</a:t>
            </a:r>
            <a:r>
              <a:rPr lang="en-GB" dirty="0" smtClean="0">
                <a:latin typeface="Comic Sans MS" panose="030F0702030302020204" pitchFamily="66" charset="0"/>
              </a:rPr>
              <a:t> the water molecules link up in a </a:t>
            </a:r>
            <a:r>
              <a:rPr lang="en-GB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very open structure</a:t>
            </a:r>
            <a:r>
              <a:rPr lang="en-GB" dirty="0" smtClean="0">
                <a:latin typeface="Comic Sans MS" panose="030F0702030302020204" pitchFamily="66" charset="0"/>
              </a:rPr>
              <a:t> that takes up </a:t>
            </a:r>
            <a:r>
              <a:rPr lang="en-GB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more space </a:t>
            </a:r>
            <a:r>
              <a:rPr lang="en-GB" dirty="0" smtClean="0">
                <a:latin typeface="Comic Sans MS" panose="030F0702030302020204" pitchFamily="66" charset="0"/>
              </a:rPr>
              <a:t>than in the liquid.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1842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51520" y="548680"/>
            <a:ext cx="5040560" cy="72008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Thermal Expansion</a:t>
            </a:r>
            <a:endParaRPr lang="en-GB" sz="40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71600" y="1340768"/>
            <a:ext cx="7560840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… and the mystery of floating ice!</a:t>
            </a:r>
            <a:endParaRPr lang="en-GB" sz="3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242" name="Picture 2" descr="http://www.clipartbest.com/cliparts/eiM/4pa/eiM4padi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237379"/>
            <a:ext cx="3528392" cy="3299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1520" y="2492896"/>
            <a:ext cx="4320480" cy="20313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Comic Sans MS" panose="030F0702030302020204" pitchFamily="66" charset="0"/>
              </a:rPr>
              <a:t>The </a:t>
            </a:r>
            <a:r>
              <a:rPr lang="en-GB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density</a:t>
            </a:r>
            <a:r>
              <a:rPr lang="en-GB" dirty="0" smtClean="0">
                <a:latin typeface="Comic Sans MS" panose="030F0702030302020204" pitchFamily="66" charset="0"/>
              </a:rPr>
              <a:t> of ice is </a:t>
            </a:r>
            <a:r>
              <a:rPr lang="en-GB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lower</a:t>
            </a:r>
            <a:r>
              <a:rPr lang="en-GB" dirty="0" smtClean="0">
                <a:latin typeface="Comic Sans MS" panose="030F0702030302020204" pitchFamily="66" charset="0"/>
              </a:rPr>
              <a:t> than that of liquid water, and so ice </a:t>
            </a:r>
            <a:r>
              <a:rPr lang="en-GB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floats</a:t>
            </a:r>
            <a:r>
              <a:rPr lang="en-GB" dirty="0" smtClean="0">
                <a:latin typeface="Comic Sans MS" panose="030F0702030302020204" pitchFamily="66" charset="0"/>
              </a:rPr>
              <a:t> on water.  The </a:t>
            </a:r>
            <a:r>
              <a:rPr lang="en-GB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open structure </a:t>
            </a:r>
            <a:r>
              <a:rPr lang="en-GB" dirty="0" smtClean="0">
                <a:latin typeface="Comic Sans MS" panose="030F0702030302020204" pitchFamily="66" charset="0"/>
              </a:rPr>
              <a:t>molecules start to form at about </a:t>
            </a:r>
            <a:r>
              <a:rPr lang="en-GB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4</a:t>
            </a:r>
            <a:r>
              <a:rPr lang="en-GB" u="sng" baseline="30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o</a:t>
            </a:r>
            <a:r>
              <a:rPr lang="en-GB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</a:t>
            </a:r>
            <a:r>
              <a:rPr lang="en-GB" dirty="0" smtClean="0">
                <a:latin typeface="Comic Sans MS" panose="030F0702030302020204" pitchFamily="66" charset="0"/>
              </a:rPr>
              <a:t>, just above the freezing point of water.</a:t>
            </a:r>
          </a:p>
          <a:p>
            <a:pPr algn="ctr"/>
            <a:r>
              <a:rPr lang="en-GB" dirty="0" smtClean="0">
                <a:latin typeface="Comic Sans MS" panose="030F0702030302020204" pitchFamily="66" charset="0"/>
              </a:rPr>
              <a:t>Water therefore </a:t>
            </a:r>
            <a:r>
              <a:rPr lang="en-GB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expands</a:t>
            </a:r>
            <a:r>
              <a:rPr lang="en-GB" dirty="0" smtClean="0">
                <a:latin typeface="Comic Sans MS" panose="030F0702030302020204" pitchFamily="66" charset="0"/>
              </a:rPr>
              <a:t> very slightly between </a:t>
            </a:r>
            <a:r>
              <a:rPr lang="en-GB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4</a:t>
            </a:r>
            <a:r>
              <a:rPr lang="en-GB" u="sng" baseline="30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o</a:t>
            </a:r>
            <a:r>
              <a:rPr lang="en-GB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</a:t>
            </a:r>
            <a:r>
              <a:rPr lang="en-GB" dirty="0" smtClean="0">
                <a:latin typeface="Comic Sans MS" panose="030F0702030302020204" pitchFamily="66" charset="0"/>
              </a:rPr>
              <a:t> and </a:t>
            </a:r>
            <a:r>
              <a:rPr lang="en-GB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0</a:t>
            </a:r>
            <a:r>
              <a:rPr lang="en-GB" u="sng" baseline="30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o</a:t>
            </a:r>
            <a:r>
              <a:rPr lang="en-GB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</a:t>
            </a:r>
            <a:r>
              <a:rPr lang="en-GB" dirty="0" smtClean="0">
                <a:latin typeface="Comic Sans MS" panose="030F0702030302020204" pitchFamily="66" charset="0"/>
              </a:rPr>
              <a:t>.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0058" y="4545211"/>
            <a:ext cx="3041635" cy="1511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 descr="http://www.clipartbest.com/cliparts/di6/5gz/di65gzri9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334856"/>
            <a:ext cx="2443129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3761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51520" y="548680"/>
            <a:ext cx="7560840" cy="72008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Thermal Expansion and gases</a:t>
            </a:r>
            <a:endParaRPr lang="en-GB" sz="40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1500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51520" y="548680"/>
            <a:ext cx="7560840" cy="72008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Thermal Expansion and gases</a:t>
            </a:r>
            <a:endParaRPr lang="en-GB" sz="40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772816"/>
            <a:ext cx="1333004" cy="1333004"/>
          </a:xfrm>
          <a:prstGeom prst="rect">
            <a:avLst/>
          </a:prstGeom>
        </p:spPr>
      </p:pic>
      <p:sp>
        <p:nvSpPr>
          <p:cNvPr id="4" name="Oval Callout 3"/>
          <p:cNvSpPr/>
          <p:nvPr/>
        </p:nvSpPr>
        <p:spPr>
          <a:xfrm>
            <a:off x="6012160" y="1340768"/>
            <a:ext cx="3131840" cy="1368152"/>
          </a:xfrm>
          <a:prstGeom prst="wedgeEllipseCallout">
            <a:avLst>
              <a:gd name="adj1" fmla="val -72158"/>
              <a:gd name="adj2" fmla="val 903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So what is the relationship between gas pressure and temperature?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5877272"/>
            <a:ext cx="908720" cy="908720"/>
          </a:xfrm>
          <a:prstGeom prst="rect">
            <a:avLst/>
          </a:prstGeom>
        </p:spPr>
      </p:pic>
      <p:sp>
        <p:nvSpPr>
          <p:cNvPr id="6" name="Cloud Callout 5"/>
          <p:cNvSpPr/>
          <p:nvPr/>
        </p:nvSpPr>
        <p:spPr>
          <a:xfrm>
            <a:off x="6012160" y="4869160"/>
            <a:ext cx="1944216" cy="1224136"/>
          </a:xfrm>
          <a:prstGeom prst="cloudCallout">
            <a:avLst>
              <a:gd name="adj1" fmla="val 67785"/>
              <a:gd name="adj2" fmla="val 4677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At constant volume!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50393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51520" y="548680"/>
            <a:ext cx="7560840" cy="72008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Thermal Expansion and gases</a:t>
            </a:r>
            <a:endParaRPr lang="en-GB" sz="40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772816"/>
            <a:ext cx="1333004" cy="1333004"/>
          </a:xfrm>
          <a:prstGeom prst="rect">
            <a:avLst/>
          </a:prstGeom>
        </p:spPr>
      </p:pic>
      <p:sp>
        <p:nvSpPr>
          <p:cNvPr id="4" name="Oval Callout 3"/>
          <p:cNvSpPr/>
          <p:nvPr/>
        </p:nvSpPr>
        <p:spPr>
          <a:xfrm>
            <a:off x="6012160" y="1340768"/>
            <a:ext cx="3131840" cy="1368152"/>
          </a:xfrm>
          <a:prstGeom prst="wedgeEllipseCallout">
            <a:avLst>
              <a:gd name="adj1" fmla="val -72158"/>
              <a:gd name="adj2" fmla="val 903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So what is the relationship between gas pressure and temperature?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5877272"/>
            <a:ext cx="908720" cy="908720"/>
          </a:xfrm>
          <a:prstGeom prst="rect">
            <a:avLst/>
          </a:prstGeom>
        </p:spPr>
      </p:pic>
      <p:sp>
        <p:nvSpPr>
          <p:cNvPr id="6" name="Cloud Callout 5"/>
          <p:cNvSpPr/>
          <p:nvPr/>
        </p:nvSpPr>
        <p:spPr>
          <a:xfrm>
            <a:off x="6012160" y="4869160"/>
            <a:ext cx="1944216" cy="1224136"/>
          </a:xfrm>
          <a:prstGeom prst="cloudCallout">
            <a:avLst>
              <a:gd name="adj1" fmla="val 67785"/>
              <a:gd name="adj2" fmla="val 4677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At constant volume!</a:t>
            </a:r>
            <a:endParaRPr lang="en-GB" dirty="0"/>
          </a:p>
        </p:txBody>
      </p:sp>
      <p:pic>
        <p:nvPicPr>
          <p:cNvPr id="1026" name="Picture 2" descr="http://www.passmyexams.co.uk/GCSE/physics/images/pressure-law-0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692501"/>
            <a:ext cx="3988800" cy="2353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323528" y="6131577"/>
            <a:ext cx="3988800" cy="40011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GB" sz="1000" dirty="0"/>
              <a:t>http://www.passmyexams.co.uk/GCSE/physics/pressure-temperature-relationship-of-gas-pressure-law.html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23528" y="1412776"/>
            <a:ext cx="3988800" cy="206210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dirty="0" smtClean="0">
                <a:latin typeface="Comic Sans MS" panose="030F0702030302020204" pitchFamily="66" charset="0"/>
              </a:rPr>
              <a:t>Using the apparatus below,  a </a:t>
            </a:r>
            <a:r>
              <a:rPr lang="en-GB" sz="1600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fixed volume</a:t>
            </a:r>
            <a:r>
              <a:rPr lang="en-GB" sz="1600" dirty="0" smtClean="0">
                <a:latin typeface="Comic Sans MS" panose="030F0702030302020204" pitchFamily="66" charset="0"/>
              </a:rPr>
              <a:t> of gas is heated.  At each </a:t>
            </a:r>
            <a:r>
              <a:rPr lang="en-GB" sz="1600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temperature</a:t>
            </a:r>
            <a:r>
              <a:rPr lang="en-GB" sz="1600" dirty="0" smtClean="0">
                <a:latin typeface="Comic Sans MS" panose="030F0702030302020204" pitchFamily="66" charset="0"/>
              </a:rPr>
              <a:t> point, </a:t>
            </a:r>
            <a:r>
              <a:rPr lang="en-GB" sz="1600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pressure</a:t>
            </a:r>
            <a:r>
              <a:rPr lang="en-GB" sz="1600" dirty="0" smtClean="0">
                <a:latin typeface="Comic Sans MS" panose="030F0702030302020204" pitchFamily="66" charset="0"/>
              </a:rPr>
              <a:t> is measured on the gauge.     As the temperature of the gas </a:t>
            </a:r>
            <a:r>
              <a:rPr lang="en-GB" sz="1600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increases</a:t>
            </a:r>
            <a:r>
              <a:rPr lang="en-GB" sz="1600" dirty="0" smtClean="0">
                <a:latin typeface="Comic Sans MS" panose="030F0702030302020204" pitchFamily="66" charset="0"/>
              </a:rPr>
              <a:t>, so does the </a:t>
            </a:r>
            <a:r>
              <a:rPr lang="en-GB" sz="1600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pressure</a:t>
            </a:r>
            <a:r>
              <a:rPr lang="en-GB" sz="1600" dirty="0" smtClean="0">
                <a:latin typeface="Comic Sans MS" panose="030F0702030302020204" pitchFamily="66" charset="0"/>
              </a:rPr>
              <a:t>.  Molecules are moving </a:t>
            </a:r>
            <a:r>
              <a:rPr lang="en-GB" sz="1600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faster</a:t>
            </a:r>
            <a:r>
              <a:rPr lang="en-GB" sz="1600" dirty="0" smtClean="0">
                <a:latin typeface="Comic Sans MS" panose="030F0702030302020204" pitchFamily="66" charset="0"/>
              </a:rPr>
              <a:t>, so are hitting the side of the container with </a:t>
            </a:r>
            <a:r>
              <a:rPr lang="en-GB" sz="1600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greater force</a:t>
            </a:r>
            <a:r>
              <a:rPr lang="en-GB" sz="1600" dirty="0" smtClean="0">
                <a:latin typeface="Comic Sans MS" panose="030F0702030302020204" pitchFamily="66" charset="0"/>
              </a:rPr>
              <a:t>.</a:t>
            </a:r>
            <a:endParaRPr lang="en-GB" sz="1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3805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51520" y="548680"/>
            <a:ext cx="7560840" cy="72008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Thermal Expansion and gases</a:t>
            </a:r>
            <a:endParaRPr lang="en-GB" sz="40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772816"/>
            <a:ext cx="1333004" cy="1333004"/>
          </a:xfrm>
          <a:prstGeom prst="rect">
            <a:avLst/>
          </a:prstGeom>
        </p:spPr>
      </p:pic>
      <p:sp>
        <p:nvSpPr>
          <p:cNvPr id="4" name="Oval Callout 3"/>
          <p:cNvSpPr/>
          <p:nvPr/>
        </p:nvSpPr>
        <p:spPr>
          <a:xfrm>
            <a:off x="6012160" y="1340768"/>
            <a:ext cx="3131840" cy="1368152"/>
          </a:xfrm>
          <a:prstGeom prst="wedgeEllipseCallout">
            <a:avLst>
              <a:gd name="adj1" fmla="val -72158"/>
              <a:gd name="adj2" fmla="val 903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So what is the relationship between gas pressure and temperature?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5877272"/>
            <a:ext cx="908720" cy="908720"/>
          </a:xfrm>
          <a:prstGeom prst="rect">
            <a:avLst/>
          </a:prstGeom>
        </p:spPr>
      </p:pic>
      <p:sp>
        <p:nvSpPr>
          <p:cNvPr id="6" name="Cloud Callout 5"/>
          <p:cNvSpPr/>
          <p:nvPr/>
        </p:nvSpPr>
        <p:spPr>
          <a:xfrm>
            <a:off x="6012160" y="4869160"/>
            <a:ext cx="1944216" cy="1224136"/>
          </a:xfrm>
          <a:prstGeom prst="cloudCallout">
            <a:avLst>
              <a:gd name="adj1" fmla="val 67785"/>
              <a:gd name="adj2" fmla="val 4677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At constant volume!</a:t>
            </a:r>
            <a:endParaRPr lang="en-GB" dirty="0"/>
          </a:p>
        </p:txBody>
      </p:sp>
      <p:pic>
        <p:nvPicPr>
          <p:cNvPr id="1026" name="Picture 2" descr="http://www.passmyexams.co.uk/GCSE/physics/images/pressure-law-0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692501"/>
            <a:ext cx="3988800" cy="2353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323528" y="6131577"/>
            <a:ext cx="3988800" cy="40011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GB" sz="1000" dirty="0"/>
              <a:t>http://www.passmyexams.co.uk/GCSE/physics/pressure-temperature-relationship-of-gas-pressure-law.html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23528" y="1412776"/>
            <a:ext cx="3988800" cy="206210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dirty="0" smtClean="0">
                <a:latin typeface="Comic Sans MS" panose="030F0702030302020204" pitchFamily="66" charset="0"/>
              </a:rPr>
              <a:t>Using the apparatus below,  a </a:t>
            </a:r>
            <a:r>
              <a:rPr lang="en-GB" sz="1600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fixed volume</a:t>
            </a:r>
            <a:r>
              <a:rPr lang="en-GB" sz="1600" dirty="0" smtClean="0">
                <a:latin typeface="Comic Sans MS" panose="030F0702030302020204" pitchFamily="66" charset="0"/>
              </a:rPr>
              <a:t> of gas is heated.  At each </a:t>
            </a:r>
            <a:r>
              <a:rPr lang="en-GB" sz="1600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temperature</a:t>
            </a:r>
            <a:r>
              <a:rPr lang="en-GB" sz="1600" dirty="0" smtClean="0">
                <a:latin typeface="Comic Sans MS" panose="030F0702030302020204" pitchFamily="66" charset="0"/>
              </a:rPr>
              <a:t> point, </a:t>
            </a:r>
            <a:r>
              <a:rPr lang="en-GB" sz="1600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pressure</a:t>
            </a:r>
            <a:r>
              <a:rPr lang="en-GB" sz="1600" dirty="0" smtClean="0">
                <a:latin typeface="Comic Sans MS" panose="030F0702030302020204" pitchFamily="66" charset="0"/>
              </a:rPr>
              <a:t> is measured on the gauge.     As the temperature of the gas </a:t>
            </a:r>
            <a:r>
              <a:rPr lang="en-GB" sz="1600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increases</a:t>
            </a:r>
            <a:r>
              <a:rPr lang="en-GB" sz="1600" dirty="0" smtClean="0">
                <a:latin typeface="Comic Sans MS" panose="030F0702030302020204" pitchFamily="66" charset="0"/>
              </a:rPr>
              <a:t>, so does the </a:t>
            </a:r>
            <a:r>
              <a:rPr lang="en-GB" sz="1600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pressure</a:t>
            </a:r>
            <a:r>
              <a:rPr lang="en-GB" sz="1600" dirty="0" smtClean="0">
                <a:latin typeface="Comic Sans MS" panose="030F0702030302020204" pitchFamily="66" charset="0"/>
              </a:rPr>
              <a:t>.  Molecules are moving </a:t>
            </a:r>
            <a:r>
              <a:rPr lang="en-GB" sz="1600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faster</a:t>
            </a:r>
            <a:r>
              <a:rPr lang="en-GB" sz="1600" dirty="0" smtClean="0">
                <a:latin typeface="Comic Sans MS" panose="030F0702030302020204" pitchFamily="66" charset="0"/>
              </a:rPr>
              <a:t>, so are hitting the side of the container with </a:t>
            </a:r>
            <a:r>
              <a:rPr lang="en-GB" sz="1600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greater force</a:t>
            </a:r>
            <a:r>
              <a:rPr lang="en-GB" sz="1600" dirty="0" smtClean="0">
                <a:latin typeface="Comic Sans MS" panose="030F0702030302020204" pitchFamily="66" charset="0"/>
              </a:rPr>
              <a:t>.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632848" y="2921063"/>
            <a:ext cx="2403648" cy="181588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dirty="0" smtClean="0">
                <a:latin typeface="Comic Sans MS" panose="030F0702030302020204" pitchFamily="66" charset="0"/>
              </a:rPr>
              <a:t>If a graph is plotted of P against T, the graph is a </a:t>
            </a:r>
            <a:r>
              <a:rPr lang="en-GB" sz="1600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straight line.</a:t>
            </a:r>
            <a:r>
              <a:rPr lang="en-GB" sz="1600" dirty="0" smtClean="0">
                <a:latin typeface="Comic Sans MS" panose="030F0702030302020204" pitchFamily="66" charset="0"/>
              </a:rPr>
              <a:t>  If extended backwards, it cuts the temperature axis at </a:t>
            </a:r>
          </a:p>
          <a:p>
            <a:r>
              <a:rPr lang="en-GB" sz="1600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-273</a:t>
            </a:r>
            <a:r>
              <a:rPr lang="en-GB" sz="1600" u="sng" baseline="30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o</a:t>
            </a:r>
            <a:r>
              <a:rPr lang="en-GB" sz="1600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</a:t>
            </a:r>
            <a:r>
              <a:rPr lang="en-GB" sz="1600" dirty="0" smtClean="0">
                <a:latin typeface="Comic Sans MS" panose="030F0702030302020204" pitchFamily="66" charset="0"/>
              </a:rPr>
              <a:t>  (absolute zero)</a:t>
            </a:r>
            <a:endParaRPr lang="en-GB" sz="1600" u="sng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2052" name="Picture 4" descr="http://chemed.chem.purdue.edu/genchem/topicreview/bp/ch4/graphics/4_8fig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chemed.chem.purdue.edu/genchem/topicreview/bp/ch4/graphics/4_8fig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15875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1239" y="3429000"/>
            <a:ext cx="1745927" cy="130794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9989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ounded Rectangle 1"/>
          <p:cNvSpPr/>
          <p:nvPr/>
        </p:nvSpPr>
        <p:spPr>
          <a:xfrm>
            <a:off x="719572" y="548680"/>
            <a:ext cx="7704856" cy="5760640"/>
          </a:xfrm>
          <a:prstGeom prst="roundRect">
            <a:avLst/>
          </a:prstGeom>
          <a:solidFill>
            <a:srgbClr val="FFFF99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ounded Rectangle 2"/>
          <p:cNvSpPr/>
          <p:nvPr/>
        </p:nvSpPr>
        <p:spPr>
          <a:xfrm>
            <a:off x="4572000" y="548680"/>
            <a:ext cx="3852428" cy="936104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LEARNING OBJECTIVES</a:t>
            </a:r>
            <a:endParaRPr lang="en-GB" sz="2400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4077781"/>
              </p:ext>
            </p:extLst>
          </p:nvPr>
        </p:nvGraphicFramePr>
        <p:xfrm>
          <a:off x="1043608" y="1484784"/>
          <a:ext cx="7128792" cy="439248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28392"/>
                <a:gridCol w="3600400"/>
              </a:tblGrid>
              <a:tr h="4392488">
                <a:tc>
                  <a:txBody>
                    <a:bodyPr/>
                    <a:lstStyle/>
                    <a:p>
                      <a:endParaRPr lang="en-GB" sz="1300" dirty="0" smtClean="0">
                        <a:latin typeface="Comic Sans MS" panose="030F0702030302020204" pitchFamily="66" charset="0"/>
                      </a:endParaRPr>
                    </a:p>
                    <a:p>
                      <a:r>
                        <a:rPr lang="en-GB" sz="1300" dirty="0" smtClean="0">
                          <a:latin typeface="Comic Sans MS" panose="030F0702030302020204" pitchFamily="66" charset="0"/>
                        </a:rPr>
                        <a:t>2.2.1 </a:t>
                      </a:r>
                      <a:r>
                        <a:rPr lang="en-GB" sz="130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Thermal expansion of solids, liquids and gases </a:t>
                      </a:r>
                    </a:p>
                    <a:p>
                      <a:r>
                        <a:rPr lang="en-GB" sz="130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Core • Describe qualitatively the thermal expansion of solids, liquids, and gases at constant pressure • Identify and explain some of the everyday applications and consequences of thermal expansion</a:t>
                      </a:r>
                    </a:p>
                    <a:p>
                      <a:endParaRPr lang="en-GB" sz="1300" dirty="0" smtClean="0">
                        <a:latin typeface="Comic Sans MS" panose="030F0702030302020204" pitchFamily="66" charset="0"/>
                      </a:endParaRPr>
                    </a:p>
                    <a:p>
                      <a:r>
                        <a:rPr lang="en-GB" sz="1300" dirty="0" smtClean="0">
                          <a:latin typeface="Comic Sans MS" panose="030F0702030302020204" pitchFamily="66" charset="0"/>
                        </a:rPr>
                        <a:t>2.2.2 Measurement of temperature </a:t>
                      </a:r>
                    </a:p>
                    <a:p>
                      <a:r>
                        <a:rPr lang="en-GB" sz="1300" dirty="0" smtClean="0">
                          <a:latin typeface="Comic Sans MS" panose="030F0702030302020204" pitchFamily="66" charset="0"/>
                        </a:rPr>
                        <a:t>Core • Appreciate how a physical property that varies with temperature may be used for the measurement of temperature, and state examples of such properties • Recognise the need for and identify fixed points</a:t>
                      </a:r>
                    </a:p>
                    <a:p>
                      <a:r>
                        <a:rPr lang="en-GB" sz="1300" dirty="0" smtClean="0">
                          <a:latin typeface="Comic Sans MS" panose="030F0702030302020204" pitchFamily="66" charset="0"/>
                        </a:rPr>
                        <a:t>• Describe and explain the structure and action of liquid-in-glass thermometers</a:t>
                      </a:r>
                    </a:p>
                    <a:p>
                      <a:endParaRPr lang="en-GB" sz="1300" dirty="0" smtClean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300" b="0" dirty="0" smtClean="0">
                        <a:latin typeface="Comic Sans MS" panose="030F0702030302020204" pitchFamily="66" charset="0"/>
                      </a:endParaRPr>
                    </a:p>
                    <a:p>
                      <a:endParaRPr lang="en-GB" sz="1300" b="0" dirty="0" smtClean="0">
                        <a:latin typeface="Comic Sans MS" panose="030F0702030302020204" pitchFamily="66" charset="0"/>
                      </a:endParaRPr>
                    </a:p>
                    <a:p>
                      <a:endParaRPr lang="en-GB" sz="1300" b="0" dirty="0" smtClean="0">
                        <a:latin typeface="Comic Sans MS" panose="030F0702030302020204" pitchFamily="66" charset="0"/>
                      </a:endParaRPr>
                    </a:p>
                    <a:p>
                      <a:r>
                        <a:rPr lang="en-GB" sz="1300" b="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Supplement • Explain, in terms of the motion and arrangement of molecules, the relative order of the magnitude of the expansion of solids, liquids and gases</a:t>
                      </a:r>
                    </a:p>
                    <a:p>
                      <a:endParaRPr lang="en-GB" sz="1300" b="0" dirty="0" smtClean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  <a:p>
                      <a:endParaRPr lang="en-GB" sz="1300" b="0" dirty="0" smtClean="0">
                        <a:latin typeface="Comic Sans MS" panose="030F0702030302020204" pitchFamily="66" charset="0"/>
                      </a:endParaRPr>
                    </a:p>
                    <a:p>
                      <a:endParaRPr lang="en-GB" sz="1300" b="0" dirty="0" smtClean="0">
                        <a:latin typeface="Comic Sans MS" panose="030F0702030302020204" pitchFamily="66" charset="0"/>
                      </a:endParaRPr>
                    </a:p>
                    <a:p>
                      <a:r>
                        <a:rPr lang="en-GB" sz="1300" b="0" dirty="0" smtClean="0">
                          <a:latin typeface="Comic Sans MS" panose="030F0702030302020204" pitchFamily="66" charset="0"/>
                        </a:rPr>
                        <a:t>Supplement • Demonstrate understanding of sensitivity, range and linearity • Describe the structure of a thermocouple and show understanding of its use as a thermometer for measuring high temperatures and those that vary rapidly • Describe and explain how the structure of a liquid-in-glass thermometer relates to its sensitivity, range and linearity 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3975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51520" y="548680"/>
            <a:ext cx="7560840" cy="72008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Thermal Expansion and gases</a:t>
            </a:r>
            <a:endParaRPr lang="en-GB" sz="40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3074" name="Picture 2" descr="http://www.clipartbest.com/cliparts/RTG/6dk/RTG6dkb8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4637" y="2065338"/>
            <a:ext cx="3514725" cy="3962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251520" y="1556792"/>
            <a:ext cx="3312368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>
                <a:latin typeface="Comic Sans MS" panose="030F0702030302020204" pitchFamily="66" charset="0"/>
              </a:rPr>
              <a:t>Absolute zero ….. </a:t>
            </a:r>
            <a:r>
              <a:rPr lang="en-GB" sz="2000" dirty="0" err="1" smtClean="0">
                <a:latin typeface="Comic Sans MS" panose="030F0702030302020204" pitchFamily="66" charset="0"/>
              </a:rPr>
              <a:t>Brrr</a:t>
            </a:r>
            <a:r>
              <a:rPr lang="en-GB" sz="2000" dirty="0" smtClean="0">
                <a:latin typeface="Comic Sans MS" panose="030F0702030302020204" pitchFamily="66" charset="0"/>
              </a:rPr>
              <a:t>!</a:t>
            </a:r>
            <a:endParaRPr lang="en-GB" sz="2000" dirty="0"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2492896"/>
            <a:ext cx="2376264" cy="35394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dirty="0" smtClean="0">
                <a:latin typeface="Comic Sans MS" panose="030F0702030302020204" pitchFamily="66" charset="0"/>
              </a:rPr>
              <a:t>If the temperature of a gas is </a:t>
            </a:r>
            <a:r>
              <a:rPr lang="en-GB" sz="1600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reduced</a:t>
            </a:r>
            <a:r>
              <a:rPr lang="en-GB" sz="1600" dirty="0" smtClean="0">
                <a:latin typeface="Comic Sans MS" panose="030F0702030302020204" pitchFamily="66" charset="0"/>
              </a:rPr>
              <a:t>, the particles have </a:t>
            </a:r>
            <a:r>
              <a:rPr lang="en-GB" sz="1600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less energy</a:t>
            </a:r>
            <a:r>
              <a:rPr lang="en-GB" sz="1600" dirty="0" smtClean="0">
                <a:latin typeface="Comic Sans MS" panose="030F0702030302020204" pitchFamily="66" charset="0"/>
              </a:rPr>
              <a:t> and move more slowly.  Eventually, at a particular temperature, the particles </a:t>
            </a:r>
            <a:r>
              <a:rPr lang="en-GB" sz="1600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stop moving completely</a:t>
            </a:r>
            <a:r>
              <a:rPr lang="en-GB" sz="1600" dirty="0" smtClean="0">
                <a:latin typeface="Comic Sans MS" panose="030F0702030302020204" pitchFamily="66" charset="0"/>
              </a:rPr>
              <a:t>.  This temperature is the lowest possible temperature, and is known as </a:t>
            </a:r>
            <a:r>
              <a:rPr lang="en-GB" sz="1600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absolute zero.  </a:t>
            </a:r>
            <a:endParaRPr lang="en-GB" sz="1600" u="sng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541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51520" y="548680"/>
            <a:ext cx="7560840" cy="72008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Thermal Expansion and gases</a:t>
            </a:r>
            <a:endParaRPr lang="en-GB" sz="40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3074" name="Picture 2" descr="http://www.clipartbest.com/cliparts/RTG/6dk/RTG6dkb8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4637" y="2065338"/>
            <a:ext cx="3514725" cy="3962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251520" y="1556792"/>
            <a:ext cx="3312368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>
                <a:latin typeface="Comic Sans MS" panose="030F0702030302020204" pitchFamily="66" charset="0"/>
              </a:rPr>
              <a:t>Absolute zero ….. </a:t>
            </a:r>
            <a:r>
              <a:rPr lang="en-GB" sz="2000" dirty="0" err="1" smtClean="0">
                <a:latin typeface="Comic Sans MS" panose="030F0702030302020204" pitchFamily="66" charset="0"/>
              </a:rPr>
              <a:t>Brrr</a:t>
            </a:r>
            <a:r>
              <a:rPr lang="en-GB" sz="2000" dirty="0" smtClean="0">
                <a:latin typeface="Comic Sans MS" panose="030F0702030302020204" pitchFamily="66" charset="0"/>
              </a:rPr>
              <a:t>!</a:t>
            </a:r>
            <a:endParaRPr lang="en-GB" sz="2000" dirty="0"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2492896"/>
            <a:ext cx="2376264" cy="35394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dirty="0" smtClean="0">
                <a:latin typeface="Comic Sans MS" panose="030F0702030302020204" pitchFamily="66" charset="0"/>
              </a:rPr>
              <a:t>If the temperature of a gas is </a:t>
            </a:r>
            <a:r>
              <a:rPr lang="en-GB" sz="1600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reduced</a:t>
            </a:r>
            <a:r>
              <a:rPr lang="en-GB" sz="1600" dirty="0" smtClean="0">
                <a:latin typeface="Comic Sans MS" panose="030F0702030302020204" pitchFamily="66" charset="0"/>
              </a:rPr>
              <a:t>, the particles have </a:t>
            </a:r>
            <a:r>
              <a:rPr lang="en-GB" sz="1600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less energy</a:t>
            </a:r>
            <a:r>
              <a:rPr lang="en-GB" sz="1600" dirty="0" smtClean="0">
                <a:latin typeface="Comic Sans MS" panose="030F0702030302020204" pitchFamily="66" charset="0"/>
              </a:rPr>
              <a:t> and move more slowly.  Eventually, at a particular temperature, the particles </a:t>
            </a:r>
            <a:r>
              <a:rPr lang="en-GB" sz="1600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stop moving completely</a:t>
            </a:r>
            <a:r>
              <a:rPr lang="en-GB" sz="1600" dirty="0" smtClean="0">
                <a:latin typeface="Comic Sans MS" panose="030F0702030302020204" pitchFamily="66" charset="0"/>
              </a:rPr>
              <a:t>.  This temperature is the lowest possible temperature, and is known as </a:t>
            </a:r>
            <a:r>
              <a:rPr lang="en-GB" sz="1600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absolute zero.  </a:t>
            </a:r>
            <a:endParaRPr lang="en-GB" sz="1600" u="sng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70614" y="1659285"/>
            <a:ext cx="1800200" cy="181588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dirty="0" smtClean="0">
                <a:latin typeface="Comic Sans MS" panose="030F0702030302020204" pitchFamily="66" charset="0"/>
              </a:rPr>
              <a:t>Absolute zero is </a:t>
            </a:r>
            <a:r>
              <a:rPr lang="en-GB" sz="1600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-273</a:t>
            </a:r>
            <a:r>
              <a:rPr lang="en-GB" sz="1600" u="sng" baseline="30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o</a:t>
            </a:r>
            <a:r>
              <a:rPr lang="en-GB" sz="1600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</a:t>
            </a:r>
            <a:r>
              <a:rPr lang="en-GB" sz="1600" dirty="0" smtClean="0">
                <a:latin typeface="Comic Sans MS" panose="030F0702030302020204" pitchFamily="66" charset="0"/>
              </a:rPr>
              <a:t>.   This is also known as zero </a:t>
            </a:r>
            <a:r>
              <a:rPr lang="en-GB" sz="1600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kelvin</a:t>
            </a:r>
            <a:r>
              <a:rPr lang="en-GB" sz="1600" dirty="0" smtClean="0">
                <a:latin typeface="Comic Sans MS" panose="030F0702030302020204" pitchFamily="66" charset="0"/>
              </a:rPr>
              <a:t>, or 0 K.  To convert from </a:t>
            </a:r>
            <a:r>
              <a:rPr lang="en-GB" sz="1600" baseline="30000" dirty="0" err="1" smtClean="0">
                <a:latin typeface="Comic Sans MS" panose="030F0702030302020204" pitchFamily="66" charset="0"/>
              </a:rPr>
              <a:t>o</a:t>
            </a:r>
            <a:r>
              <a:rPr lang="en-GB" sz="1600" dirty="0" err="1" smtClean="0">
                <a:latin typeface="Comic Sans MS" panose="030F0702030302020204" pitchFamily="66" charset="0"/>
              </a:rPr>
              <a:t>C</a:t>
            </a:r>
            <a:r>
              <a:rPr lang="en-GB" sz="1600" dirty="0" smtClean="0">
                <a:latin typeface="Comic Sans MS" panose="030F0702030302020204" pitchFamily="66" charset="0"/>
              </a:rPr>
              <a:t> to K, just </a:t>
            </a:r>
            <a:r>
              <a:rPr lang="en-GB" sz="1600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add 273</a:t>
            </a:r>
            <a:r>
              <a:rPr lang="en-GB" sz="1600" dirty="0" smtClean="0">
                <a:latin typeface="Comic Sans MS" panose="030F0702030302020204" pitchFamily="66" charset="0"/>
              </a:rPr>
              <a:t>.</a:t>
            </a:r>
            <a:endParaRPr lang="en-GB" sz="1600" u="sng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70614" y="4365104"/>
            <a:ext cx="1889818" cy="132343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dirty="0" err="1" smtClean="0">
                <a:latin typeface="Comic Sans MS" panose="030F0702030302020204" pitchFamily="66" charset="0"/>
              </a:rPr>
              <a:t>Eg</a:t>
            </a:r>
            <a:r>
              <a:rPr lang="en-GB" sz="1600" dirty="0" smtClean="0">
                <a:latin typeface="Comic Sans MS" panose="030F0702030302020204" pitchFamily="66" charset="0"/>
              </a:rPr>
              <a:t>.  Converting 120</a:t>
            </a:r>
            <a:r>
              <a:rPr lang="en-GB" sz="1600" baseline="30000" dirty="0" smtClean="0">
                <a:latin typeface="Comic Sans MS" panose="030F0702030302020204" pitchFamily="66" charset="0"/>
              </a:rPr>
              <a:t>o</a:t>
            </a:r>
            <a:r>
              <a:rPr lang="en-GB" sz="1600" dirty="0" smtClean="0">
                <a:latin typeface="Comic Sans MS" panose="030F0702030302020204" pitchFamily="66" charset="0"/>
              </a:rPr>
              <a:t>C to kelvin, add 273.</a:t>
            </a:r>
          </a:p>
          <a:p>
            <a:endParaRPr lang="en-GB" sz="1600" u="sng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r>
              <a:rPr lang="en-GB" sz="1600" dirty="0" smtClean="0">
                <a:latin typeface="Comic Sans MS" panose="030F0702030302020204" pitchFamily="66" charset="0"/>
              </a:rPr>
              <a:t>273 + 120 = 393K</a:t>
            </a:r>
            <a:endParaRPr lang="en-GB" sz="1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1786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51520" y="548680"/>
            <a:ext cx="7560840" cy="72008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Thermal Expansion and gases</a:t>
            </a:r>
            <a:endParaRPr lang="en-GB" sz="40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51520" y="1556792"/>
            <a:ext cx="3600400" cy="648072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The </a:t>
            </a:r>
            <a:r>
              <a:rPr lang="en-GB" sz="2800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pressure law</a:t>
            </a:r>
            <a:endParaRPr lang="en-GB" sz="2800" b="1" u="sng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Horizontal Scroll 3"/>
          <p:cNvSpPr/>
          <p:nvPr/>
        </p:nvSpPr>
        <p:spPr>
          <a:xfrm>
            <a:off x="251520" y="2060848"/>
            <a:ext cx="8640960" cy="216024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latin typeface="Comic Sans MS" panose="030F0702030302020204" pitchFamily="66" charset="0"/>
              </a:rPr>
              <a:t>For a fixed mass of gas at constant volume, the pressure is directly proportional to the Kelvin temperature.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033" y="4149080"/>
            <a:ext cx="3212755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5016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51520" y="548680"/>
            <a:ext cx="7560840" cy="72008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Thermal Expansion and gases</a:t>
            </a:r>
            <a:endParaRPr lang="en-GB" sz="40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51520" y="1556792"/>
            <a:ext cx="3600400" cy="648072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The </a:t>
            </a:r>
            <a:r>
              <a:rPr lang="en-GB" sz="2800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pressure law</a:t>
            </a:r>
            <a:endParaRPr lang="en-GB" sz="2800" b="1" u="sng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033" y="4149080"/>
            <a:ext cx="3212755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186586"/>
            <a:ext cx="2763996" cy="2551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Horizontal Scroll 6"/>
          <p:cNvSpPr/>
          <p:nvPr/>
        </p:nvSpPr>
        <p:spPr>
          <a:xfrm>
            <a:off x="251520" y="2060848"/>
            <a:ext cx="8640960" cy="216024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latin typeface="Comic Sans MS" panose="030F0702030302020204" pitchFamily="66" charset="0"/>
              </a:rPr>
              <a:t>For a fixed mass of gas at constant volume, the pressure is directly proportional to the Kelvin temperature.</a:t>
            </a:r>
            <a:endParaRPr lang="en-GB" sz="32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9889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51520" y="548680"/>
            <a:ext cx="7560840" cy="72008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Thermal Expansion and gases</a:t>
            </a:r>
            <a:endParaRPr lang="en-GB" sz="40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51520" y="1556792"/>
            <a:ext cx="3600400" cy="648072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Charles’s law</a:t>
            </a:r>
            <a:endParaRPr lang="en-GB" sz="2800" b="1" u="sng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0" y="1701850"/>
            <a:ext cx="4032448" cy="33855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dirty="0" smtClean="0">
                <a:latin typeface="Comic Sans MS" panose="030F0702030302020204" pitchFamily="66" charset="0"/>
              </a:rPr>
              <a:t>Links together volume and temperature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sp>
        <p:nvSpPr>
          <p:cNvPr id="5" name="Left Arrow 4"/>
          <p:cNvSpPr/>
          <p:nvPr/>
        </p:nvSpPr>
        <p:spPr>
          <a:xfrm>
            <a:off x="3851920" y="1732482"/>
            <a:ext cx="720080" cy="277289"/>
          </a:xfrm>
          <a:prstGeom prst="leftArrow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3999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51520" y="548680"/>
            <a:ext cx="7560840" cy="72008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Thermal Expansion and gases</a:t>
            </a:r>
            <a:endParaRPr lang="en-GB" sz="40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51520" y="1556792"/>
            <a:ext cx="3600400" cy="648072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Charles’s law</a:t>
            </a:r>
            <a:endParaRPr lang="en-GB" sz="2800" b="1" u="sng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0" y="1701850"/>
            <a:ext cx="4032448" cy="33855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dirty="0" smtClean="0">
                <a:latin typeface="Comic Sans MS" panose="030F0702030302020204" pitchFamily="66" charset="0"/>
              </a:rPr>
              <a:t>Links together volume and temperature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sp>
        <p:nvSpPr>
          <p:cNvPr id="5" name="Left Arrow 4"/>
          <p:cNvSpPr/>
          <p:nvPr/>
        </p:nvSpPr>
        <p:spPr>
          <a:xfrm>
            <a:off x="3851920" y="1732482"/>
            <a:ext cx="720080" cy="277289"/>
          </a:xfrm>
          <a:prstGeom prst="leftArrow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Horizontal Scroll 6"/>
          <p:cNvSpPr/>
          <p:nvPr/>
        </p:nvSpPr>
        <p:spPr>
          <a:xfrm>
            <a:off x="251520" y="2060848"/>
            <a:ext cx="8640960" cy="216024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latin typeface="Comic Sans MS" panose="030F0702030302020204" pitchFamily="66" charset="0"/>
              </a:rPr>
              <a:t>For a fixed mass of gas at constant pressure, the volume is directly proportional to the Kelvin temperature.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36" y="4077072"/>
            <a:ext cx="3413943" cy="2525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103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51520" y="548680"/>
            <a:ext cx="7560840" cy="72008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Thermal Expansion and gases</a:t>
            </a:r>
            <a:endParaRPr lang="en-GB" sz="40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51520" y="1556792"/>
            <a:ext cx="3600400" cy="648072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Charles’s law</a:t>
            </a:r>
            <a:endParaRPr lang="en-GB" sz="2800" b="1" u="sng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0" y="1701850"/>
            <a:ext cx="4032448" cy="33855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dirty="0" smtClean="0">
                <a:latin typeface="Comic Sans MS" panose="030F0702030302020204" pitchFamily="66" charset="0"/>
              </a:rPr>
              <a:t>Links together volume and temperature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sp>
        <p:nvSpPr>
          <p:cNvPr id="5" name="Left Arrow 4"/>
          <p:cNvSpPr/>
          <p:nvPr/>
        </p:nvSpPr>
        <p:spPr>
          <a:xfrm>
            <a:off x="3851920" y="1732482"/>
            <a:ext cx="720080" cy="277289"/>
          </a:xfrm>
          <a:prstGeom prst="leftArrow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Horizontal Scroll 6"/>
          <p:cNvSpPr/>
          <p:nvPr/>
        </p:nvSpPr>
        <p:spPr>
          <a:xfrm>
            <a:off x="251520" y="2060848"/>
            <a:ext cx="8640960" cy="216024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latin typeface="Comic Sans MS" panose="030F0702030302020204" pitchFamily="66" charset="0"/>
              </a:rPr>
              <a:t>For a fixed mass of gas at constant pressure, the volume is directly proportional to the Kelvin temperature.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36" y="4077072"/>
            <a:ext cx="3413943" cy="2525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716016" y="4077072"/>
            <a:ext cx="4032448" cy="255454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dirty="0" err="1" smtClean="0">
                <a:solidFill>
                  <a:srgbClr val="0070C0"/>
                </a:solidFill>
                <a:latin typeface="Comic Sans MS" panose="030F0702030302020204" pitchFamily="66" charset="0"/>
              </a:rPr>
              <a:t>Eg</a:t>
            </a:r>
            <a:r>
              <a:rPr lang="en-GB" sz="1600" dirty="0" smtClean="0">
                <a:latin typeface="Comic Sans MS" panose="030F0702030302020204" pitchFamily="66" charset="0"/>
              </a:rPr>
              <a:t>: a gas at constant pressure has a volume of 22 litres with a temperature of 280 K.  What will the volume be if the temperature increases to 320 K?</a:t>
            </a:r>
          </a:p>
          <a:p>
            <a:endParaRPr lang="en-GB" sz="1600" dirty="0">
              <a:latin typeface="Comic Sans MS" panose="030F0702030302020204" pitchFamily="66" charset="0"/>
            </a:endParaRPr>
          </a:p>
          <a:p>
            <a:r>
              <a:rPr lang="en-GB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Answer:  </a:t>
            </a:r>
            <a:r>
              <a:rPr lang="en-GB" sz="1600" dirty="0" smtClean="0">
                <a:latin typeface="Comic Sans MS" panose="030F0702030302020204" pitchFamily="66" charset="0"/>
              </a:rPr>
              <a:t>   </a:t>
            </a:r>
            <a:r>
              <a:rPr lang="en-GB" sz="1600" u="sng" dirty="0" smtClean="0">
                <a:latin typeface="Comic Sans MS" panose="030F0702030302020204" pitchFamily="66" charset="0"/>
              </a:rPr>
              <a:t>V</a:t>
            </a:r>
            <a:r>
              <a:rPr lang="en-GB" sz="1600" u="sng" baseline="-25000" dirty="0" smtClean="0">
                <a:latin typeface="Comic Sans MS" panose="030F0702030302020204" pitchFamily="66" charset="0"/>
              </a:rPr>
              <a:t>1</a:t>
            </a:r>
            <a:r>
              <a:rPr lang="en-GB" sz="1600" dirty="0" smtClean="0">
                <a:latin typeface="Comic Sans MS" panose="030F0702030302020204" pitchFamily="66" charset="0"/>
              </a:rPr>
              <a:t>  =  </a:t>
            </a:r>
            <a:r>
              <a:rPr lang="en-GB" sz="1600" u="sng" dirty="0" smtClean="0">
                <a:latin typeface="Comic Sans MS" panose="030F0702030302020204" pitchFamily="66" charset="0"/>
              </a:rPr>
              <a:t>V</a:t>
            </a:r>
            <a:r>
              <a:rPr lang="en-GB" sz="1600" u="sng" baseline="-25000" dirty="0" smtClean="0">
                <a:latin typeface="Comic Sans MS" panose="030F0702030302020204" pitchFamily="66" charset="0"/>
              </a:rPr>
              <a:t>2</a:t>
            </a:r>
            <a:r>
              <a:rPr lang="en-GB" sz="1600" dirty="0" smtClean="0">
                <a:latin typeface="Comic Sans MS" panose="030F0702030302020204" pitchFamily="66" charset="0"/>
              </a:rPr>
              <a:t>       </a:t>
            </a:r>
            <a:r>
              <a:rPr lang="en-GB" sz="1600" u="sng" dirty="0" smtClean="0">
                <a:latin typeface="Comic Sans MS" panose="030F0702030302020204" pitchFamily="66" charset="0"/>
              </a:rPr>
              <a:t>22</a:t>
            </a:r>
            <a:r>
              <a:rPr lang="en-GB" sz="1600" dirty="0" smtClean="0">
                <a:latin typeface="Comic Sans MS" panose="030F0702030302020204" pitchFamily="66" charset="0"/>
              </a:rPr>
              <a:t>  =  </a:t>
            </a:r>
            <a:r>
              <a:rPr lang="en-GB" sz="1600" u="sng" dirty="0" smtClean="0">
                <a:latin typeface="Comic Sans MS" panose="030F0702030302020204" pitchFamily="66" charset="0"/>
              </a:rPr>
              <a:t>V</a:t>
            </a:r>
            <a:r>
              <a:rPr lang="en-GB" sz="1600" u="sng" baseline="-25000" dirty="0" smtClean="0">
                <a:latin typeface="Comic Sans MS" panose="030F0702030302020204" pitchFamily="66" charset="0"/>
              </a:rPr>
              <a:t>2</a:t>
            </a:r>
          </a:p>
          <a:p>
            <a:r>
              <a:rPr lang="en-GB" sz="1600" dirty="0">
                <a:latin typeface="Comic Sans MS" panose="030F0702030302020204" pitchFamily="66" charset="0"/>
              </a:rPr>
              <a:t> </a:t>
            </a:r>
            <a:r>
              <a:rPr lang="en-GB" sz="1600" dirty="0" smtClean="0">
                <a:latin typeface="Comic Sans MS" panose="030F0702030302020204" pitchFamily="66" charset="0"/>
              </a:rPr>
              <a:t>                 T</a:t>
            </a:r>
            <a:r>
              <a:rPr lang="en-GB" sz="1600" baseline="-25000" dirty="0" smtClean="0">
                <a:latin typeface="Comic Sans MS" panose="030F0702030302020204" pitchFamily="66" charset="0"/>
              </a:rPr>
              <a:t>1</a:t>
            </a:r>
            <a:r>
              <a:rPr lang="en-GB" sz="1600" dirty="0" smtClean="0">
                <a:latin typeface="Comic Sans MS" panose="030F0702030302020204" pitchFamily="66" charset="0"/>
              </a:rPr>
              <a:t>  =  T</a:t>
            </a:r>
            <a:r>
              <a:rPr lang="en-GB" sz="1600" baseline="-25000" dirty="0" smtClean="0">
                <a:latin typeface="Comic Sans MS" panose="030F0702030302020204" pitchFamily="66" charset="0"/>
              </a:rPr>
              <a:t>2</a:t>
            </a:r>
            <a:r>
              <a:rPr lang="en-GB" sz="1600" dirty="0" smtClean="0">
                <a:latin typeface="Comic Sans MS" panose="030F0702030302020204" pitchFamily="66" charset="0"/>
              </a:rPr>
              <a:t>      280   320</a:t>
            </a:r>
          </a:p>
          <a:p>
            <a:endParaRPr lang="en-GB" sz="1600" dirty="0">
              <a:latin typeface="Comic Sans MS" panose="030F0702030302020204" pitchFamily="66" charset="0"/>
            </a:endParaRPr>
          </a:p>
          <a:p>
            <a:r>
              <a:rPr lang="en-GB" sz="1600" dirty="0" smtClean="0">
                <a:latin typeface="Comic Sans MS" panose="030F0702030302020204" pitchFamily="66" charset="0"/>
              </a:rPr>
              <a:t>              V</a:t>
            </a:r>
            <a:r>
              <a:rPr lang="en-GB" sz="1600" baseline="-25000" dirty="0" smtClean="0">
                <a:latin typeface="Comic Sans MS" panose="030F0702030302020204" pitchFamily="66" charset="0"/>
              </a:rPr>
              <a:t>2</a:t>
            </a:r>
            <a:r>
              <a:rPr lang="en-GB" sz="1600" dirty="0" smtClean="0">
                <a:latin typeface="Comic Sans MS" panose="030F0702030302020204" pitchFamily="66" charset="0"/>
              </a:rPr>
              <a:t>  =  </a:t>
            </a:r>
            <a:r>
              <a:rPr lang="en-GB" sz="1600" u="sng" dirty="0" smtClean="0">
                <a:latin typeface="Comic Sans MS" panose="030F0702030302020204" pitchFamily="66" charset="0"/>
              </a:rPr>
              <a:t>22 x 320</a:t>
            </a:r>
            <a:r>
              <a:rPr lang="en-GB" sz="1600" dirty="0" smtClean="0">
                <a:latin typeface="Comic Sans MS" panose="030F0702030302020204" pitchFamily="66" charset="0"/>
              </a:rPr>
              <a:t>     =   25.1 litres  </a:t>
            </a:r>
          </a:p>
          <a:p>
            <a:r>
              <a:rPr lang="en-GB" sz="1600" dirty="0">
                <a:latin typeface="Comic Sans MS" panose="030F0702030302020204" pitchFamily="66" charset="0"/>
              </a:rPr>
              <a:t> </a:t>
            </a:r>
            <a:r>
              <a:rPr lang="en-GB" sz="1600" dirty="0" smtClean="0">
                <a:latin typeface="Comic Sans MS" panose="030F0702030302020204" pitchFamily="66" charset="0"/>
              </a:rPr>
              <a:t>                            280</a:t>
            </a:r>
            <a:endParaRPr lang="en-GB" sz="1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309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ounded Rectangle 1"/>
          <p:cNvSpPr/>
          <p:nvPr/>
        </p:nvSpPr>
        <p:spPr>
          <a:xfrm>
            <a:off x="719572" y="548680"/>
            <a:ext cx="7704856" cy="5760640"/>
          </a:xfrm>
          <a:prstGeom prst="roundRect">
            <a:avLst/>
          </a:prstGeom>
          <a:solidFill>
            <a:srgbClr val="FFFF99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ounded Rectangle 2"/>
          <p:cNvSpPr/>
          <p:nvPr/>
        </p:nvSpPr>
        <p:spPr>
          <a:xfrm>
            <a:off x="4572000" y="548680"/>
            <a:ext cx="3852428" cy="936104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LEARNING OBJECTIVES</a:t>
            </a:r>
            <a:endParaRPr lang="en-GB" sz="2400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9525939"/>
              </p:ext>
            </p:extLst>
          </p:nvPr>
        </p:nvGraphicFramePr>
        <p:xfrm>
          <a:off x="1043608" y="1484784"/>
          <a:ext cx="7128792" cy="439248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28392"/>
                <a:gridCol w="3600400"/>
              </a:tblGrid>
              <a:tr h="4392488">
                <a:tc>
                  <a:txBody>
                    <a:bodyPr/>
                    <a:lstStyle/>
                    <a:p>
                      <a:endParaRPr lang="en-GB" sz="1300" dirty="0" smtClean="0">
                        <a:latin typeface="Comic Sans MS" panose="030F0702030302020204" pitchFamily="66" charset="0"/>
                      </a:endParaRPr>
                    </a:p>
                    <a:p>
                      <a:r>
                        <a:rPr lang="en-GB" sz="1300" dirty="0" smtClean="0">
                          <a:latin typeface="Comic Sans MS" panose="030F0702030302020204" pitchFamily="66" charset="0"/>
                        </a:rPr>
                        <a:t>2.2.1 Thermal expansion of solids, liquids and gases </a:t>
                      </a:r>
                    </a:p>
                    <a:p>
                      <a:r>
                        <a:rPr lang="en-GB" sz="1300" dirty="0" smtClean="0">
                          <a:latin typeface="Comic Sans MS" panose="030F0702030302020204" pitchFamily="66" charset="0"/>
                        </a:rPr>
                        <a:t>Core • Describe qualitatively the thermal expansion of solids, liquids, and gases at constant pressure • Identify and explain some of the everyday applications and consequences of thermal expansion</a:t>
                      </a:r>
                    </a:p>
                    <a:p>
                      <a:endParaRPr lang="en-GB" sz="1300" dirty="0" smtClean="0">
                        <a:latin typeface="Comic Sans MS" panose="030F0702030302020204" pitchFamily="66" charset="0"/>
                      </a:endParaRPr>
                    </a:p>
                    <a:p>
                      <a:r>
                        <a:rPr lang="en-GB" sz="130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2.2.2 Measurement of temperature </a:t>
                      </a:r>
                    </a:p>
                    <a:p>
                      <a:r>
                        <a:rPr lang="en-GB" sz="130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Core • Appreciate how a physical property that varies with temperature may be used for the measurement of temperature, and state examples of such properties • Recognise the need for and identify fixed points</a:t>
                      </a:r>
                    </a:p>
                    <a:p>
                      <a:r>
                        <a:rPr lang="en-GB" sz="130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• Describe and explain the structure and action of liquid-in-glass thermometers</a:t>
                      </a:r>
                    </a:p>
                    <a:p>
                      <a:endParaRPr lang="en-GB" sz="1300" dirty="0" smtClean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300" b="0" dirty="0" smtClean="0">
                        <a:latin typeface="Comic Sans MS" panose="030F0702030302020204" pitchFamily="66" charset="0"/>
                      </a:endParaRPr>
                    </a:p>
                    <a:p>
                      <a:endParaRPr lang="en-GB" sz="1300" b="0" dirty="0" smtClean="0">
                        <a:latin typeface="Comic Sans MS" panose="030F0702030302020204" pitchFamily="66" charset="0"/>
                      </a:endParaRPr>
                    </a:p>
                    <a:p>
                      <a:endParaRPr lang="en-GB" sz="1300" b="0" dirty="0" smtClean="0">
                        <a:latin typeface="Comic Sans MS" panose="030F0702030302020204" pitchFamily="66" charset="0"/>
                      </a:endParaRPr>
                    </a:p>
                    <a:p>
                      <a:r>
                        <a:rPr lang="en-GB" sz="1300" b="0" dirty="0" smtClean="0">
                          <a:latin typeface="Comic Sans MS" panose="030F0702030302020204" pitchFamily="66" charset="0"/>
                        </a:rPr>
                        <a:t>Supplement • Explain, in terms of the motion and arrangement of molecules, the relative order of the magnitude of the expansion of solids, liquids and gases</a:t>
                      </a:r>
                    </a:p>
                    <a:p>
                      <a:endParaRPr lang="en-GB" sz="1300" b="0" dirty="0" smtClean="0">
                        <a:latin typeface="Comic Sans MS" panose="030F0702030302020204" pitchFamily="66" charset="0"/>
                      </a:endParaRPr>
                    </a:p>
                    <a:p>
                      <a:endParaRPr lang="en-GB" sz="1300" b="0" dirty="0" smtClean="0">
                        <a:latin typeface="Comic Sans MS" panose="030F0702030302020204" pitchFamily="66" charset="0"/>
                      </a:endParaRPr>
                    </a:p>
                    <a:p>
                      <a:endParaRPr lang="en-GB" sz="1300" b="0" dirty="0" smtClean="0">
                        <a:latin typeface="Comic Sans MS" panose="030F0702030302020204" pitchFamily="66" charset="0"/>
                      </a:endParaRPr>
                    </a:p>
                    <a:p>
                      <a:r>
                        <a:rPr lang="en-GB" sz="1300" b="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Supplement • Demonstrate understanding of sensitivity, range and linearity • Describe the structure of a thermocouple and show understanding of its use as a thermometer for measuring high temperatures and those that vary rapidly • Describe and explain how the structure of a liquid-in-glass thermometer relates to its sensitivity, range and linearity 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94285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843808" y="548680"/>
            <a:ext cx="5760640" cy="720080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Measuring temperature</a:t>
            </a:r>
            <a:endParaRPr lang="en-GB" sz="3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517612"/>
            <a:ext cx="1502296" cy="1502296"/>
          </a:xfrm>
          <a:prstGeom prst="rect">
            <a:avLst/>
          </a:prstGeom>
        </p:spPr>
      </p:pic>
      <p:pic>
        <p:nvPicPr>
          <p:cNvPr id="1026" name="Picture 2" descr="http://sr.photos3.fotosearch.com/bthumb/CSP/CSP993/k14749231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3F3F3"/>
              </a:clrFrom>
              <a:clrTo>
                <a:srgbClr val="F3F3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762375" y="1704376"/>
            <a:ext cx="1619250" cy="3610272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1520" y="2132856"/>
            <a:ext cx="2150368" cy="258532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Temperatures</a:t>
            </a:r>
            <a:r>
              <a:rPr lang="en-GB" dirty="0" smtClean="0">
                <a:latin typeface="Comic Sans MS" panose="030F0702030302020204" pitchFamily="66" charset="0"/>
              </a:rPr>
              <a:t> in everyday situations are usually measured in </a:t>
            </a:r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degrees Celsius </a:t>
            </a:r>
            <a:r>
              <a:rPr lang="en-GB" dirty="0" smtClean="0">
                <a:latin typeface="Comic Sans MS" panose="030F0702030302020204" pitchFamily="66" charset="0"/>
              </a:rPr>
              <a:t>(</a:t>
            </a:r>
            <a:r>
              <a:rPr lang="en-GB" baseline="30000" dirty="0" err="1" smtClean="0">
                <a:latin typeface="Comic Sans MS" panose="030F0702030302020204" pitchFamily="66" charset="0"/>
              </a:rPr>
              <a:t>o</a:t>
            </a:r>
            <a:r>
              <a:rPr lang="en-GB" dirty="0" err="1" smtClean="0">
                <a:latin typeface="Comic Sans MS" panose="030F0702030302020204" pitchFamily="66" charset="0"/>
              </a:rPr>
              <a:t>C</a:t>
            </a:r>
            <a:r>
              <a:rPr lang="en-GB" dirty="0" smtClean="0">
                <a:latin typeface="Comic Sans MS" panose="030F0702030302020204" pitchFamily="66" charset="0"/>
              </a:rPr>
              <a:t>) – also referred to sometimes as the ‘</a:t>
            </a:r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centigrade scale</a:t>
            </a:r>
            <a:r>
              <a:rPr lang="en-GB" dirty="0" smtClean="0">
                <a:latin typeface="Comic Sans MS" panose="030F0702030302020204" pitchFamily="66" charset="0"/>
              </a:rPr>
              <a:t>’.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7230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843808" y="548680"/>
            <a:ext cx="5760640" cy="720080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Measuring temperature</a:t>
            </a:r>
            <a:endParaRPr lang="en-GB" sz="3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517612"/>
            <a:ext cx="1502296" cy="1502296"/>
          </a:xfrm>
          <a:prstGeom prst="rect">
            <a:avLst/>
          </a:prstGeom>
        </p:spPr>
      </p:pic>
      <p:pic>
        <p:nvPicPr>
          <p:cNvPr id="1026" name="Picture 2" descr="http://sr.photos3.fotosearch.com/bthumb/CSP/CSP993/k14749231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3F3F3"/>
              </a:clrFrom>
              <a:clrTo>
                <a:srgbClr val="F3F3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762375" y="1704376"/>
            <a:ext cx="1619250" cy="3610272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1520" y="2132856"/>
            <a:ext cx="2150368" cy="258532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Temperatures</a:t>
            </a:r>
            <a:r>
              <a:rPr lang="en-GB" dirty="0" smtClean="0">
                <a:latin typeface="Comic Sans MS" panose="030F0702030302020204" pitchFamily="66" charset="0"/>
              </a:rPr>
              <a:t> in everyday situations are usually measured in </a:t>
            </a:r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degrees Celsius </a:t>
            </a:r>
            <a:r>
              <a:rPr lang="en-GB" dirty="0" smtClean="0">
                <a:latin typeface="Comic Sans MS" panose="030F0702030302020204" pitchFamily="66" charset="0"/>
              </a:rPr>
              <a:t>(</a:t>
            </a:r>
            <a:r>
              <a:rPr lang="en-GB" baseline="30000" dirty="0" err="1" smtClean="0">
                <a:latin typeface="Comic Sans MS" panose="030F0702030302020204" pitchFamily="66" charset="0"/>
              </a:rPr>
              <a:t>o</a:t>
            </a:r>
            <a:r>
              <a:rPr lang="en-GB" dirty="0" err="1" smtClean="0">
                <a:latin typeface="Comic Sans MS" panose="030F0702030302020204" pitchFamily="66" charset="0"/>
              </a:rPr>
              <a:t>C</a:t>
            </a:r>
            <a:r>
              <a:rPr lang="en-GB" dirty="0" smtClean="0">
                <a:latin typeface="Comic Sans MS" panose="030F0702030302020204" pitchFamily="66" charset="0"/>
              </a:rPr>
              <a:t>) – also referred to sometimes as the ‘</a:t>
            </a:r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centigrade scale</a:t>
            </a:r>
            <a:r>
              <a:rPr lang="en-GB" dirty="0" smtClean="0">
                <a:latin typeface="Comic Sans MS" panose="030F0702030302020204" pitchFamily="66" charset="0"/>
              </a:rPr>
              <a:t>’.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35896" y="4509120"/>
            <a:ext cx="2304256" cy="4001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Comic Sans MS" panose="030F0702030302020204" pitchFamily="66" charset="0"/>
              </a:rPr>
              <a:t>Two fixed points</a:t>
            </a:r>
            <a:endParaRPr lang="en-GB" sz="2000" dirty="0">
              <a:latin typeface="Comic Sans MS" panose="030F0702030302020204" pitchFamily="66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3635896" y="3717032"/>
            <a:ext cx="0" cy="7920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5940152" y="3717032"/>
            <a:ext cx="0" cy="7920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4416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Alternate Process 1"/>
          <p:cNvSpPr/>
          <p:nvPr/>
        </p:nvSpPr>
        <p:spPr>
          <a:xfrm>
            <a:off x="251520" y="260648"/>
            <a:ext cx="3600400" cy="504056"/>
          </a:xfrm>
          <a:prstGeom prst="flowChartAlternateProcess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Temperature and Heat</a:t>
            </a:r>
            <a:endParaRPr lang="en-GB" sz="24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052736"/>
            <a:ext cx="1800200" cy="1527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lowchart: Process 3"/>
          <p:cNvSpPr/>
          <p:nvPr/>
        </p:nvSpPr>
        <p:spPr>
          <a:xfrm>
            <a:off x="3131840" y="1052736"/>
            <a:ext cx="5760640" cy="1527901"/>
          </a:xfrm>
          <a:prstGeom prst="flowChartProcess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Kinetic theory – particles are constantly moving and have kinetic energy.  The higher the temperature, the faster they move, so the more kinetic energy they contain.</a:t>
            </a:r>
            <a:endParaRPr lang="en-GB" sz="20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4168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843808" y="548680"/>
            <a:ext cx="5760640" cy="720080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Measuring temperature</a:t>
            </a:r>
            <a:endParaRPr lang="en-GB" sz="3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517612"/>
            <a:ext cx="1502296" cy="1502296"/>
          </a:xfrm>
          <a:prstGeom prst="rect">
            <a:avLst/>
          </a:prstGeom>
        </p:spPr>
      </p:pic>
      <p:pic>
        <p:nvPicPr>
          <p:cNvPr id="1026" name="Picture 2" descr="http://sr.photos3.fotosearch.com/bthumb/CSP/CSP993/k14749231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3F3F3"/>
              </a:clrFrom>
              <a:clrTo>
                <a:srgbClr val="F3F3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762375" y="1704376"/>
            <a:ext cx="1619250" cy="3610272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1520" y="2132856"/>
            <a:ext cx="2150368" cy="258532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Temperatures</a:t>
            </a:r>
            <a:r>
              <a:rPr lang="en-GB" dirty="0" smtClean="0">
                <a:latin typeface="Comic Sans MS" panose="030F0702030302020204" pitchFamily="66" charset="0"/>
              </a:rPr>
              <a:t> in everyday situations are usually measured in </a:t>
            </a:r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degrees Celsius </a:t>
            </a:r>
            <a:r>
              <a:rPr lang="en-GB" dirty="0" smtClean="0">
                <a:latin typeface="Comic Sans MS" panose="030F0702030302020204" pitchFamily="66" charset="0"/>
              </a:rPr>
              <a:t>(</a:t>
            </a:r>
            <a:r>
              <a:rPr lang="en-GB" baseline="30000" dirty="0" err="1" smtClean="0">
                <a:latin typeface="Comic Sans MS" panose="030F0702030302020204" pitchFamily="66" charset="0"/>
              </a:rPr>
              <a:t>o</a:t>
            </a:r>
            <a:r>
              <a:rPr lang="en-GB" dirty="0" err="1" smtClean="0">
                <a:latin typeface="Comic Sans MS" panose="030F0702030302020204" pitchFamily="66" charset="0"/>
              </a:rPr>
              <a:t>C</a:t>
            </a:r>
            <a:r>
              <a:rPr lang="en-GB" dirty="0" smtClean="0">
                <a:latin typeface="Comic Sans MS" panose="030F0702030302020204" pitchFamily="66" charset="0"/>
              </a:rPr>
              <a:t>) – also referred to sometimes as the ‘</a:t>
            </a:r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centigrade scale</a:t>
            </a:r>
            <a:r>
              <a:rPr lang="en-GB" dirty="0" smtClean="0">
                <a:latin typeface="Comic Sans MS" panose="030F0702030302020204" pitchFamily="66" charset="0"/>
              </a:rPr>
              <a:t>’.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35896" y="4509120"/>
            <a:ext cx="2304256" cy="4001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Comic Sans MS" panose="030F0702030302020204" pitchFamily="66" charset="0"/>
              </a:rPr>
              <a:t>Two fixed points</a:t>
            </a:r>
            <a:endParaRPr lang="en-GB" sz="2000" dirty="0">
              <a:latin typeface="Comic Sans MS" panose="030F0702030302020204" pitchFamily="66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3635896" y="3717032"/>
            <a:ext cx="0" cy="172819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5940152" y="3717032"/>
            <a:ext cx="0" cy="7920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627784" y="5301208"/>
            <a:ext cx="1944216" cy="9233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0</a:t>
            </a:r>
            <a:r>
              <a:rPr lang="en-GB" baseline="30000" dirty="0" smtClean="0"/>
              <a:t>o</a:t>
            </a:r>
            <a:r>
              <a:rPr lang="en-GB" dirty="0" smtClean="0"/>
              <a:t>C, the freezing point of </a:t>
            </a:r>
            <a:r>
              <a:rPr lang="en-GB" dirty="0" smtClean="0">
                <a:solidFill>
                  <a:srgbClr val="FF0000"/>
                </a:solidFill>
              </a:rPr>
              <a:t>pure water</a:t>
            </a:r>
            <a:r>
              <a:rPr lang="en-GB" dirty="0" smtClean="0"/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95666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843808" y="548680"/>
            <a:ext cx="5760640" cy="720080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Measuring temperature</a:t>
            </a:r>
            <a:endParaRPr lang="en-GB" sz="3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517612"/>
            <a:ext cx="1502296" cy="1502296"/>
          </a:xfrm>
          <a:prstGeom prst="rect">
            <a:avLst/>
          </a:prstGeom>
        </p:spPr>
      </p:pic>
      <p:pic>
        <p:nvPicPr>
          <p:cNvPr id="1026" name="Picture 2" descr="http://sr.photos3.fotosearch.com/bthumb/CSP/CSP993/k14749231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3F3F3"/>
              </a:clrFrom>
              <a:clrTo>
                <a:srgbClr val="F3F3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762375" y="1704376"/>
            <a:ext cx="1619250" cy="3610272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1520" y="2132856"/>
            <a:ext cx="2150368" cy="258532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Temperatures</a:t>
            </a:r>
            <a:r>
              <a:rPr lang="en-GB" dirty="0" smtClean="0">
                <a:latin typeface="Comic Sans MS" panose="030F0702030302020204" pitchFamily="66" charset="0"/>
              </a:rPr>
              <a:t> in everyday situations are usually measured in </a:t>
            </a:r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degrees Celsius </a:t>
            </a:r>
            <a:r>
              <a:rPr lang="en-GB" dirty="0" smtClean="0">
                <a:latin typeface="Comic Sans MS" panose="030F0702030302020204" pitchFamily="66" charset="0"/>
              </a:rPr>
              <a:t>(</a:t>
            </a:r>
            <a:r>
              <a:rPr lang="en-GB" baseline="30000" dirty="0" err="1" smtClean="0">
                <a:latin typeface="Comic Sans MS" panose="030F0702030302020204" pitchFamily="66" charset="0"/>
              </a:rPr>
              <a:t>o</a:t>
            </a:r>
            <a:r>
              <a:rPr lang="en-GB" dirty="0" err="1" smtClean="0">
                <a:latin typeface="Comic Sans MS" panose="030F0702030302020204" pitchFamily="66" charset="0"/>
              </a:rPr>
              <a:t>C</a:t>
            </a:r>
            <a:r>
              <a:rPr lang="en-GB" dirty="0" smtClean="0">
                <a:latin typeface="Comic Sans MS" panose="030F0702030302020204" pitchFamily="66" charset="0"/>
              </a:rPr>
              <a:t>) – also referred to sometimes as the ‘</a:t>
            </a:r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centigrade scale</a:t>
            </a:r>
            <a:r>
              <a:rPr lang="en-GB" dirty="0" smtClean="0">
                <a:latin typeface="Comic Sans MS" panose="030F0702030302020204" pitchFamily="66" charset="0"/>
              </a:rPr>
              <a:t>’.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35896" y="4509120"/>
            <a:ext cx="2304256" cy="4001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Comic Sans MS" panose="030F0702030302020204" pitchFamily="66" charset="0"/>
              </a:rPr>
              <a:t>Two fixed points</a:t>
            </a:r>
            <a:endParaRPr lang="en-GB" sz="2000" dirty="0">
              <a:latin typeface="Comic Sans MS" panose="030F0702030302020204" pitchFamily="66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3635896" y="3717032"/>
            <a:ext cx="0" cy="172819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11" idx="0"/>
          </p:cNvCxnSpPr>
          <p:nvPr/>
        </p:nvCxnSpPr>
        <p:spPr>
          <a:xfrm flipV="1">
            <a:off x="5940152" y="3717032"/>
            <a:ext cx="0" cy="158417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627784" y="5301208"/>
            <a:ext cx="1944216" cy="9233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0</a:t>
            </a:r>
            <a:r>
              <a:rPr lang="en-GB" baseline="30000" dirty="0" smtClean="0"/>
              <a:t>o</a:t>
            </a:r>
            <a:r>
              <a:rPr lang="en-GB" dirty="0" smtClean="0"/>
              <a:t>C, the freezing point of </a:t>
            </a:r>
            <a:r>
              <a:rPr lang="en-GB" dirty="0" smtClean="0">
                <a:solidFill>
                  <a:srgbClr val="FF0000"/>
                </a:solidFill>
              </a:rPr>
              <a:t>pure water</a:t>
            </a:r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4968044" y="5301208"/>
            <a:ext cx="1944216" cy="9233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100</a:t>
            </a:r>
            <a:r>
              <a:rPr lang="en-GB" baseline="30000" dirty="0" smtClean="0"/>
              <a:t>o</a:t>
            </a:r>
            <a:r>
              <a:rPr lang="en-GB" dirty="0" smtClean="0"/>
              <a:t>C, the boiling point of </a:t>
            </a:r>
            <a:r>
              <a:rPr lang="en-GB" dirty="0" smtClean="0">
                <a:solidFill>
                  <a:srgbClr val="FF0000"/>
                </a:solidFill>
              </a:rPr>
              <a:t>pure water</a:t>
            </a:r>
            <a:r>
              <a:rPr lang="en-GB" dirty="0" smtClean="0"/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15590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843808" y="548680"/>
            <a:ext cx="5760640" cy="720080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Measuring temperature</a:t>
            </a:r>
            <a:endParaRPr lang="en-GB" sz="3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517612"/>
            <a:ext cx="1502296" cy="1502296"/>
          </a:xfrm>
          <a:prstGeom prst="rect">
            <a:avLst/>
          </a:prstGeom>
        </p:spPr>
      </p:pic>
      <p:pic>
        <p:nvPicPr>
          <p:cNvPr id="1026" name="Picture 2" descr="http://sr.photos3.fotosearch.com/bthumb/CSP/CSP993/k14749231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3F3F3"/>
              </a:clrFrom>
              <a:clrTo>
                <a:srgbClr val="F3F3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762375" y="1704376"/>
            <a:ext cx="1619250" cy="3610272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1520" y="2132856"/>
            <a:ext cx="2150368" cy="258532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Temperatures</a:t>
            </a:r>
            <a:r>
              <a:rPr lang="en-GB" dirty="0" smtClean="0">
                <a:latin typeface="Comic Sans MS" panose="030F0702030302020204" pitchFamily="66" charset="0"/>
              </a:rPr>
              <a:t> in everyday situations are usually measured in </a:t>
            </a:r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degrees Celsius </a:t>
            </a:r>
            <a:r>
              <a:rPr lang="en-GB" dirty="0" smtClean="0">
                <a:latin typeface="Comic Sans MS" panose="030F0702030302020204" pitchFamily="66" charset="0"/>
              </a:rPr>
              <a:t>(</a:t>
            </a:r>
            <a:r>
              <a:rPr lang="en-GB" baseline="30000" dirty="0" err="1" smtClean="0">
                <a:latin typeface="Comic Sans MS" panose="030F0702030302020204" pitchFamily="66" charset="0"/>
              </a:rPr>
              <a:t>o</a:t>
            </a:r>
            <a:r>
              <a:rPr lang="en-GB" dirty="0" err="1" smtClean="0">
                <a:latin typeface="Comic Sans MS" panose="030F0702030302020204" pitchFamily="66" charset="0"/>
              </a:rPr>
              <a:t>C</a:t>
            </a:r>
            <a:r>
              <a:rPr lang="en-GB" dirty="0" smtClean="0">
                <a:latin typeface="Comic Sans MS" panose="030F0702030302020204" pitchFamily="66" charset="0"/>
              </a:rPr>
              <a:t>) – also referred to sometimes as the ‘</a:t>
            </a:r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centigrade scale</a:t>
            </a:r>
            <a:r>
              <a:rPr lang="en-GB" dirty="0" smtClean="0">
                <a:latin typeface="Comic Sans MS" panose="030F0702030302020204" pitchFamily="66" charset="0"/>
              </a:rPr>
              <a:t>’.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35896" y="4509120"/>
            <a:ext cx="2304256" cy="4001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Comic Sans MS" panose="030F0702030302020204" pitchFamily="66" charset="0"/>
              </a:rPr>
              <a:t>Two fixed points</a:t>
            </a:r>
            <a:endParaRPr lang="en-GB" sz="2000" dirty="0">
              <a:latin typeface="Comic Sans MS" panose="030F0702030302020204" pitchFamily="66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3635896" y="3717032"/>
            <a:ext cx="0" cy="172819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11" idx="0"/>
          </p:cNvCxnSpPr>
          <p:nvPr/>
        </p:nvCxnSpPr>
        <p:spPr>
          <a:xfrm flipV="1">
            <a:off x="5940152" y="3717032"/>
            <a:ext cx="0" cy="158417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627784" y="5301208"/>
            <a:ext cx="1944216" cy="9233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0</a:t>
            </a:r>
            <a:r>
              <a:rPr lang="en-GB" baseline="30000" dirty="0" smtClean="0"/>
              <a:t>o</a:t>
            </a:r>
            <a:r>
              <a:rPr lang="en-GB" dirty="0" smtClean="0"/>
              <a:t>C, the freezing point of </a:t>
            </a:r>
            <a:r>
              <a:rPr lang="en-GB" dirty="0" smtClean="0">
                <a:solidFill>
                  <a:srgbClr val="FF0000"/>
                </a:solidFill>
              </a:rPr>
              <a:t>pure water</a:t>
            </a:r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4968044" y="5301208"/>
            <a:ext cx="1944216" cy="9233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100</a:t>
            </a:r>
            <a:r>
              <a:rPr lang="en-GB" baseline="30000" dirty="0" smtClean="0"/>
              <a:t>o</a:t>
            </a:r>
            <a:r>
              <a:rPr lang="en-GB" dirty="0" smtClean="0"/>
              <a:t>C, the boiling point of </a:t>
            </a:r>
            <a:r>
              <a:rPr lang="en-GB" dirty="0" smtClean="0">
                <a:solidFill>
                  <a:srgbClr val="FF0000"/>
                </a:solidFill>
              </a:rPr>
              <a:t>pure water</a:t>
            </a:r>
            <a:r>
              <a:rPr lang="en-GB" dirty="0" smtClean="0"/>
              <a:t>.</a:t>
            </a:r>
            <a:endParaRPr lang="en-GB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1419082"/>
              </p:ext>
            </p:extLst>
          </p:nvPr>
        </p:nvGraphicFramePr>
        <p:xfrm>
          <a:off x="6444208" y="2348879"/>
          <a:ext cx="2592288" cy="211003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56184"/>
                <a:gridCol w="936104"/>
              </a:tblGrid>
              <a:tr h="422006">
                <a:tc>
                  <a:txBody>
                    <a:bodyPr/>
                    <a:lstStyle/>
                    <a:p>
                      <a:r>
                        <a:rPr lang="en-GB" dirty="0" smtClean="0"/>
                        <a:t>Sun’s surface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rgbClr val="FF0000"/>
                          </a:solidFill>
                        </a:rPr>
                        <a:t>6000</a:t>
                      </a:r>
                      <a:r>
                        <a:rPr lang="en-GB" baseline="30000" dirty="0" smtClean="0">
                          <a:solidFill>
                            <a:srgbClr val="FF0000"/>
                          </a:solidFill>
                        </a:rPr>
                        <a:t>o</a:t>
                      </a:r>
                      <a:r>
                        <a:rPr lang="en-GB" dirty="0" smtClean="0">
                          <a:solidFill>
                            <a:srgbClr val="FF0000"/>
                          </a:solidFill>
                        </a:rPr>
                        <a:t>C</a:t>
                      </a:r>
                    </a:p>
                  </a:txBody>
                  <a:tcPr/>
                </a:tc>
              </a:tr>
              <a:tr h="422006">
                <a:tc>
                  <a:txBody>
                    <a:bodyPr/>
                    <a:lstStyle/>
                    <a:p>
                      <a:r>
                        <a:rPr lang="en-GB" dirty="0" smtClean="0"/>
                        <a:t>Bunsen flame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rgbClr val="FF0000"/>
                          </a:solidFill>
                        </a:rPr>
                        <a:t>1500</a:t>
                      </a:r>
                      <a:r>
                        <a:rPr lang="en-GB" baseline="30000" dirty="0" smtClean="0">
                          <a:solidFill>
                            <a:srgbClr val="FF0000"/>
                          </a:solidFill>
                        </a:rPr>
                        <a:t>o</a:t>
                      </a:r>
                      <a:r>
                        <a:rPr lang="en-GB" dirty="0" smtClean="0">
                          <a:solidFill>
                            <a:srgbClr val="FF0000"/>
                          </a:solidFill>
                        </a:rPr>
                        <a:t>C</a:t>
                      </a:r>
                      <a:endParaRPr lang="en-GB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422006">
                <a:tc>
                  <a:txBody>
                    <a:bodyPr/>
                    <a:lstStyle/>
                    <a:p>
                      <a:r>
                        <a:rPr lang="en-GB" dirty="0" smtClean="0"/>
                        <a:t>Human body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rgbClr val="FF0000"/>
                          </a:solidFill>
                        </a:rPr>
                        <a:t>37</a:t>
                      </a:r>
                      <a:r>
                        <a:rPr lang="en-GB" baseline="30000" dirty="0" smtClean="0">
                          <a:solidFill>
                            <a:srgbClr val="FF0000"/>
                          </a:solidFill>
                        </a:rPr>
                        <a:t>o</a:t>
                      </a:r>
                      <a:r>
                        <a:rPr lang="en-GB" dirty="0" smtClean="0">
                          <a:solidFill>
                            <a:srgbClr val="FF0000"/>
                          </a:solidFill>
                        </a:rPr>
                        <a:t>C</a:t>
                      </a:r>
                      <a:endParaRPr lang="en-GB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422006">
                <a:tc>
                  <a:txBody>
                    <a:bodyPr/>
                    <a:lstStyle/>
                    <a:p>
                      <a:r>
                        <a:rPr lang="en-GB" dirty="0" smtClean="0"/>
                        <a:t>Freezer food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rgbClr val="FF0000"/>
                          </a:solidFill>
                        </a:rPr>
                        <a:t>-20</a:t>
                      </a:r>
                      <a:r>
                        <a:rPr lang="en-GB" baseline="30000" dirty="0" smtClean="0">
                          <a:solidFill>
                            <a:srgbClr val="FF0000"/>
                          </a:solidFill>
                        </a:rPr>
                        <a:t>o</a:t>
                      </a:r>
                      <a:r>
                        <a:rPr lang="en-GB" dirty="0" smtClean="0">
                          <a:solidFill>
                            <a:srgbClr val="FF0000"/>
                          </a:solidFill>
                        </a:rPr>
                        <a:t>C</a:t>
                      </a:r>
                      <a:endParaRPr lang="en-GB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422006">
                <a:tc>
                  <a:txBody>
                    <a:bodyPr/>
                    <a:lstStyle/>
                    <a:p>
                      <a:r>
                        <a:rPr lang="en-GB" dirty="0" smtClean="0"/>
                        <a:t>Absolute zero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rgbClr val="FF0000"/>
                          </a:solidFill>
                        </a:rPr>
                        <a:t>-273</a:t>
                      </a:r>
                      <a:r>
                        <a:rPr lang="en-GB" baseline="30000" dirty="0" smtClean="0">
                          <a:solidFill>
                            <a:srgbClr val="FF0000"/>
                          </a:solidFill>
                        </a:rPr>
                        <a:t>o</a:t>
                      </a:r>
                      <a:r>
                        <a:rPr lang="en-GB" dirty="0" smtClean="0">
                          <a:solidFill>
                            <a:srgbClr val="FF0000"/>
                          </a:solidFill>
                        </a:rPr>
                        <a:t>C</a:t>
                      </a:r>
                      <a:endParaRPr lang="en-GB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3748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843808" y="548680"/>
            <a:ext cx="5760640" cy="720080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Measuring temperature</a:t>
            </a:r>
            <a:endParaRPr lang="en-GB" sz="3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517612"/>
            <a:ext cx="1502296" cy="150229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1887516"/>
            <a:ext cx="1997844" cy="1541484"/>
          </a:xfrm>
          <a:prstGeom prst="rect">
            <a:avLst/>
          </a:prstGeom>
        </p:spPr>
      </p:pic>
      <p:sp>
        <p:nvSpPr>
          <p:cNvPr id="6" name="Oval Callout 5"/>
          <p:cNvSpPr/>
          <p:nvPr/>
        </p:nvSpPr>
        <p:spPr>
          <a:xfrm>
            <a:off x="395536" y="2132856"/>
            <a:ext cx="3744416" cy="1080120"/>
          </a:xfrm>
          <a:prstGeom prst="wedgeEllipseCallout">
            <a:avLst>
              <a:gd name="adj1" fmla="val 75563"/>
              <a:gd name="adj2" fmla="val -968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So how exactly is the thermometer calibrated?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34920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843808" y="548680"/>
            <a:ext cx="5760640" cy="720080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Measuring temperature</a:t>
            </a:r>
            <a:endParaRPr lang="en-GB" sz="3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517612"/>
            <a:ext cx="1502296" cy="150229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1887516"/>
            <a:ext cx="1997844" cy="1541484"/>
          </a:xfrm>
          <a:prstGeom prst="rect">
            <a:avLst/>
          </a:prstGeom>
        </p:spPr>
      </p:pic>
      <p:sp>
        <p:nvSpPr>
          <p:cNvPr id="6" name="Oval Callout 5"/>
          <p:cNvSpPr/>
          <p:nvPr/>
        </p:nvSpPr>
        <p:spPr>
          <a:xfrm>
            <a:off x="395536" y="2132856"/>
            <a:ext cx="3744416" cy="1080120"/>
          </a:xfrm>
          <a:prstGeom prst="wedgeEllipseCallout">
            <a:avLst>
              <a:gd name="adj1" fmla="val 75563"/>
              <a:gd name="adj2" fmla="val -968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So how exactly is the thermometer calibrated?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251520" y="3429000"/>
            <a:ext cx="2664296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Lower fixed point, 0</a:t>
            </a:r>
            <a:r>
              <a:rPr lang="en-GB" baseline="30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o</a:t>
            </a:r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</a:t>
            </a:r>
            <a:endParaRPr lang="en-GB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978" y="3933055"/>
            <a:ext cx="1312762" cy="259228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0" y="6642556"/>
            <a:ext cx="3312368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00" dirty="0"/>
              <a:t>http://jan.ucc.nau.edu/~jkn/235L2ppt1_files/slide0002_image002.gif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979712" y="3933055"/>
            <a:ext cx="2448272" cy="14773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0 degrees Celsius is defined as the </a:t>
            </a:r>
            <a:r>
              <a:rPr lang="en-GB" dirty="0" smtClean="0">
                <a:solidFill>
                  <a:srgbClr val="FF0000"/>
                </a:solidFill>
              </a:rPr>
              <a:t>melting point</a:t>
            </a:r>
            <a:r>
              <a:rPr lang="en-GB" dirty="0" smtClean="0"/>
              <a:t> of </a:t>
            </a:r>
            <a:r>
              <a:rPr lang="en-GB" dirty="0" smtClean="0">
                <a:solidFill>
                  <a:srgbClr val="FF0000"/>
                </a:solidFill>
              </a:rPr>
              <a:t>pure ice</a:t>
            </a:r>
            <a:r>
              <a:rPr lang="en-GB" dirty="0" smtClean="0"/>
              <a:t>.  Any </a:t>
            </a:r>
            <a:r>
              <a:rPr lang="en-GB" dirty="0" smtClean="0">
                <a:solidFill>
                  <a:srgbClr val="FF0000"/>
                </a:solidFill>
              </a:rPr>
              <a:t>impurities</a:t>
            </a:r>
            <a:r>
              <a:rPr lang="en-GB" dirty="0" smtClean="0"/>
              <a:t> will affect the value obtained.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21649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843808" y="548680"/>
            <a:ext cx="5760640" cy="720080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Measuring temperature</a:t>
            </a:r>
            <a:endParaRPr lang="en-GB" sz="3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517612"/>
            <a:ext cx="1502296" cy="150229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1887516"/>
            <a:ext cx="1997844" cy="154148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1520" y="3429000"/>
            <a:ext cx="2664296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Lower fixed point, 0</a:t>
            </a:r>
            <a:r>
              <a:rPr lang="en-GB" baseline="30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o</a:t>
            </a:r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</a:t>
            </a:r>
            <a:endParaRPr lang="en-GB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978" y="3933055"/>
            <a:ext cx="1312762" cy="259228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0" y="6642556"/>
            <a:ext cx="3312368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00" dirty="0"/>
              <a:t>http://jan.ucc.nau.edu/~jkn/235L2ppt1_files/slide0002_image002.gif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979712" y="3933055"/>
            <a:ext cx="2448272" cy="14773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0 degrees Celsius is defined as the </a:t>
            </a:r>
            <a:r>
              <a:rPr lang="en-GB" dirty="0" smtClean="0">
                <a:solidFill>
                  <a:srgbClr val="FF0000"/>
                </a:solidFill>
              </a:rPr>
              <a:t>melting point</a:t>
            </a:r>
            <a:r>
              <a:rPr lang="en-GB" dirty="0" smtClean="0"/>
              <a:t> of </a:t>
            </a:r>
            <a:r>
              <a:rPr lang="en-GB" dirty="0" smtClean="0">
                <a:solidFill>
                  <a:srgbClr val="FF0000"/>
                </a:solidFill>
              </a:rPr>
              <a:t>pure ice</a:t>
            </a:r>
            <a:r>
              <a:rPr lang="en-GB" dirty="0" smtClean="0"/>
              <a:t>.  Any </a:t>
            </a:r>
            <a:r>
              <a:rPr lang="en-GB" dirty="0" smtClean="0">
                <a:solidFill>
                  <a:srgbClr val="FF0000"/>
                </a:solidFill>
              </a:rPr>
              <a:t>impurities</a:t>
            </a:r>
            <a:r>
              <a:rPr lang="en-GB" dirty="0" smtClean="0"/>
              <a:t> will affect the value obtained.</a:t>
            </a:r>
            <a:endParaRPr lang="en-GB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3933055"/>
            <a:ext cx="1353659" cy="257362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6012160" y="3439427"/>
            <a:ext cx="2857378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Upper fixed point, 100</a:t>
            </a:r>
            <a:r>
              <a:rPr lang="en-GB" baseline="30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o</a:t>
            </a:r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</a:t>
            </a:r>
            <a:endParaRPr lang="en-GB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813659" y="6642556"/>
            <a:ext cx="3312368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800" dirty="0"/>
              <a:t>http://jan.ucc.nau.edu/~jkn/235L2ppt1_files/slide0002_image002.gif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716016" y="3922811"/>
            <a:ext cx="2448272" cy="175432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100 degrees Celsius is defined as the </a:t>
            </a:r>
            <a:r>
              <a:rPr lang="en-GB" dirty="0" smtClean="0">
                <a:solidFill>
                  <a:srgbClr val="FF0000"/>
                </a:solidFill>
              </a:rPr>
              <a:t>boiling point</a:t>
            </a:r>
            <a:r>
              <a:rPr lang="en-GB" dirty="0" smtClean="0"/>
              <a:t> of </a:t>
            </a:r>
            <a:r>
              <a:rPr lang="en-GB" dirty="0" smtClean="0">
                <a:solidFill>
                  <a:srgbClr val="FF0000"/>
                </a:solidFill>
              </a:rPr>
              <a:t>pure ice</a:t>
            </a:r>
            <a:r>
              <a:rPr lang="en-GB" dirty="0" smtClean="0"/>
              <a:t>.  Boiling must be at standard atmospheric pressure.</a:t>
            </a:r>
            <a:endParaRPr lang="en-GB" dirty="0"/>
          </a:p>
        </p:txBody>
      </p:sp>
      <p:sp>
        <p:nvSpPr>
          <p:cNvPr id="14" name="Oval Callout 13"/>
          <p:cNvSpPr/>
          <p:nvPr/>
        </p:nvSpPr>
        <p:spPr>
          <a:xfrm>
            <a:off x="395536" y="2132856"/>
            <a:ext cx="3744416" cy="1080120"/>
          </a:xfrm>
          <a:prstGeom prst="wedgeEllipseCallout">
            <a:avLst>
              <a:gd name="adj1" fmla="val 75563"/>
              <a:gd name="adj2" fmla="val -968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So how exactly is the thermometer calibrated?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4313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843808" y="548680"/>
            <a:ext cx="5760640" cy="720080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Measuring temperature</a:t>
            </a:r>
            <a:endParaRPr lang="en-GB" sz="3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517612"/>
            <a:ext cx="1502296" cy="150229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1887516"/>
            <a:ext cx="1997844" cy="154148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1520" y="3429000"/>
            <a:ext cx="2664296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Lower fixed point, 0</a:t>
            </a:r>
            <a:r>
              <a:rPr lang="en-GB" baseline="30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o</a:t>
            </a:r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</a:t>
            </a:r>
            <a:endParaRPr lang="en-GB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978" y="3933055"/>
            <a:ext cx="1312762" cy="259228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0" y="6642556"/>
            <a:ext cx="3312368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00" dirty="0"/>
              <a:t>http://jan.ucc.nau.edu/~jkn/235L2ppt1_files/slide0002_image002.gif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979712" y="3933055"/>
            <a:ext cx="2448272" cy="14773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0 degrees Celsius is defined as the </a:t>
            </a:r>
            <a:r>
              <a:rPr lang="en-GB" dirty="0" smtClean="0">
                <a:solidFill>
                  <a:srgbClr val="FF0000"/>
                </a:solidFill>
              </a:rPr>
              <a:t>melting point</a:t>
            </a:r>
            <a:r>
              <a:rPr lang="en-GB" dirty="0" smtClean="0"/>
              <a:t> of </a:t>
            </a:r>
            <a:r>
              <a:rPr lang="en-GB" dirty="0" smtClean="0">
                <a:solidFill>
                  <a:srgbClr val="FF0000"/>
                </a:solidFill>
              </a:rPr>
              <a:t>pure ice</a:t>
            </a:r>
            <a:r>
              <a:rPr lang="en-GB" dirty="0" smtClean="0"/>
              <a:t>.  Any </a:t>
            </a:r>
            <a:r>
              <a:rPr lang="en-GB" dirty="0" smtClean="0">
                <a:solidFill>
                  <a:srgbClr val="FF0000"/>
                </a:solidFill>
              </a:rPr>
              <a:t>impurities</a:t>
            </a:r>
            <a:r>
              <a:rPr lang="en-GB" dirty="0" smtClean="0"/>
              <a:t> will affect the value obtained.</a:t>
            </a:r>
            <a:endParaRPr lang="en-GB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3933055"/>
            <a:ext cx="1353659" cy="257362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6012160" y="3439427"/>
            <a:ext cx="2857378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Upper fixed point, 100</a:t>
            </a:r>
            <a:r>
              <a:rPr lang="en-GB" baseline="30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o</a:t>
            </a:r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</a:t>
            </a:r>
            <a:endParaRPr lang="en-GB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813659" y="6642556"/>
            <a:ext cx="3312368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800" dirty="0"/>
              <a:t>http://jan.ucc.nau.edu/~jkn/235L2ppt1_files/slide0002_image002.gif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716016" y="3922811"/>
            <a:ext cx="2448272" cy="175432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100 degrees Celsius is defined as the </a:t>
            </a:r>
            <a:r>
              <a:rPr lang="en-GB" dirty="0" smtClean="0">
                <a:solidFill>
                  <a:srgbClr val="FF0000"/>
                </a:solidFill>
              </a:rPr>
              <a:t>boiling point</a:t>
            </a:r>
            <a:r>
              <a:rPr lang="en-GB" dirty="0" smtClean="0"/>
              <a:t> of </a:t>
            </a:r>
            <a:r>
              <a:rPr lang="en-GB" dirty="0" smtClean="0">
                <a:solidFill>
                  <a:srgbClr val="FF0000"/>
                </a:solidFill>
              </a:rPr>
              <a:t>pure ice</a:t>
            </a:r>
            <a:r>
              <a:rPr lang="en-GB" dirty="0" smtClean="0"/>
              <a:t>.  Boiling must be at standard atmospheric pressure.</a:t>
            </a:r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1979712" y="5691883"/>
            <a:ext cx="5184576" cy="9233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Having fixed the 0</a:t>
            </a:r>
            <a:r>
              <a:rPr lang="en-GB" baseline="30000" dirty="0" smtClean="0"/>
              <a:t>o</a:t>
            </a:r>
            <a:r>
              <a:rPr lang="en-GB" dirty="0" smtClean="0"/>
              <a:t>C and 100</a:t>
            </a:r>
            <a:r>
              <a:rPr lang="en-GB" baseline="30000" dirty="0" smtClean="0"/>
              <a:t>o</a:t>
            </a:r>
            <a:r>
              <a:rPr lang="en-GB" dirty="0" smtClean="0"/>
              <a:t>C the rest of the scale is made by </a:t>
            </a:r>
            <a:r>
              <a:rPr lang="en-GB" dirty="0" smtClean="0">
                <a:solidFill>
                  <a:srgbClr val="FF0000"/>
                </a:solidFill>
              </a:rPr>
              <a:t>dividing </a:t>
            </a:r>
            <a:r>
              <a:rPr lang="en-GB" dirty="0" smtClean="0"/>
              <a:t>the length into </a:t>
            </a:r>
            <a:r>
              <a:rPr lang="en-GB" dirty="0" smtClean="0">
                <a:solidFill>
                  <a:srgbClr val="FF0000"/>
                </a:solidFill>
              </a:rPr>
              <a:t>100 equal divisions </a:t>
            </a:r>
            <a:r>
              <a:rPr lang="en-GB" dirty="0" smtClean="0"/>
              <a:t>or degrees.</a:t>
            </a:r>
            <a:endParaRPr lang="en-GB" dirty="0"/>
          </a:p>
        </p:txBody>
      </p:sp>
      <p:sp>
        <p:nvSpPr>
          <p:cNvPr id="15" name="Oval Callout 14"/>
          <p:cNvSpPr/>
          <p:nvPr/>
        </p:nvSpPr>
        <p:spPr>
          <a:xfrm>
            <a:off x="395536" y="2132856"/>
            <a:ext cx="3744416" cy="1080120"/>
          </a:xfrm>
          <a:prstGeom prst="wedgeEllipseCallout">
            <a:avLst>
              <a:gd name="adj1" fmla="val 75563"/>
              <a:gd name="adj2" fmla="val -968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So how exactly is the thermometer calibrated?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23012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843808" y="548680"/>
            <a:ext cx="5760640" cy="720080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Measuring temperature</a:t>
            </a:r>
            <a:endParaRPr lang="en-GB" sz="3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517612"/>
            <a:ext cx="1502296" cy="150229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1887516"/>
            <a:ext cx="1997844" cy="154148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1520" y="3429000"/>
            <a:ext cx="2664296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Lower fixed point, 0</a:t>
            </a:r>
            <a:r>
              <a:rPr lang="en-GB" baseline="30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o</a:t>
            </a:r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</a:t>
            </a:r>
            <a:endParaRPr lang="en-GB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978" y="3933055"/>
            <a:ext cx="1312762" cy="259228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0" y="6642556"/>
            <a:ext cx="3312368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00" dirty="0"/>
              <a:t>http://jan.ucc.nau.edu/~jkn/235L2ppt1_files/slide0002_image002.gif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979712" y="3933055"/>
            <a:ext cx="2448272" cy="14773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0 degrees Celsius is defined as the </a:t>
            </a:r>
            <a:r>
              <a:rPr lang="en-GB" dirty="0" smtClean="0">
                <a:solidFill>
                  <a:srgbClr val="FF0000"/>
                </a:solidFill>
              </a:rPr>
              <a:t>melting point</a:t>
            </a:r>
            <a:r>
              <a:rPr lang="en-GB" dirty="0" smtClean="0"/>
              <a:t> of </a:t>
            </a:r>
            <a:r>
              <a:rPr lang="en-GB" dirty="0" smtClean="0">
                <a:solidFill>
                  <a:srgbClr val="FF0000"/>
                </a:solidFill>
              </a:rPr>
              <a:t>pure ice</a:t>
            </a:r>
            <a:r>
              <a:rPr lang="en-GB" dirty="0" smtClean="0"/>
              <a:t>.  Any </a:t>
            </a:r>
            <a:r>
              <a:rPr lang="en-GB" dirty="0" smtClean="0">
                <a:solidFill>
                  <a:srgbClr val="FF0000"/>
                </a:solidFill>
              </a:rPr>
              <a:t>impurities</a:t>
            </a:r>
            <a:r>
              <a:rPr lang="en-GB" dirty="0" smtClean="0"/>
              <a:t> will affect the value obtained.</a:t>
            </a:r>
            <a:endParaRPr lang="en-GB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3933055"/>
            <a:ext cx="1353659" cy="257362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6012160" y="3439427"/>
            <a:ext cx="2857378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Upper fixed point, 100</a:t>
            </a:r>
            <a:r>
              <a:rPr lang="en-GB" baseline="30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o</a:t>
            </a:r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</a:t>
            </a:r>
            <a:endParaRPr lang="en-GB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813659" y="6642556"/>
            <a:ext cx="3312368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800" dirty="0"/>
              <a:t>http://jan.ucc.nau.edu/~jkn/235L2ppt1_files/slide0002_image002.gif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716016" y="3922811"/>
            <a:ext cx="2448272" cy="175432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100 degrees Celsius is defined as the </a:t>
            </a:r>
            <a:r>
              <a:rPr lang="en-GB" dirty="0" smtClean="0">
                <a:solidFill>
                  <a:srgbClr val="FF0000"/>
                </a:solidFill>
              </a:rPr>
              <a:t>boiling point</a:t>
            </a:r>
            <a:r>
              <a:rPr lang="en-GB" dirty="0" smtClean="0"/>
              <a:t> of </a:t>
            </a:r>
            <a:r>
              <a:rPr lang="en-GB" dirty="0" smtClean="0">
                <a:solidFill>
                  <a:srgbClr val="FF0000"/>
                </a:solidFill>
              </a:rPr>
              <a:t>pure ice</a:t>
            </a:r>
            <a:r>
              <a:rPr lang="en-GB" dirty="0" smtClean="0"/>
              <a:t>.  Boiling must be at standard atmospheric pressure.</a:t>
            </a:r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1979712" y="5691883"/>
            <a:ext cx="5184576" cy="9233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Having fixed the 0</a:t>
            </a:r>
            <a:r>
              <a:rPr lang="en-GB" baseline="30000" dirty="0" smtClean="0"/>
              <a:t>o</a:t>
            </a:r>
            <a:r>
              <a:rPr lang="en-GB" dirty="0" smtClean="0"/>
              <a:t>C and 100</a:t>
            </a:r>
            <a:r>
              <a:rPr lang="en-GB" baseline="30000" dirty="0" smtClean="0"/>
              <a:t>o</a:t>
            </a:r>
            <a:r>
              <a:rPr lang="en-GB" dirty="0" smtClean="0"/>
              <a:t>C the rest of the scale is made by </a:t>
            </a:r>
            <a:r>
              <a:rPr lang="en-GB" dirty="0" smtClean="0">
                <a:solidFill>
                  <a:srgbClr val="FF0000"/>
                </a:solidFill>
              </a:rPr>
              <a:t>dividing </a:t>
            </a:r>
            <a:r>
              <a:rPr lang="en-GB" dirty="0" smtClean="0"/>
              <a:t>the length into </a:t>
            </a:r>
            <a:r>
              <a:rPr lang="en-GB" dirty="0" smtClean="0">
                <a:solidFill>
                  <a:srgbClr val="FF0000"/>
                </a:solidFill>
              </a:rPr>
              <a:t>100 equal divisions </a:t>
            </a:r>
            <a:r>
              <a:rPr lang="en-GB" dirty="0" smtClean="0"/>
              <a:t>or degrees.</a:t>
            </a:r>
            <a:endParaRPr lang="en-GB" dirty="0"/>
          </a:p>
        </p:txBody>
      </p:sp>
      <p:pic>
        <p:nvPicPr>
          <p:cNvPr id="15" name="Picture 2" descr="http://sr.photos3.fotosearch.com/bthumb/CSP/CSP993/k14749231.jp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3F3F3"/>
              </a:clrFrom>
              <a:clrTo>
                <a:srgbClr val="F3F3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068333" y="928856"/>
            <a:ext cx="745032" cy="1661120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12160" y="2276872"/>
            <a:ext cx="2857378" cy="12003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If the scale is </a:t>
            </a:r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divided</a:t>
            </a:r>
            <a:r>
              <a:rPr lang="en-GB" dirty="0" smtClean="0">
                <a:latin typeface="Comic Sans MS" panose="030F0702030302020204" pitchFamily="66" charset="0"/>
              </a:rPr>
              <a:t> up into </a:t>
            </a:r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equal</a:t>
            </a:r>
            <a:r>
              <a:rPr lang="en-GB" dirty="0" smtClean="0">
                <a:latin typeface="Comic Sans MS" panose="030F0702030302020204" pitchFamily="66" charset="0"/>
              </a:rPr>
              <a:t> divisions then it is known as a </a:t>
            </a:r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linear scale</a:t>
            </a:r>
            <a:r>
              <a:rPr lang="en-GB" dirty="0" smtClean="0">
                <a:latin typeface="Comic Sans MS" panose="030F0702030302020204" pitchFamily="66" charset="0"/>
              </a:rPr>
              <a:t>.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17" name="Oval Callout 16"/>
          <p:cNvSpPr/>
          <p:nvPr/>
        </p:nvSpPr>
        <p:spPr>
          <a:xfrm>
            <a:off x="395536" y="2132856"/>
            <a:ext cx="3744416" cy="1080120"/>
          </a:xfrm>
          <a:prstGeom prst="wedgeEllipseCallout">
            <a:avLst>
              <a:gd name="adj1" fmla="val 75563"/>
              <a:gd name="adj2" fmla="val -968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So how exactly is the thermometer calibrated?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46837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843808" y="548680"/>
            <a:ext cx="5760640" cy="720080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Measuring temperature</a:t>
            </a:r>
            <a:endParaRPr lang="en-GB" sz="3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517612"/>
            <a:ext cx="1502296" cy="150229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1556792"/>
            <a:ext cx="1371600" cy="1651000"/>
          </a:xfrm>
          <a:prstGeom prst="rect">
            <a:avLst/>
          </a:prstGeom>
        </p:spPr>
      </p:pic>
      <p:pic>
        <p:nvPicPr>
          <p:cNvPr id="7" name="Picture 2" descr="http://sr.photos3.fotosearch.com/bthumb/CSP/CSP993/k14749231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3F3F3"/>
              </a:clrFrom>
              <a:clrTo>
                <a:srgbClr val="F3F3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830244" y="2200543"/>
            <a:ext cx="745032" cy="1661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Isosceles Triangle 7"/>
          <p:cNvSpPr/>
          <p:nvPr/>
        </p:nvSpPr>
        <p:spPr>
          <a:xfrm rot="3949964">
            <a:off x="7085307" y="1632798"/>
            <a:ext cx="881684" cy="1978141"/>
          </a:xfrm>
          <a:prstGeom prst="triangle">
            <a:avLst/>
          </a:prstGeom>
          <a:solidFill>
            <a:srgbClr val="FFFF00">
              <a:alpha val="40000"/>
            </a:srgbClr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ounded Rectangle 8"/>
          <p:cNvSpPr/>
          <p:nvPr/>
        </p:nvSpPr>
        <p:spPr>
          <a:xfrm>
            <a:off x="3463004" y="1537620"/>
            <a:ext cx="2880320" cy="1651000"/>
          </a:xfrm>
          <a:prstGeom prst="round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latin typeface="Comic Sans MS" panose="030F0702030302020204" pitchFamily="66" charset="0"/>
              </a:rPr>
              <a:t>Features of liquid-in-glass thermometers</a:t>
            </a:r>
            <a:endParaRPr lang="en-GB" sz="2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0162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843808" y="548680"/>
            <a:ext cx="5760640" cy="720080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Measuring temperature</a:t>
            </a:r>
            <a:endParaRPr lang="en-GB" sz="3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517612"/>
            <a:ext cx="1502296" cy="150229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1556792"/>
            <a:ext cx="1371600" cy="1651000"/>
          </a:xfrm>
          <a:prstGeom prst="rect">
            <a:avLst/>
          </a:prstGeom>
        </p:spPr>
      </p:pic>
      <p:pic>
        <p:nvPicPr>
          <p:cNvPr id="7" name="Picture 2" descr="http://sr.photos3.fotosearch.com/bthumb/CSP/CSP993/k14749231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3F3F3"/>
              </a:clrFrom>
              <a:clrTo>
                <a:srgbClr val="F3F3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830244" y="2200543"/>
            <a:ext cx="745032" cy="1661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Isosceles Triangle 7"/>
          <p:cNvSpPr/>
          <p:nvPr/>
        </p:nvSpPr>
        <p:spPr>
          <a:xfrm rot="3949964">
            <a:off x="7085307" y="1632798"/>
            <a:ext cx="881684" cy="1978141"/>
          </a:xfrm>
          <a:prstGeom prst="triangle">
            <a:avLst/>
          </a:prstGeom>
          <a:solidFill>
            <a:srgbClr val="FFFF00">
              <a:alpha val="40000"/>
            </a:srgbClr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ounded Rectangle 8"/>
          <p:cNvSpPr/>
          <p:nvPr/>
        </p:nvSpPr>
        <p:spPr>
          <a:xfrm>
            <a:off x="3463004" y="1537620"/>
            <a:ext cx="2880320" cy="1651000"/>
          </a:xfrm>
          <a:prstGeom prst="round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latin typeface="Comic Sans MS" panose="030F0702030302020204" pitchFamily="66" charset="0"/>
              </a:rPr>
              <a:t>Features of liquid-in-glass thermometers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1520" y="2019908"/>
            <a:ext cx="2880320" cy="132343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dirty="0" smtClean="0">
                <a:latin typeface="Comic Sans MS" panose="030F0702030302020204" pitchFamily="66" charset="0"/>
              </a:rPr>
              <a:t>Most liquids </a:t>
            </a:r>
            <a:r>
              <a:rPr lang="en-GB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expand</a:t>
            </a:r>
            <a:r>
              <a:rPr lang="en-GB" sz="1600" dirty="0" smtClean="0">
                <a:latin typeface="Comic Sans MS" panose="030F0702030302020204" pitchFamily="66" charset="0"/>
              </a:rPr>
              <a:t> slightly when </a:t>
            </a:r>
            <a:r>
              <a:rPr lang="en-GB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heated.</a:t>
            </a:r>
            <a:r>
              <a:rPr lang="en-GB" sz="1600" dirty="0" smtClean="0">
                <a:latin typeface="Comic Sans MS" panose="030F0702030302020204" pitchFamily="66" charset="0"/>
              </a:rPr>
              <a:t> This property is put to use in </a:t>
            </a:r>
            <a:r>
              <a:rPr lang="en-GB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thermometers</a:t>
            </a:r>
            <a:r>
              <a:rPr lang="en-GB" sz="1600" dirty="0" smtClean="0">
                <a:latin typeface="Comic Sans MS" panose="030F0702030302020204" pitchFamily="66" charset="0"/>
              </a:rPr>
              <a:t> filled with </a:t>
            </a:r>
            <a:r>
              <a:rPr lang="en-GB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alcohol</a:t>
            </a:r>
            <a:r>
              <a:rPr lang="en-GB" sz="1600" dirty="0" smtClean="0">
                <a:latin typeface="Comic Sans MS" panose="030F0702030302020204" pitchFamily="66" charset="0"/>
              </a:rPr>
              <a:t> or </a:t>
            </a:r>
            <a:r>
              <a:rPr lang="en-GB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mercury</a:t>
            </a:r>
            <a:r>
              <a:rPr lang="en-GB" sz="1600" dirty="0" smtClean="0">
                <a:latin typeface="Comic Sans MS" panose="030F0702030302020204" pitchFamily="66" charset="0"/>
              </a:rPr>
              <a:t>.</a:t>
            </a:r>
            <a:endParaRPr lang="en-GB" sz="1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9204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Alternate Process 1"/>
          <p:cNvSpPr/>
          <p:nvPr/>
        </p:nvSpPr>
        <p:spPr>
          <a:xfrm>
            <a:off x="251520" y="260648"/>
            <a:ext cx="3600400" cy="504056"/>
          </a:xfrm>
          <a:prstGeom prst="flowChartAlternateProcess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Temperature and Heat</a:t>
            </a:r>
            <a:endParaRPr lang="en-GB" sz="24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052736"/>
            <a:ext cx="1800200" cy="1527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lowchart: Process 3"/>
          <p:cNvSpPr/>
          <p:nvPr/>
        </p:nvSpPr>
        <p:spPr>
          <a:xfrm>
            <a:off x="3131840" y="1052736"/>
            <a:ext cx="5760640" cy="1527901"/>
          </a:xfrm>
          <a:prstGeom prst="flowChartProcess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Kinetic theory – particles are constantly moving and have kinetic energy.  The higher the temperature, the faster they move, so the more kinetic energy they contain.</a:t>
            </a:r>
            <a:endParaRPr lang="en-GB" sz="20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722874"/>
            <a:ext cx="1800200" cy="1527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249699"/>
            <a:ext cx="1800200" cy="1527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65588" y="3212395"/>
            <a:ext cx="100811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Higher temperature</a:t>
            </a:r>
            <a:endParaRPr lang="en-GB" sz="11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1520" y="4798205"/>
            <a:ext cx="100811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>
                <a:solidFill>
                  <a:srgbClr val="FF0000"/>
                </a:solidFill>
                <a:latin typeface="Comic Sans MS" panose="030F0702030302020204" pitchFamily="66" charset="0"/>
              </a:rPr>
              <a:t>L</a:t>
            </a:r>
            <a:r>
              <a:rPr lang="en-GB" sz="11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ower  temperature</a:t>
            </a:r>
            <a:endParaRPr lang="en-GB" sz="11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Down Arrow 8"/>
          <p:cNvSpPr/>
          <p:nvPr/>
        </p:nvSpPr>
        <p:spPr>
          <a:xfrm>
            <a:off x="1691680" y="3933056"/>
            <a:ext cx="1080120" cy="648072"/>
          </a:xfrm>
          <a:prstGeom prst="down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Energy</a:t>
            </a:r>
            <a:endParaRPr lang="en-GB" sz="8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51920" y="3212395"/>
            <a:ext cx="5040560" cy="1200329"/>
          </a:xfrm>
          <a:prstGeom prst="rect">
            <a:avLst/>
          </a:prstGeom>
          <a:solidFill>
            <a:srgbClr val="92D050"/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Energy will flow </a:t>
            </a:r>
            <a:r>
              <a:rPr lang="en-GB" u="sng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from</a:t>
            </a:r>
            <a:r>
              <a:rPr lang="en-GB" dirty="0" smtClean="0">
                <a:latin typeface="Comic Sans MS" panose="030F0702030302020204" pitchFamily="66" charset="0"/>
              </a:rPr>
              <a:t> a hotter object </a:t>
            </a:r>
            <a:r>
              <a:rPr lang="en-GB" u="sng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to</a:t>
            </a:r>
            <a:r>
              <a:rPr lang="en-GB" dirty="0" smtClean="0">
                <a:latin typeface="Comic Sans MS" panose="030F0702030302020204" pitchFamily="66" charset="0"/>
              </a:rPr>
              <a:t> a colder one.  Particles in the hot object will </a:t>
            </a:r>
            <a:r>
              <a:rPr lang="en-GB" u="sng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lose kinetic energy</a:t>
            </a:r>
            <a:r>
              <a:rPr lang="en-GB" dirty="0" smtClean="0">
                <a:latin typeface="Comic Sans MS" panose="030F0702030302020204" pitchFamily="66" charset="0"/>
              </a:rPr>
              <a:t>, whereas particles in the cold object will </a:t>
            </a:r>
            <a:r>
              <a:rPr lang="en-GB" u="sng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gain energy</a:t>
            </a:r>
            <a:r>
              <a:rPr lang="en-GB" dirty="0" smtClean="0">
                <a:latin typeface="Comic Sans MS" panose="030F0702030302020204" pitchFamily="66" charset="0"/>
              </a:rPr>
              <a:t>.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3816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843808" y="548680"/>
            <a:ext cx="5760640" cy="720080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Measuring temperature</a:t>
            </a:r>
            <a:endParaRPr lang="en-GB" sz="3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517612"/>
            <a:ext cx="1502296" cy="150229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1556792"/>
            <a:ext cx="1371600" cy="1651000"/>
          </a:xfrm>
          <a:prstGeom prst="rect">
            <a:avLst/>
          </a:prstGeom>
        </p:spPr>
      </p:pic>
      <p:pic>
        <p:nvPicPr>
          <p:cNvPr id="7" name="Picture 2" descr="http://sr.photos3.fotosearch.com/bthumb/CSP/CSP993/k14749231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3F3F3"/>
              </a:clrFrom>
              <a:clrTo>
                <a:srgbClr val="F3F3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830244" y="2200543"/>
            <a:ext cx="745032" cy="1661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Isosceles Triangle 7"/>
          <p:cNvSpPr/>
          <p:nvPr/>
        </p:nvSpPr>
        <p:spPr>
          <a:xfrm rot="3949964">
            <a:off x="7085307" y="1632798"/>
            <a:ext cx="881684" cy="1978141"/>
          </a:xfrm>
          <a:prstGeom prst="triangle">
            <a:avLst/>
          </a:prstGeom>
          <a:solidFill>
            <a:srgbClr val="FFFF00">
              <a:alpha val="40000"/>
            </a:srgbClr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ounded Rectangle 8"/>
          <p:cNvSpPr/>
          <p:nvPr/>
        </p:nvSpPr>
        <p:spPr>
          <a:xfrm>
            <a:off x="3463004" y="1537620"/>
            <a:ext cx="2880320" cy="1651000"/>
          </a:xfrm>
          <a:prstGeom prst="round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latin typeface="Comic Sans MS" panose="030F0702030302020204" pitchFamily="66" charset="0"/>
              </a:rPr>
              <a:t>Features of liquid-in-glass thermometers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1520" y="2019908"/>
            <a:ext cx="2880320" cy="132343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dirty="0" smtClean="0">
                <a:latin typeface="Comic Sans MS" panose="030F0702030302020204" pitchFamily="66" charset="0"/>
              </a:rPr>
              <a:t>Most liquids </a:t>
            </a:r>
            <a:r>
              <a:rPr lang="en-GB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expand</a:t>
            </a:r>
            <a:r>
              <a:rPr lang="en-GB" sz="1600" dirty="0" smtClean="0">
                <a:latin typeface="Comic Sans MS" panose="030F0702030302020204" pitchFamily="66" charset="0"/>
              </a:rPr>
              <a:t> slightly when </a:t>
            </a:r>
            <a:r>
              <a:rPr lang="en-GB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heated.</a:t>
            </a:r>
            <a:r>
              <a:rPr lang="en-GB" sz="1600" dirty="0" smtClean="0">
                <a:latin typeface="Comic Sans MS" panose="030F0702030302020204" pitchFamily="66" charset="0"/>
              </a:rPr>
              <a:t> This property is put to use in </a:t>
            </a:r>
            <a:r>
              <a:rPr lang="en-GB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thermometers</a:t>
            </a:r>
            <a:r>
              <a:rPr lang="en-GB" sz="1600" dirty="0" smtClean="0">
                <a:latin typeface="Comic Sans MS" panose="030F0702030302020204" pitchFamily="66" charset="0"/>
              </a:rPr>
              <a:t> filled with </a:t>
            </a:r>
            <a:r>
              <a:rPr lang="en-GB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alcohol</a:t>
            </a:r>
            <a:r>
              <a:rPr lang="en-GB" sz="1600" dirty="0" smtClean="0">
                <a:latin typeface="Comic Sans MS" panose="030F0702030302020204" pitchFamily="66" charset="0"/>
              </a:rPr>
              <a:t> or </a:t>
            </a:r>
            <a:r>
              <a:rPr lang="en-GB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mercury</a:t>
            </a:r>
            <a:r>
              <a:rPr lang="en-GB" sz="1600" dirty="0" smtClean="0">
                <a:latin typeface="Comic Sans MS" panose="030F0702030302020204" pitchFamily="66" charset="0"/>
              </a:rPr>
              <a:t>.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sp>
        <p:nvSpPr>
          <p:cNvPr id="6" name="Flowchart: Alternate Process 5"/>
          <p:cNvSpPr/>
          <p:nvPr/>
        </p:nvSpPr>
        <p:spPr>
          <a:xfrm rot="16200000">
            <a:off x="1223628" y="4941168"/>
            <a:ext cx="3240360" cy="216024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Flowchart: Process 10"/>
          <p:cNvSpPr/>
          <p:nvPr/>
        </p:nvSpPr>
        <p:spPr>
          <a:xfrm>
            <a:off x="2735796" y="5445224"/>
            <a:ext cx="216025" cy="1224136"/>
          </a:xfrm>
          <a:prstGeom prst="flowChartProcess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Flowchart: Alternate Process 11"/>
          <p:cNvSpPr/>
          <p:nvPr/>
        </p:nvSpPr>
        <p:spPr>
          <a:xfrm rot="16200000">
            <a:off x="2573778" y="4995174"/>
            <a:ext cx="3240360" cy="108012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Flowchart: Process 12"/>
          <p:cNvSpPr/>
          <p:nvPr/>
        </p:nvSpPr>
        <p:spPr>
          <a:xfrm>
            <a:off x="4139952" y="4581128"/>
            <a:ext cx="108012" cy="2088232"/>
          </a:xfrm>
          <a:prstGeom prst="flowChartProcess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237438" y="3429000"/>
            <a:ext cx="2318338" cy="329320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b="1" u="sng" dirty="0" smtClean="0">
                <a:latin typeface="Comic Sans MS" panose="030F0702030302020204" pitchFamily="66" charset="0"/>
              </a:rPr>
              <a:t>Sensitivity.</a:t>
            </a:r>
          </a:p>
          <a:p>
            <a:r>
              <a:rPr lang="en-GB" sz="1600" dirty="0" smtClean="0">
                <a:latin typeface="Comic Sans MS" panose="030F0702030302020204" pitchFamily="66" charset="0"/>
              </a:rPr>
              <a:t>- The </a:t>
            </a:r>
            <a:r>
              <a:rPr lang="en-GB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narrower</a:t>
            </a:r>
            <a:r>
              <a:rPr lang="en-GB" sz="1600" dirty="0" smtClean="0">
                <a:latin typeface="Comic Sans MS" panose="030F0702030302020204" pitchFamily="66" charset="0"/>
              </a:rPr>
              <a:t> the tube, the </a:t>
            </a:r>
            <a:r>
              <a:rPr lang="en-GB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more</a:t>
            </a:r>
            <a:r>
              <a:rPr lang="en-GB" sz="1600" dirty="0" smtClean="0">
                <a:latin typeface="Comic Sans MS" panose="030F0702030302020204" pitchFamily="66" charset="0"/>
              </a:rPr>
              <a:t> the </a:t>
            </a:r>
            <a:r>
              <a:rPr lang="en-GB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liquid</a:t>
            </a:r>
            <a:r>
              <a:rPr lang="en-GB" sz="1600" dirty="0" smtClean="0">
                <a:latin typeface="Comic Sans MS" panose="030F0702030302020204" pitchFamily="66" charset="0"/>
              </a:rPr>
              <a:t> inside </a:t>
            </a:r>
            <a:r>
              <a:rPr lang="en-GB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moves</a:t>
            </a:r>
            <a:r>
              <a:rPr lang="en-GB" sz="1600" dirty="0" smtClean="0">
                <a:latin typeface="Comic Sans MS" panose="030F0702030302020204" pitchFamily="66" charset="0"/>
              </a:rPr>
              <a:t>, making the thermometer </a:t>
            </a:r>
            <a:r>
              <a:rPr lang="en-GB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more sensitive</a:t>
            </a:r>
            <a:r>
              <a:rPr lang="en-GB" sz="1600" dirty="0" smtClean="0">
                <a:latin typeface="Comic Sans MS" panose="030F0702030302020204" pitchFamily="66" charset="0"/>
              </a:rPr>
              <a:t> to </a:t>
            </a:r>
            <a:r>
              <a:rPr lang="en-GB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changes in temperature</a:t>
            </a:r>
            <a:r>
              <a:rPr lang="en-GB" sz="1600" dirty="0" smtClean="0">
                <a:latin typeface="Comic Sans MS" panose="030F0702030302020204" pitchFamily="66" charset="0"/>
              </a:rPr>
              <a:t>.  Alcohol </a:t>
            </a:r>
            <a:r>
              <a:rPr lang="en-GB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expands</a:t>
            </a:r>
            <a:r>
              <a:rPr lang="en-GB" sz="1600" dirty="0" smtClean="0">
                <a:latin typeface="Comic Sans MS" panose="030F0702030302020204" pitchFamily="66" charset="0"/>
              </a:rPr>
              <a:t> more than mercury, so a mercury thermometer must have a </a:t>
            </a:r>
            <a:r>
              <a:rPr lang="en-GB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narrower </a:t>
            </a:r>
            <a:r>
              <a:rPr lang="en-GB" sz="1600" dirty="0" smtClean="0">
                <a:latin typeface="Comic Sans MS" panose="030F0702030302020204" pitchFamily="66" charset="0"/>
              </a:rPr>
              <a:t>tube than an alcohol one.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131840" y="3645024"/>
            <a:ext cx="792088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800" dirty="0" smtClean="0">
                <a:latin typeface="Comic Sans MS" panose="030F0702030302020204" pitchFamily="66" charset="0"/>
              </a:rPr>
              <a:t>At any given temperature same increase in volume of liquid alcohol.</a:t>
            </a:r>
            <a:endParaRPr lang="en-GB" sz="800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5" idx="2"/>
          </p:cNvCxnSpPr>
          <p:nvPr/>
        </p:nvCxnSpPr>
        <p:spPr>
          <a:xfrm flipH="1">
            <a:off x="2843808" y="4599131"/>
            <a:ext cx="684076" cy="1026113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5" idx="2"/>
          </p:cNvCxnSpPr>
          <p:nvPr/>
        </p:nvCxnSpPr>
        <p:spPr>
          <a:xfrm>
            <a:off x="3527884" y="4599131"/>
            <a:ext cx="666074" cy="513056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7884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843808" y="548680"/>
            <a:ext cx="5760640" cy="720080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Measuring temperature</a:t>
            </a:r>
            <a:endParaRPr lang="en-GB" sz="3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517612"/>
            <a:ext cx="1502296" cy="150229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1556792"/>
            <a:ext cx="1371600" cy="1651000"/>
          </a:xfrm>
          <a:prstGeom prst="rect">
            <a:avLst/>
          </a:prstGeom>
        </p:spPr>
      </p:pic>
      <p:pic>
        <p:nvPicPr>
          <p:cNvPr id="7" name="Picture 2" descr="http://sr.photos3.fotosearch.com/bthumb/CSP/CSP993/k14749231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3F3F3"/>
              </a:clrFrom>
              <a:clrTo>
                <a:srgbClr val="F3F3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830244" y="2200543"/>
            <a:ext cx="745032" cy="1661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Isosceles Triangle 7"/>
          <p:cNvSpPr/>
          <p:nvPr/>
        </p:nvSpPr>
        <p:spPr>
          <a:xfrm rot="3949964">
            <a:off x="7085307" y="1632798"/>
            <a:ext cx="881684" cy="1978141"/>
          </a:xfrm>
          <a:prstGeom prst="triangle">
            <a:avLst/>
          </a:prstGeom>
          <a:solidFill>
            <a:srgbClr val="FFFF00">
              <a:alpha val="40000"/>
            </a:srgbClr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ounded Rectangle 8"/>
          <p:cNvSpPr/>
          <p:nvPr/>
        </p:nvSpPr>
        <p:spPr>
          <a:xfrm>
            <a:off x="3463004" y="1537620"/>
            <a:ext cx="2880320" cy="1651000"/>
          </a:xfrm>
          <a:prstGeom prst="round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latin typeface="Comic Sans MS" panose="030F0702030302020204" pitchFamily="66" charset="0"/>
              </a:rPr>
              <a:t>Features of liquid-in-glass thermometers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1520" y="2019908"/>
            <a:ext cx="2880320" cy="132343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dirty="0" smtClean="0">
                <a:latin typeface="Comic Sans MS" panose="030F0702030302020204" pitchFamily="66" charset="0"/>
              </a:rPr>
              <a:t>Most liquids </a:t>
            </a:r>
            <a:r>
              <a:rPr lang="en-GB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expand</a:t>
            </a:r>
            <a:r>
              <a:rPr lang="en-GB" sz="1600" dirty="0" smtClean="0">
                <a:latin typeface="Comic Sans MS" panose="030F0702030302020204" pitchFamily="66" charset="0"/>
              </a:rPr>
              <a:t> slightly when </a:t>
            </a:r>
            <a:r>
              <a:rPr lang="en-GB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heated.</a:t>
            </a:r>
            <a:r>
              <a:rPr lang="en-GB" sz="1600" dirty="0" smtClean="0">
                <a:latin typeface="Comic Sans MS" panose="030F0702030302020204" pitchFamily="66" charset="0"/>
              </a:rPr>
              <a:t> This property is put to use in </a:t>
            </a:r>
            <a:r>
              <a:rPr lang="en-GB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thermometers</a:t>
            </a:r>
            <a:r>
              <a:rPr lang="en-GB" sz="1600" dirty="0" smtClean="0">
                <a:latin typeface="Comic Sans MS" panose="030F0702030302020204" pitchFamily="66" charset="0"/>
              </a:rPr>
              <a:t> filled with </a:t>
            </a:r>
            <a:r>
              <a:rPr lang="en-GB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alcohol</a:t>
            </a:r>
            <a:r>
              <a:rPr lang="en-GB" sz="1600" dirty="0" smtClean="0">
                <a:latin typeface="Comic Sans MS" panose="030F0702030302020204" pitchFamily="66" charset="0"/>
              </a:rPr>
              <a:t> or </a:t>
            </a:r>
            <a:r>
              <a:rPr lang="en-GB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mercury</a:t>
            </a:r>
            <a:r>
              <a:rPr lang="en-GB" sz="1600" dirty="0" smtClean="0">
                <a:latin typeface="Comic Sans MS" panose="030F0702030302020204" pitchFamily="66" charset="0"/>
              </a:rPr>
              <a:t>.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sp>
        <p:nvSpPr>
          <p:cNvPr id="6" name="Flowchart: Alternate Process 5"/>
          <p:cNvSpPr/>
          <p:nvPr/>
        </p:nvSpPr>
        <p:spPr>
          <a:xfrm rot="16200000">
            <a:off x="1223628" y="4941168"/>
            <a:ext cx="3240360" cy="216024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Flowchart: Process 10"/>
          <p:cNvSpPr/>
          <p:nvPr/>
        </p:nvSpPr>
        <p:spPr>
          <a:xfrm>
            <a:off x="2735796" y="5445224"/>
            <a:ext cx="216025" cy="1224136"/>
          </a:xfrm>
          <a:prstGeom prst="flowChartProcess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Flowchart: Alternate Process 11"/>
          <p:cNvSpPr/>
          <p:nvPr/>
        </p:nvSpPr>
        <p:spPr>
          <a:xfrm rot="16200000">
            <a:off x="2573778" y="4995174"/>
            <a:ext cx="3240360" cy="108012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Flowchart: Process 12"/>
          <p:cNvSpPr/>
          <p:nvPr/>
        </p:nvSpPr>
        <p:spPr>
          <a:xfrm>
            <a:off x="4139952" y="4581128"/>
            <a:ext cx="108012" cy="2088232"/>
          </a:xfrm>
          <a:prstGeom prst="flowChartProcess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237438" y="3429000"/>
            <a:ext cx="2318338" cy="329320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b="1" u="sng" dirty="0" smtClean="0">
                <a:latin typeface="Comic Sans MS" panose="030F0702030302020204" pitchFamily="66" charset="0"/>
              </a:rPr>
              <a:t>Sensitivity.</a:t>
            </a:r>
          </a:p>
          <a:p>
            <a:r>
              <a:rPr lang="en-GB" sz="1600" dirty="0" smtClean="0">
                <a:latin typeface="Comic Sans MS" panose="030F0702030302020204" pitchFamily="66" charset="0"/>
              </a:rPr>
              <a:t>- The </a:t>
            </a:r>
            <a:r>
              <a:rPr lang="en-GB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narrower</a:t>
            </a:r>
            <a:r>
              <a:rPr lang="en-GB" sz="1600" dirty="0" smtClean="0">
                <a:latin typeface="Comic Sans MS" panose="030F0702030302020204" pitchFamily="66" charset="0"/>
              </a:rPr>
              <a:t> the tube, the </a:t>
            </a:r>
            <a:r>
              <a:rPr lang="en-GB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more</a:t>
            </a:r>
            <a:r>
              <a:rPr lang="en-GB" sz="1600" dirty="0" smtClean="0">
                <a:latin typeface="Comic Sans MS" panose="030F0702030302020204" pitchFamily="66" charset="0"/>
              </a:rPr>
              <a:t> the </a:t>
            </a:r>
            <a:r>
              <a:rPr lang="en-GB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liquid</a:t>
            </a:r>
            <a:r>
              <a:rPr lang="en-GB" sz="1600" dirty="0" smtClean="0">
                <a:latin typeface="Comic Sans MS" panose="030F0702030302020204" pitchFamily="66" charset="0"/>
              </a:rPr>
              <a:t> inside </a:t>
            </a:r>
            <a:r>
              <a:rPr lang="en-GB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moves</a:t>
            </a:r>
            <a:r>
              <a:rPr lang="en-GB" sz="1600" dirty="0" smtClean="0">
                <a:latin typeface="Comic Sans MS" panose="030F0702030302020204" pitchFamily="66" charset="0"/>
              </a:rPr>
              <a:t>, making the thermometer </a:t>
            </a:r>
            <a:r>
              <a:rPr lang="en-GB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more sensitive</a:t>
            </a:r>
            <a:r>
              <a:rPr lang="en-GB" sz="1600" dirty="0" smtClean="0">
                <a:latin typeface="Comic Sans MS" panose="030F0702030302020204" pitchFamily="66" charset="0"/>
              </a:rPr>
              <a:t> to </a:t>
            </a:r>
            <a:r>
              <a:rPr lang="en-GB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changes in temperature</a:t>
            </a:r>
            <a:r>
              <a:rPr lang="en-GB" sz="1600" dirty="0" smtClean="0">
                <a:latin typeface="Comic Sans MS" panose="030F0702030302020204" pitchFamily="66" charset="0"/>
              </a:rPr>
              <a:t>.  Alcohol </a:t>
            </a:r>
            <a:r>
              <a:rPr lang="en-GB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expands</a:t>
            </a:r>
            <a:r>
              <a:rPr lang="en-GB" sz="1600" dirty="0" smtClean="0">
                <a:latin typeface="Comic Sans MS" panose="030F0702030302020204" pitchFamily="66" charset="0"/>
              </a:rPr>
              <a:t> more than mercury, so a mercury thermometer must have a </a:t>
            </a:r>
            <a:r>
              <a:rPr lang="en-GB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narrower </a:t>
            </a:r>
            <a:r>
              <a:rPr lang="en-GB" sz="1600" dirty="0" smtClean="0">
                <a:latin typeface="Comic Sans MS" panose="030F0702030302020204" pitchFamily="66" charset="0"/>
              </a:rPr>
              <a:t>tube than an alcohol one.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131840" y="3645024"/>
            <a:ext cx="792088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800" dirty="0" smtClean="0">
                <a:latin typeface="Comic Sans MS" panose="030F0702030302020204" pitchFamily="66" charset="0"/>
              </a:rPr>
              <a:t>At any given temperature same increase in volume of liquid alcohol.</a:t>
            </a:r>
            <a:endParaRPr lang="en-GB" sz="800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5" idx="2"/>
          </p:cNvCxnSpPr>
          <p:nvPr/>
        </p:nvCxnSpPr>
        <p:spPr>
          <a:xfrm flipH="1">
            <a:off x="2843808" y="4599131"/>
            <a:ext cx="684076" cy="1026113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5" idx="2"/>
          </p:cNvCxnSpPr>
          <p:nvPr/>
        </p:nvCxnSpPr>
        <p:spPr>
          <a:xfrm>
            <a:off x="3527884" y="4599131"/>
            <a:ext cx="666074" cy="513056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716016" y="3425527"/>
            <a:ext cx="4176464" cy="8309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b="1" u="sng" dirty="0" smtClean="0">
                <a:latin typeface="Comic Sans MS" panose="030F0702030302020204" pitchFamily="66" charset="0"/>
              </a:rPr>
              <a:t>Range</a:t>
            </a:r>
            <a:r>
              <a:rPr lang="en-GB" sz="1600" dirty="0" smtClean="0">
                <a:latin typeface="Comic Sans MS" panose="030F0702030302020204" pitchFamily="66" charset="0"/>
              </a:rPr>
              <a:t> – mercury has a </a:t>
            </a:r>
            <a:r>
              <a:rPr lang="en-GB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freezing</a:t>
            </a:r>
            <a:r>
              <a:rPr lang="en-GB" sz="1600" dirty="0" smtClean="0">
                <a:latin typeface="Comic Sans MS" panose="030F0702030302020204" pitchFamily="66" charset="0"/>
              </a:rPr>
              <a:t> point of -</a:t>
            </a:r>
            <a:r>
              <a:rPr lang="en-GB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39</a:t>
            </a:r>
            <a:r>
              <a:rPr lang="en-GB" sz="1600" baseline="30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o</a:t>
            </a:r>
            <a:r>
              <a:rPr lang="en-GB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</a:t>
            </a:r>
            <a:r>
              <a:rPr lang="en-GB" sz="1600" dirty="0" smtClean="0">
                <a:latin typeface="Comic Sans MS" panose="030F0702030302020204" pitchFamily="66" charset="0"/>
              </a:rPr>
              <a:t> and a </a:t>
            </a:r>
            <a:r>
              <a:rPr lang="en-GB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boiling</a:t>
            </a:r>
            <a:r>
              <a:rPr lang="en-GB" sz="1600" dirty="0" smtClean="0">
                <a:latin typeface="Comic Sans MS" panose="030F0702030302020204" pitchFamily="66" charset="0"/>
              </a:rPr>
              <a:t> point of </a:t>
            </a:r>
            <a:r>
              <a:rPr lang="en-GB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356</a:t>
            </a:r>
            <a:r>
              <a:rPr lang="en-GB" sz="1600" baseline="30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o</a:t>
            </a:r>
            <a:r>
              <a:rPr lang="en-GB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</a:t>
            </a:r>
            <a:r>
              <a:rPr lang="en-GB" sz="1600" dirty="0" smtClean="0">
                <a:latin typeface="Comic Sans MS" panose="030F0702030302020204" pitchFamily="66" charset="0"/>
              </a:rPr>
              <a:t>.  Alcohol </a:t>
            </a:r>
            <a:r>
              <a:rPr lang="en-GB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freezes</a:t>
            </a:r>
            <a:r>
              <a:rPr lang="en-GB" sz="1600" dirty="0" smtClean="0">
                <a:latin typeface="Comic Sans MS" panose="030F0702030302020204" pitchFamily="66" charset="0"/>
              </a:rPr>
              <a:t> at </a:t>
            </a:r>
            <a:r>
              <a:rPr lang="en-GB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-115</a:t>
            </a:r>
            <a:r>
              <a:rPr lang="en-GB" sz="1600" baseline="30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o</a:t>
            </a:r>
            <a:r>
              <a:rPr lang="en-GB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</a:t>
            </a:r>
            <a:r>
              <a:rPr lang="en-GB" sz="1600" dirty="0" smtClean="0">
                <a:latin typeface="Comic Sans MS" panose="030F0702030302020204" pitchFamily="66" charset="0"/>
              </a:rPr>
              <a:t>, but </a:t>
            </a:r>
            <a:r>
              <a:rPr lang="en-GB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boils</a:t>
            </a:r>
            <a:r>
              <a:rPr lang="en-GB" sz="1600" dirty="0" smtClean="0">
                <a:latin typeface="Comic Sans MS" panose="030F0702030302020204" pitchFamily="66" charset="0"/>
              </a:rPr>
              <a:t> at </a:t>
            </a:r>
            <a:r>
              <a:rPr lang="en-GB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78</a:t>
            </a:r>
            <a:r>
              <a:rPr lang="en-GB" sz="1600" baseline="30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o</a:t>
            </a:r>
            <a:r>
              <a:rPr lang="en-GB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</a:t>
            </a:r>
            <a:r>
              <a:rPr lang="en-GB" sz="1600" dirty="0" smtClean="0">
                <a:latin typeface="Comic Sans MS" panose="030F0702030302020204" pitchFamily="66" charset="0"/>
              </a:rPr>
              <a:t>.  </a:t>
            </a:r>
            <a:endParaRPr lang="en-GB" sz="1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8797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843808" y="548680"/>
            <a:ext cx="5760640" cy="720080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Measuring temperature</a:t>
            </a:r>
            <a:endParaRPr lang="en-GB" sz="3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517612"/>
            <a:ext cx="1502296" cy="150229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1556792"/>
            <a:ext cx="1371600" cy="1651000"/>
          </a:xfrm>
          <a:prstGeom prst="rect">
            <a:avLst/>
          </a:prstGeom>
        </p:spPr>
      </p:pic>
      <p:pic>
        <p:nvPicPr>
          <p:cNvPr id="7" name="Picture 2" descr="http://sr.photos3.fotosearch.com/bthumb/CSP/CSP993/k14749231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3F3F3"/>
              </a:clrFrom>
              <a:clrTo>
                <a:srgbClr val="F3F3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830244" y="2200543"/>
            <a:ext cx="745032" cy="1661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Isosceles Triangle 7"/>
          <p:cNvSpPr/>
          <p:nvPr/>
        </p:nvSpPr>
        <p:spPr>
          <a:xfrm rot="3949964">
            <a:off x="7085307" y="1632798"/>
            <a:ext cx="881684" cy="1978141"/>
          </a:xfrm>
          <a:prstGeom prst="triangle">
            <a:avLst/>
          </a:prstGeom>
          <a:solidFill>
            <a:srgbClr val="FFFF00">
              <a:alpha val="40000"/>
            </a:srgbClr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ounded Rectangle 8"/>
          <p:cNvSpPr/>
          <p:nvPr/>
        </p:nvSpPr>
        <p:spPr>
          <a:xfrm>
            <a:off x="3463004" y="1537620"/>
            <a:ext cx="2880320" cy="1651000"/>
          </a:xfrm>
          <a:prstGeom prst="round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latin typeface="Comic Sans MS" panose="030F0702030302020204" pitchFamily="66" charset="0"/>
              </a:rPr>
              <a:t>Features of liquid-in-glass thermometers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1520" y="2019908"/>
            <a:ext cx="2880320" cy="132343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dirty="0" smtClean="0">
                <a:latin typeface="Comic Sans MS" panose="030F0702030302020204" pitchFamily="66" charset="0"/>
              </a:rPr>
              <a:t>Most liquids </a:t>
            </a:r>
            <a:r>
              <a:rPr lang="en-GB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expand</a:t>
            </a:r>
            <a:r>
              <a:rPr lang="en-GB" sz="1600" dirty="0" smtClean="0">
                <a:latin typeface="Comic Sans MS" panose="030F0702030302020204" pitchFamily="66" charset="0"/>
              </a:rPr>
              <a:t> slightly when </a:t>
            </a:r>
            <a:r>
              <a:rPr lang="en-GB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heated.</a:t>
            </a:r>
            <a:r>
              <a:rPr lang="en-GB" sz="1600" dirty="0" smtClean="0">
                <a:latin typeface="Comic Sans MS" panose="030F0702030302020204" pitchFamily="66" charset="0"/>
              </a:rPr>
              <a:t> This property is put to use in </a:t>
            </a:r>
            <a:r>
              <a:rPr lang="en-GB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thermometers</a:t>
            </a:r>
            <a:r>
              <a:rPr lang="en-GB" sz="1600" dirty="0" smtClean="0">
                <a:latin typeface="Comic Sans MS" panose="030F0702030302020204" pitchFamily="66" charset="0"/>
              </a:rPr>
              <a:t> filled with </a:t>
            </a:r>
            <a:r>
              <a:rPr lang="en-GB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alcohol</a:t>
            </a:r>
            <a:r>
              <a:rPr lang="en-GB" sz="1600" dirty="0" smtClean="0">
                <a:latin typeface="Comic Sans MS" panose="030F0702030302020204" pitchFamily="66" charset="0"/>
              </a:rPr>
              <a:t> or </a:t>
            </a:r>
            <a:r>
              <a:rPr lang="en-GB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mercury</a:t>
            </a:r>
            <a:r>
              <a:rPr lang="en-GB" sz="1600" dirty="0" smtClean="0">
                <a:latin typeface="Comic Sans MS" panose="030F0702030302020204" pitchFamily="66" charset="0"/>
              </a:rPr>
              <a:t>.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sp>
        <p:nvSpPr>
          <p:cNvPr id="6" name="Flowchart: Alternate Process 5"/>
          <p:cNvSpPr/>
          <p:nvPr/>
        </p:nvSpPr>
        <p:spPr>
          <a:xfrm rot="16200000">
            <a:off x="1223628" y="4941168"/>
            <a:ext cx="3240360" cy="216024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Flowchart: Process 10"/>
          <p:cNvSpPr/>
          <p:nvPr/>
        </p:nvSpPr>
        <p:spPr>
          <a:xfrm>
            <a:off x="2735796" y="5445224"/>
            <a:ext cx="216025" cy="1224136"/>
          </a:xfrm>
          <a:prstGeom prst="flowChartProcess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Flowchart: Alternate Process 11"/>
          <p:cNvSpPr/>
          <p:nvPr/>
        </p:nvSpPr>
        <p:spPr>
          <a:xfrm rot="16200000">
            <a:off x="2573778" y="4995174"/>
            <a:ext cx="3240360" cy="108012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Flowchart: Process 12"/>
          <p:cNvSpPr/>
          <p:nvPr/>
        </p:nvSpPr>
        <p:spPr>
          <a:xfrm>
            <a:off x="4139952" y="4581128"/>
            <a:ext cx="108012" cy="2088232"/>
          </a:xfrm>
          <a:prstGeom prst="flowChartProcess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237438" y="3429000"/>
            <a:ext cx="2318338" cy="329320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b="1" u="sng" dirty="0" smtClean="0">
                <a:latin typeface="Comic Sans MS" panose="030F0702030302020204" pitchFamily="66" charset="0"/>
              </a:rPr>
              <a:t>Sensitivity.</a:t>
            </a:r>
          </a:p>
          <a:p>
            <a:r>
              <a:rPr lang="en-GB" sz="1600" dirty="0" smtClean="0">
                <a:latin typeface="Comic Sans MS" panose="030F0702030302020204" pitchFamily="66" charset="0"/>
              </a:rPr>
              <a:t>- The </a:t>
            </a:r>
            <a:r>
              <a:rPr lang="en-GB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narrower</a:t>
            </a:r>
            <a:r>
              <a:rPr lang="en-GB" sz="1600" dirty="0" smtClean="0">
                <a:latin typeface="Comic Sans MS" panose="030F0702030302020204" pitchFamily="66" charset="0"/>
              </a:rPr>
              <a:t> the tube, the </a:t>
            </a:r>
            <a:r>
              <a:rPr lang="en-GB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more</a:t>
            </a:r>
            <a:r>
              <a:rPr lang="en-GB" sz="1600" dirty="0" smtClean="0">
                <a:latin typeface="Comic Sans MS" panose="030F0702030302020204" pitchFamily="66" charset="0"/>
              </a:rPr>
              <a:t> the </a:t>
            </a:r>
            <a:r>
              <a:rPr lang="en-GB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liquid</a:t>
            </a:r>
            <a:r>
              <a:rPr lang="en-GB" sz="1600" dirty="0" smtClean="0">
                <a:latin typeface="Comic Sans MS" panose="030F0702030302020204" pitchFamily="66" charset="0"/>
              </a:rPr>
              <a:t> inside </a:t>
            </a:r>
            <a:r>
              <a:rPr lang="en-GB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moves</a:t>
            </a:r>
            <a:r>
              <a:rPr lang="en-GB" sz="1600" dirty="0" smtClean="0">
                <a:latin typeface="Comic Sans MS" panose="030F0702030302020204" pitchFamily="66" charset="0"/>
              </a:rPr>
              <a:t>, making the thermometer </a:t>
            </a:r>
            <a:r>
              <a:rPr lang="en-GB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more sensitive</a:t>
            </a:r>
            <a:r>
              <a:rPr lang="en-GB" sz="1600" dirty="0" smtClean="0">
                <a:latin typeface="Comic Sans MS" panose="030F0702030302020204" pitchFamily="66" charset="0"/>
              </a:rPr>
              <a:t> to </a:t>
            </a:r>
            <a:r>
              <a:rPr lang="en-GB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changes in temperature</a:t>
            </a:r>
            <a:r>
              <a:rPr lang="en-GB" sz="1600" dirty="0" smtClean="0">
                <a:latin typeface="Comic Sans MS" panose="030F0702030302020204" pitchFamily="66" charset="0"/>
              </a:rPr>
              <a:t>.  Alcohol </a:t>
            </a:r>
            <a:r>
              <a:rPr lang="en-GB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expands</a:t>
            </a:r>
            <a:r>
              <a:rPr lang="en-GB" sz="1600" dirty="0" smtClean="0">
                <a:latin typeface="Comic Sans MS" panose="030F0702030302020204" pitchFamily="66" charset="0"/>
              </a:rPr>
              <a:t> more than mercury, so a mercury thermometer must have a </a:t>
            </a:r>
            <a:r>
              <a:rPr lang="en-GB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narrower </a:t>
            </a:r>
            <a:r>
              <a:rPr lang="en-GB" sz="1600" dirty="0" smtClean="0">
                <a:latin typeface="Comic Sans MS" panose="030F0702030302020204" pitchFamily="66" charset="0"/>
              </a:rPr>
              <a:t>tube than an alcohol one.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131840" y="3645024"/>
            <a:ext cx="792088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800" dirty="0" smtClean="0">
                <a:latin typeface="Comic Sans MS" panose="030F0702030302020204" pitchFamily="66" charset="0"/>
              </a:rPr>
              <a:t>At any given temperature same increase in volume of liquid alcohol.</a:t>
            </a:r>
            <a:endParaRPr lang="en-GB" sz="800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5" idx="2"/>
          </p:cNvCxnSpPr>
          <p:nvPr/>
        </p:nvCxnSpPr>
        <p:spPr>
          <a:xfrm flipH="1">
            <a:off x="2843808" y="4599131"/>
            <a:ext cx="684076" cy="1026113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5" idx="2"/>
          </p:cNvCxnSpPr>
          <p:nvPr/>
        </p:nvCxnSpPr>
        <p:spPr>
          <a:xfrm>
            <a:off x="3527884" y="4599131"/>
            <a:ext cx="666074" cy="513056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716016" y="3425527"/>
            <a:ext cx="4176464" cy="8309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b="1" u="sng" dirty="0" smtClean="0">
                <a:latin typeface="Comic Sans MS" panose="030F0702030302020204" pitchFamily="66" charset="0"/>
              </a:rPr>
              <a:t>Range</a:t>
            </a:r>
            <a:r>
              <a:rPr lang="en-GB" sz="1600" dirty="0" smtClean="0">
                <a:latin typeface="Comic Sans MS" panose="030F0702030302020204" pitchFamily="66" charset="0"/>
              </a:rPr>
              <a:t> – mercury has a </a:t>
            </a:r>
            <a:r>
              <a:rPr lang="en-GB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freezing</a:t>
            </a:r>
            <a:r>
              <a:rPr lang="en-GB" sz="1600" dirty="0" smtClean="0">
                <a:latin typeface="Comic Sans MS" panose="030F0702030302020204" pitchFamily="66" charset="0"/>
              </a:rPr>
              <a:t> point of -</a:t>
            </a:r>
            <a:r>
              <a:rPr lang="en-GB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39</a:t>
            </a:r>
            <a:r>
              <a:rPr lang="en-GB" sz="1600" baseline="30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o</a:t>
            </a:r>
            <a:r>
              <a:rPr lang="en-GB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</a:t>
            </a:r>
            <a:r>
              <a:rPr lang="en-GB" sz="1600" dirty="0" smtClean="0">
                <a:latin typeface="Comic Sans MS" panose="030F0702030302020204" pitchFamily="66" charset="0"/>
              </a:rPr>
              <a:t> and a </a:t>
            </a:r>
            <a:r>
              <a:rPr lang="en-GB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boiling</a:t>
            </a:r>
            <a:r>
              <a:rPr lang="en-GB" sz="1600" dirty="0" smtClean="0">
                <a:latin typeface="Comic Sans MS" panose="030F0702030302020204" pitchFamily="66" charset="0"/>
              </a:rPr>
              <a:t> point of </a:t>
            </a:r>
            <a:r>
              <a:rPr lang="en-GB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356</a:t>
            </a:r>
            <a:r>
              <a:rPr lang="en-GB" sz="1600" baseline="30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o</a:t>
            </a:r>
            <a:r>
              <a:rPr lang="en-GB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</a:t>
            </a:r>
            <a:r>
              <a:rPr lang="en-GB" sz="1600" dirty="0" smtClean="0">
                <a:latin typeface="Comic Sans MS" panose="030F0702030302020204" pitchFamily="66" charset="0"/>
              </a:rPr>
              <a:t>.  Alcohol </a:t>
            </a:r>
            <a:r>
              <a:rPr lang="en-GB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freezes</a:t>
            </a:r>
            <a:r>
              <a:rPr lang="en-GB" sz="1600" dirty="0" smtClean="0">
                <a:latin typeface="Comic Sans MS" panose="030F0702030302020204" pitchFamily="66" charset="0"/>
              </a:rPr>
              <a:t> at </a:t>
            </a:r>
            <a:r>
              <a:rPr lang="en-GB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-115</a:t>
            </a:r>
            <a:r>
              <a:rPr lang="en-GB" sz="1600" baseline="30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o</a:t>
            </a:r>
            <a:r>
              <a:rPr lang="en-GB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</a:t>
            </a:r>
            <a:r>
              <a:rPr lang="en-GB" sz="1600" dirty="0" smtClean="0">
                <a:latin typeface="Comic Sans MS" panose="030F0702030302020204" pitchFamily="66" charset="0"/>
              </a:rPr>
              <a:t>, but </a:t>
            </a:r>
            <a:r>
              <a:rPr lang="en-GB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boils</a:t>
            </a:r>
            <a:r>
              <a:rPr lang="en-GB" sz="1600" dirty="0" smtClean="0">
                <a:latin typeface="Comic Sans MS" panose="030F0702030302020204" pitchFamily="66" charset="0"/>
              </a:rPr>
              <a:t> at </a:t>
            </a:r>
            <a:r>
              <a:rPr lang="en-GB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78</a:t>
            </a:r>
            <a:r>
              <a:rPr lang="en-GB" sz="1600" baseline="30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o</a:t>
            </a:r>
            <a:r>
              <a:rPr lang="en-GB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</a:t>
            </a:r>
            <a:r>
              <a:rPr lang="en-GB" sz="1600" dirty="0" smtClean="0">
                <a:latin typeface="Comic Sans MS" panose="030F0702030302020204" pitchFamily="66" charset="0"/>
              </a:rPr>
              <a:t>.  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716016" y="4440160"/>
            <a:ext cx="4176464" cy="107721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b="1" u="sng" dirty="0" smtClean="0">
                <a:latin typeface="Comic Sans MS" panose="030F0702030302020204" pitchFamily="66" charset="0"/>
              </a:rPr>
              <a:t>Responsiveness</a:t>
            </a:r>
            <a:r>
              <a:rPr lang="en-GB" sz="1600" dirty="0" smtClean="0">
                <a:latin typeface="Comic Sans MS" panose="030F0702030302020204" pitchFamily="66" charset="0"/>
              </a:rPr>
              <a:t> – thermometers with </a:t>
            </a:r>
            <a:r>
              <a:rPr lang="en-GB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large bulbs </a:t>
            </a:r>
            <a:r>
              <a:rPr lang="en-GB" sz="1600" dirty="0" smtClean="0">
                <a:latin typeface="Comic Sans MS" panose="030F0702030302020204" pitchFamily="66" charset="0"/>
              </a:rPr>
              <a:t>or </a:t>
            </a:r>
            <a:r>
              <a:rPr lang="en-GB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thicker</a:t>
            </a:r>
            <a:r>
              <a:rPr lang="en-GB" sz="1600" dirty="0" smtClean="0">
                <a:latin typeface="Comic Sans MS" panose="030F0702030302020204" pitchFamily="66" charset="0"/>
              </a:rPr>
              <a:t> glass around the bulb respond </a:t>
            </a:r>
            <a:r>
              <a:rPr lang="en-GB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less quickly </a:t>
            </a:r>
            <a:r>
              <a:rPr lang="en-GB" sz="1600" dirty="0" smtClean="0">
                <a:latin typeface="Comic Sans MS" panose="030F0702030302020204" pitchFamily="66" charset="0"/>
              </a:rPr>
              <a:t>to changes in temperature.</a:t>
            </a:r>
            <a:endParaRPr lang="en-GB" sz="1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4590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843808" y="548680"/>
            <a:ext cx="5760640" cy="720080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Measuring temperature</a:t>
            </a:r>
            <a:endParaRPr lang="en-GB" sz="3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517612"/>
            <a:ext cx="1502296" cy="150229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1556792"/>
            <a:ext cx="1371600" cy="1651000"/>
          </a:xfrm>
          <a:prstGeom prst="rect">
            <a:avLst/>
          </a:prstGeom>
        </p:spPr>
      </p:pic>
      <p:pic>
        <p:nvPicPr>
          <p:cNvPr id="7" name="Picture 2" descr="http://sr.photos3.fotosearch.com/bthumb/CSP/CSP993/k14749231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3F3F3"/>
              </a:clrFrom>
              <a:clrTo>
                <a:srgbClr val="F3F3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830244" y="2200543"/>
            <a:ext cx="745032" cy="1661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Isosceles Triangle 7"/>
          <p:cNvSpPr/>
          <p:nvPr/>
        </p:nvSpPr>
        <p:spPr>
          <a:xfrm rot="3949964">
            <a:off x="7085307" y="1632798"/>
            <a:ext cx="881684" cy="1978141"/>
          </a:xfrm>
          <a:prstGeom prst="triangle">
            <a:avLst/>
          </a:prstGeom>
          <a:solidFill>
            <a:srgbClr val="FFFF00">
              <a:alpha val="40000"/>
            </a:srgbClr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ounded Rectangle 8"/>
          <p:cNvSpPr/>
          <p:nvPr/>
        </p:nvSpPr>
        <p:spPr>
          <a:xfrm>
            <a:off x="3463004" y="1537620"/>
            <a:ext cx="2880320" cy="1651000"/>
          </a:xfrm>
          <a:prstGeom prst="round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latin typeface="Comic Sans MS" panose="030F0702030302020204" pitchFamily="66" charset="0"/>
              </a:rPr>
              <a:t>Features of liquid-in-glass thermometers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1520" y="2019908"/>
            <a:ext cx="2880320" cy="132343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dirty="0" smtClean="0">
                <a:latin typeface="Comic Sans MS" panose="030F0702030302020204" pitchFamily="66" charset="0"/>
              </a:rPr>
              <a:t>Most liquids </a:t>
            </a:r>
            <a:r>
              <a:rPr lang="en-GB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expand</a:t>
            </a:r>
            <a:r>
              <a:rPr lang="en-GB" sz="1600" dirty="0" smtClean="0">
                <a:latin typeface="Comic Sans MS" panose="030F0702030302020204" pitchFamily="66" charset="0"/>
              </a:rPr>
              <a:t> slightly when </a:t>
            </a:r>
            <a:r>
              <a:rPr lang="en-GB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heated.</a:t>
            </a:r>
            <a:r>
              <a:rPr lang="en-GB" sz="1600" dirty="0" smtClean="0">
                <a:latin typeface="Comic Sans MS" panose="030F0702030302020204" pitchFamily="66" charset="0"/>
              </a:rPr>
              <a:t> This property is put to use in </a:t>
            </a:r>
            <a:r>
              <a:rPr lang="en-GB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thermometers</a:t>
            </a:r>
            <a:r>
              <a:rPr lang="en-GB" sz="1600" dirty="0" smtClean="0">
                <a:latin typeface="Comic Sans MS" panose="030F0702030302020204" pitchFamily="66" charset="0"/>
              </a:rPr>
              <a:t> filled with </a:t>
            </a:r>
            <a:r>
              <a:rPr lang="en-GB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alcohol</a:t>
            </a:r>
            <a:r>
              <a:rPr lang="en-GB" sz="1600" dirty="0" smtClean="0">
                <a:latin typeface="Comic Sans MS" panose="030F0702030302020204" pitchFamily="66" charset="0"/>
              </a:rPr>
              <a:t> or </a:t>
            </a:r>
            <a:r>
              <a:rPr lang="en-GB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mercury</a:t>
            </a:r>
            <a:r>
              <a:rPr lang="en-GB" sz="1600" dirty="0" smtClean="0">
                <a:latin typeface="Comic Sans MS" panose="030F0702030302020204" pitchFamily="66" charset="0"/>
              </a:rPr>
              <a:t>.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sp>
        <p:nvSpPr>
          <p:cNvPr id="6" name="Flowchart: Alternate Process 5"/>
          <p:cNvSpPr/>
          <p:nvPr/>
        </p:nvSpPr>
        <p:spPr>
          <a:xfrm rot="16200000">
            <a:off x="1223628" y="4941168"/>
            <a:ext cx="3240360" cy="216024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Flowchart: Process 10"/>
          <p:cNvSpPr/>
          <p:nvPr/>
        </p:nvSpPr>
        <p:spPr>
          <a:xfrm>
            <a:off x="2735796" y="5445224"/>
            <a:ext cx="216025" cy="1224136"/>
          </a:xfrm>
          <a:prstGeom prst="flowChartProcess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Flowchart: Alternate Process 11"/>
          <p:cNvSpPr/>
          <p:nvPr/>
        </p:nvSpPr>
        <p:spPr>
          <a:xfrm rot="16200000">
            <a:off x="2573778" y="4995174"/>
            <a:ext cx="3240360" cy="108012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Flowchart: Process 12"/>
          <p:cNvSpPr/>
          <p:nvPr/>
        </p:nvSpPr>
        <p:spPr>
          <a:xfrm>
            <a:off x="4139952" y="4581128"/>
            <a:ext cx="108012" cy="2088232"/>
          </a:xfrm>
          <a:prstGeom prst="flowChartProcess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237438" y="3429000"/>
            <a:ext cx="2318338" cy="329320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b="1" u="sng" dirty="0" smtClean="0">
                <a:latin typeface="Comic Sans MS" panose="030F0702030302020204" pitchFamily="66" charset="0"/>
              </a:rPr>
              <a:t>Sensitivity.</a:t>
            </a:r>
          </a:p>
          <a:p>
            <a:r>
              <a:rPr lang="en-GB" sz="1600" dirty="0" smtClean="0">
                <a:latin typeface="Comic Sans MS" panose="030F0702030302020204" pitchFamily="66" charset="0"/>
              </a:rPr>
              <a:t>- The </a:t>
            </a:r>
            <a:r>
              <a:rPr lang="en-GB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narrower</a:t>
            </a:r>
            <a:r>
              <a:rPr lang="en-GB" sz="1600" dirty="0" smtClean="0">
                <a:latin typeface="Comic Sans MS" panose="030F0702030302020204" pitchFamily="66" charset="0"/>
              </a:rPr>
              <a:t> the tube, the </a:t>
            </a:r>
            <a:r>
              <a:rPr lang="en-GB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more</a:t>
            </a:r>
            <a:r>
              <a:rPr lang="en-GB" sz="1600" dirty="0" smtClean="0">
                <a:latin typeface="Comic Sans MS" panose="030F0702030302020204" pitchFamily="66" charset="0"/>
              </a:rPr>
              <a:t> the </a:t>
            </a:r>
            <a:r>
              <a:rPr lang="en-GB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liquid</a:t>
            </a:r>
            <a:r>
              <a:rPr lang="en-GB" sz="1600" dirty="0" smtClean="0">
                <a:latin typeface="Comic Sans MS" panose="030F0702030302020204" pitchFamily="66" charset="0"/>
              </a:rPr>
              <a:t> inside </a:t>
            </a:r>
            <a:r>
              <a:rPr lang="en-GB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moves</a:t>
            </a:r>
            <a:r>
              <a:rPr lang="en-GB" sz="1600" dirty="0" smtClean="0">
                <a:latin typeface="Comic Sans MS" panose="030F0702030302020204" pitchFamily="66" charset="0"/>
              </a:rPr>
              <a:t>, making the thermometer </a:t>
            </a:r>
            <a:r>
              <a:rPr lang="en-GB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more sensitive</a:t>
            </a:r>
            <a:r>
              <a:rPr lang="en-GB" sz="1600" dirty="0" smtClean="0">
                <a:latin typeface="Comic Sans MS" panose="030F0702030302020204" pitchFamily="66" charset="0"/>
              </a:rPr>
              <a:t> to </a:t>
            </a:r>
            <a:r>
              <a:rPr lang="en-GB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changes in temperature</a:t>
            </a:r>
            <a:r>
              <a:rPr lang="en-GB" sz="1600" dirty="0" smtClean="0">
                <a:latin typeface="Comic Sans MS" panose="030F0702030302020204" pitchFamily="66" charset="0"/>
              </a:rPr>
              <a:t>.  Alcohol </a:t>
            </a:r>
            <a:r>
              <a:rPr lang="en-GB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expands</a:t>
            </a:r>
            <a:r>
              <a:rPr lang="en-GB" sz="1600" dirty="0" smtClean="0">
                <a:latin typeface="Comic Sans MS" panose="030F0702030302020204" pitchFamily="66" charset="0"/>
              </a:rPr>
              <a:t> more than mercury, so a mercury thermometer must have a </a:t>
            </a:r>
            <a:r>
              <a:rPr lang="en-GB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narrower </a:t>
            </a:r>
            <a:r>
              <a:rPr lang="en-GB" sz="1600" dirty="0" smtClean="0">
                <a:latin typeface="Comic Sans MS" panose="030F0702030302020204" pitchFamily="66" charset="0"/>
              </a:rPr>
              <a:t>tube than an alcohol one.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131840" y="3645024"/>
            <a:ext cx="792088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800" dirty="0" smtClean="0">
                <a:latin typeface="Comic Sans MS" panose="030F0702030302020204" pitchFamily="66" charset="0"/>
              </a:rPr>
              <a:t>At any given temperature same increase in volume of liquid alcohol.</a:t>
            </a:r>
            <a:endParaRPr lang="en-GB" sz="800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5" idx="2"/>
          </p:cNvCxnSpPr>
          <p:nvPr/>
        </p:nvCxnSpPr>
        <p:spPr>
          <a:xfrm flipH="1">
            <a:off x="2843808" y="4599131"/>
            <a:ext cx="684076" cy="1026113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5" idx="2"/>
          </p:cNvCxnSpPr>
          <p:nvPr/>
        </p:nvCxnSpPr>
        <p:spPr>
          <a:xfrm>
            <a:off x="3527884" y="4599131"/>
            <a:ext cx="666074" cy="513056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716016" y="3425527"/>
            <a:ext cx="4176464" cy="8309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b="1" u="sng" dirty="0" smtClean="0">
                <a:latin typeface="Comic Sans MS" panose="030F0702030302020204" pitchFamily="66" charset="0"/>
              </a:rPr>
              <a:t>Range</a:t>
            </a:r>
            <a:r>
              <a:rPr lang="en-GB" sz="1600" dirty="0" smtClean="0">
                <a:latin typeface="Comic Sans MS" panose="030F0702030302020204" pitchFamily="66" charset="0"/>
              </a:rPr>
              <a:t> – mercury has a </a:t>
            </a:r>
            <a:r>
              <a:rPr lang="en-GB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freezing</a:t>
            </a:r>
            <a:r>
              <a:rPr lang="en-GB" sz="1600" dirty="0" smtClean="0">
                <a:latin typeface="Comic Sans MS" panose="030F0702030302020204" pitchFamily="66" charset="0"/>
              </a:rPr>
              <a:t> point of -</a:t>
            </a:r>
            <a:r>
              <a:rPr lang="en-GB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39</a:t>
            </a:r>
            <a:r>
              <a:rPr lang="en-GB" sz="1600" baseline="30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o</a:t>
            </a:r>
            <a:r>
              <a:rPr lang="en-GB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</a:t>
            </a:r>
            <a:r>
              <a:rPr lang="en-GB" sz="1600" dirty="0" smtClean="0">
                <a:latin typeface="Comic Sans MS" panose="030F0702030302020204" pitchFamily="66" charset="0"/>
              </a:rPr>
              <a:t> and a </a:t>
            </a:r>
            <a:r>
              <a:rPr lang="en-GB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boiling</a:t>
            </a:r>
            <a:r>
              <a:rPr lang="en-GB" sz="1600" dirty="0" smtClean="0">
                <a:latin typeface="Comic Sans MS" panose="030F0702030302020204" pitchFamily="66" charset="0"/>
              </a:rPr>
              <a:t> point of </a:t>
            </a:r>
            <a:r>
              <a:rPr lang="en-GB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356</a:t>
            </a:r>
            <a:r>
              <a:rPr lang="en-GB" sz="1600" baseline="30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o</a:t>
            </a:r>
            <a:r>
              <a:rPr lang="en-GB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</a:t>
            </a:r>
            <a:r>
              <a:rPr lang="en-GB" sz="1600" dirty="0" smtClean="0">
                <a:latin typeface="Comic Sans MS" panose="030F0702030302020204" pitchFamily="66" charset="0"/>
              </a:rPr>
              <a:t>.  Alcohol </a:t>
            </a:r>
            <a:r>
              <a:rPr lang="en-GB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freezes</a:t>
            </a:r>
            <a:r>
              <a:rPr lang="en-GB" sz="1600" dirty="0" smtClean="0">
                <a:latin typeface="Comic Sans MS" panose="030F0702030302020204" pitchFamily="66" charset="0"/>
              </a:rPr>
              <a:t> at </a:t>
            </a:r>
            <a:r>
              <a:rPr lang="en-GB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-115</a:t>
            </a:r>
            <a:r>
              <a:rPr lang="en-GB" sz="1600" baseline="30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o</a:t>
            </a:r>
            <a:r>
              <a:rPr lang="en-GB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</a:t>
            </a:r>
            <a:r>
              <a:rPr lang="en-GB" sz="1600" dirty="0" smtClean="0">
                <a:latin typeface="Comic Sans MS" panose="030F0702030302020204" pitchFamily="66" charset="0"/>
              </a:rPr>
              <a:t>, but </a:t>
            </a:r>
            <a:r>
              <a:rPr lang="en-GB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boils</a:t>
            </a:r>
            <a:r>
              <a:rPr lang="en-GB" sz="1600" dirty="0" smtClean="0">
                <a:latin typeface="Comic Sans MS" panose="030F0702030302020204" pitchFamily="66" charset="0"/>
              </a:rPr>
              <a:t> at </a:t>
            </a:r>
            <a:r>
              <a:rPr lang="en-GB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78</a:t>
            </a:r>
            <a:r>
              <a:rPr lang="en-GB" sz="1600" baseline="30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o</a:t>
            </a:r>
            <a:r>
              <a:rPr lang="en-GB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</a:t>
            </a:r>
            <a:r>
              <a:rPr lang="en-GB" sz="1600" dirty="0" smtClean="0">
                <a:latin typeface="Comic Sans MS" panose="030F0702030302020204" pitchFamily="66" charset="0"/>
              </a:rPr>
              <a:t>.  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716016" y="4440160"/>
            <a:ext cx="4176464" cy="107721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b="1" u="sng" dirty="0" smtClean="0">
                <a:latin typeface="Comic Sans MS" panose="030F0702030302020204" pitchFamily="66" charset="0"/>
              </a:rPr>
              <a:t>Responsiveness</a:t>
            </a:r>
            <a:r>
              <a:rPr lang="en-GB" sz="1600" dirty="0" smtClean="0">
                <a:latin typeface="Comic Sans MS" panose="030F0702030302020204" pitchFamily="66" charset="0"/>
              </a:rPr>
              <a:t> – thermometers with </a:t>
            </a:r>
            <a:r>
              <a:rPr lang="en-GB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large bulbs </a:t>
            </a:r>
            <a:r>
              <a:rPr lang="en-GB" sz="1600" dirty="0" smtClean="0">
                <a:latin typeface="Comic Sans MS" panose="030F0702030302020204" pitchFamily="66" charset="0"/>
              </a:rPr>
              <a:t>or </a:t>
            </a:r>
            <a:r>
              <a:rPr lang="en-GB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thicker</a:t>
            </a:r>
            <a:r>
              <a:rPr lang="en-GB" sz="1600" dirty="0" smtClean="0">
                <a:latin typeface="Comic Sans MS" panose="030F0702030302020204" pitchFamily="66" charset="0"/>
              </a:rPr>
              <a:t> glass around the bulb respond </a:t>
            </a:r>
            <a:r>
              <a:rPr lang="en-GB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less quickly </a:t>
            </a:r>
            <a:r>
              <a:rPr lang="en-GB" sz="1600" dirty="0" smtClean="0">
                <a:latin typeface="Comic Sans MS" panose="030F0702030302020204" pitchFamily="66" charset="0"/>
              </a:rPr>
              <a:t>to changes in temperature.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716016" y="5645489"/>
            <a:ext cx="4176464" cy="98488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b="1" u="sng" dirty="0" smtClean="0">
                <a:latin typeface="Comic Sans MS" panose="030F0702030302020204" pitchFamily="66" charset="0"/>
              </a:rPr>
              <a:t>Linearity</a:t>
            </a:r>
            <a:r>
              <a:rPr lang="en-GB" sz="1600" dirty="0" smtClean="0">
                <a:latin typeface="Comic Sans MS" panose="030F0702030302020204" pitchFamily="66" charset="0"/>
              </a:rPr>
              <a:t> – </a:t>
            </a:r>
            <a:r>
              <a:rPr lang="en-GB" sz="1400" dirty="0" smtClean="0">
                <a:latin typeface="Comic Sans MS" panose="030F0702030302020204" pitchFamily="66" charset="0"/>
              </a:rPr>
              <a:t>the </a:t>
            </a:r>
            <a:r>
              <a:rPr lang="en-GB" sz="1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expansion</a:t>
            </a:r>
            <a:r>
              <a:rPr lang="en-GB" sz="1400" dirty="0" smtClean="0">
                <a:latin typeface="Comic Sans MS" panose="030F0702030302020204" pitchFamily="66" charset="0"/>
              </a:rPr>
              <a:t> of mercury is not quite </a:t>
            </a:r>
            <a:r>
              <a:rPr lang="en-GB" sz="1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linear</a:t>
            </a:r>
            <a:r>
              <a:rPr lang="en-GB" sz="1400" dirty="0" smtClean="0">
                <a:latin typeface="Comic Sans MS" panose="030F0702030302020204" pitchFamily="66" charset="0"/>
              </a:rPr>
              <a:t> compared with alcohol – they </a:t>
            </a:r>
            <a:r>
              <a:rPr lang="en-GB" sz="1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differ slightly</a:t>
            </a:r>
            <a:r>
              <a:rPr lang="en-GB" sz="1400" dirty="0" smtClean="0">
                <a:latin typeface="Comic Sans MS" panose="030F0702030302020204" pitchFamily="66" charset="0"/>
              </a:rPr>
              <a:t>, but these differences are not </a:t>
            </a:r>
            <a:r>
              <a:rPr lang="en-GB" sz="1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significant</a:t>
            </a:r>
            <a:r>
              <a:rPr lang="en-GB" sz="1400" dirty="0" smtClean="0">
                <a:latin typeface="Comic Sans MS" panose="030F0702030302020204" pitchFamily="66" charset="0"/>
              </a:rPr>
              <a:t> between 0</a:t>
            </a:r>
            <a:r>
              <a:rPr lang="en-GB" sz="1400" baseline="30000" dirty="0" smtClean="0">
                <a:latin typeface="Comic Sans MS" panose="030F0702030302020204" pitchFamily="66" charset="0"/>
              </a:rPr>
              <a:t>o</a:t>
            </a:r>
            <a:r>
              <a:rPr lang="en-GB" sz="1400" dirty="0" smtClean="0">
                <a:latin typeface="Comic Sans MS" panose="030F0702030302020204" pitchFamily="66" charset="0"/>
              </a:rPr>
              <a:t>C and 100</a:t>
            </a:r>
            <a:r>
              <a:rPr lang="en-GB" sz="1400" baseline="30000" dirty="0" smtClean="0">
                <a:latin typeface="Comic Sans MS" panose="030F0702030302020204" pitchFamily="66" charset="0"/>
              </a:rPr>
              <a:t>o</a:t>
            </a:r>
            <a:r>
              <a:rPr lang="en-GB" sz="1400" dirty="0" smtClean="0">
                <a:latin typeface="Comic Sans MS" panose="030F0702030302020204" pitchFamily="66" charset="0"/>
              </a:rPr>
              <a:t>C.</a:t>
            </a:r>
            <a:endParaRPr lang="en-GB" sz="1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7075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843808" y="548680"/>
            <a:ext cx="5760640" cy="720080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Measuring temperature</a:t>
            </a:r>
            <a:endParaRPr lang="en-GB" sz="3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517612"/>
            <a:ext cx="1502296" cy="150229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31840" y="1484784"/>
            <a:ext cx="3600400" cy="4001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- Examples of thermometers</a:t>
            </a:r>
            <a:endParaRPr lang="en-GB" sz="2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2050" name="Picture 2" descr="http://thumbs.gograph.com/gg63358839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71113">
            <a:off x="1545131" y="2084758"/>
            <a:ext cx="1076325" cy="161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11560" y="3429000"/>
            <a:ext cx="3456384" cy="23083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b="1" u="sng" dirty="0" smtClean="0"/>
              <a:t>Clinical thermometer</a:t>
            </a:r>
            <a:r>
              <a:rPr lang="en-GB" dirty="0" smtClean="0"/>
              <a:t>.</a:t>
            </a:r>
          </a:p>
          <a:p>
            <a:r>
              <a:rPr lang="en-GB" dirty="0" smtClean="0"/>
              <a:t>- Measures human temperatures </a:t>
            </a:r>
            <a:r>
              <a:rPr lang="en-GB" dirty="0" smtClean="0">
                <a:solidFill>
                  <a:srgbClr val="FF0000"/>
                </a:solidFill>
              </a:rPr>
              <a:t>very</a:t>
            </a:r>
            <a:r>
              <a:rPr lang="en-GB" dirty="0" smtClean="0"/>
              <a:t> accurately.   Scale is </a:t>
            </a:r>
            <a:r>
              <a:rPr lang="en-GB" dirty="0" smtClean="0">
                <a:solidFill>
                  <a:srgbClr val="FF0000"/>
                </a:solidFill>
              </a:rPr>
              <a:t>restricted</a:t>
            </a:r>
            <a:r>
              <a:rPr lang="en-GB" dirty="0" smtClean="0"/>
              <a:t> to a few degrees either side of the </a:t>
            </a:r>
            <a:r>
              <a:rPr lang="en-GB" dirty="0" smtClean="0">
                <a:solidFill>
                  <a:srgbClr val="FF0000"/>
                </a:solidFill>
              </a:rPr>
              <a:t>normal body temperature </a:t>
            </a:r>
            <a:r>
              <a:rPr lang="en-GB" dirty="0" smtClean="0"/>
              <a:t>(37</a:t>
            </a:r>
            <a:r>
              <a:rPr lang="en-GB" baseline="30000" dirty="0" smtClean="0"/>
              <a:t>o</a:t>
            </a:r>
            <a:r>
              <a:rPr lang="en-GB" dirty="0" smtClean="0"/>
              <a:t>C). A </a:t>
            </a:r>
            <a:r>
              <a:rPr lang="en-GB" dirty="0" smtClean="0">
                <a:solidFill>
                  <a:srgbClr val="FF0000"/>
                </a:solidFill>
              </a:rPr>
              <a:t>restriction</a:t>
            </a:r>
            <a:r>
              <a:rPr lang="en-GB" dirty="0" smtClean="0"/>
              <a:t> in the neck stops the mercury from </a:t>
            </a:r>
            <a:r>
              <a:rPr lang="en-GB" dirty="0" smtClean="0">
                <a:solidFill>
                  <a:srgbClr val="FF0000"/>
                </a:solidFill>
              </a:rPr>
              <a:t>dropping</a:t>
            </a:r>
            <a:r>
              <a:rPr lang="en-GB" dirty="0" smtClean="0"/>
              <a:t> until the reading is taken.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899592" y="2420888"/>
            <a:ext cx="2448272" cy="86409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5251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843808" y="548680"/>
            <a:ext cx="5760640" cy="720080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Measuring temperature</a:t>
            </a:r>
            <a:endParaRPr lang="en-GB" sz="3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517612"/>
            <a:ext cx="1502296" cy="150229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31840" y="1484784"/>
            <a:ext cx="3600400" cy="4001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- Examples of thermometers</a:t>
            </a:r>
            <a:endParaRPr lang="en-GB" sz="2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2050" name="Picture 2" descr="http://thumbs.gograph.com/gg63358839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71113">
            <a:off x="1545131" y="2084758"/>
            <a:ext cx="1076325" cy="161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11560" y="3429000"/>
            <a:ext cx="3456384" cy="23083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b="1" u="sng" dirty="0" smtClean="0"/>
              <a:t>Clinical thermometer</a:t>
            </a:r>
            <a:r>
              <a:rPr lang="en-GB" dirty="0" smtClean="0"/>
              <a:t>.</a:t>
            </a:r>
          </a:p>
          <a:p>
            <a:r>
              <a:rPr lang="en-GB" dirty="0" smtClean="0"/>
              <a:t>- Measures human temperatures </a:t>
            </a:r>
            <a:r>
              <a:rPr lang="en-GB" dirty="0" smtClean="0">
                <a:solidFill>
                  <a:srgbClr val="FF0000"/>
                </a:solidFill>
              </a:rPr>
              <a:t>very</a:t>
            </a:r>
            <a:r>
              <a:rPr lang="en-GB" dirty="0" smtClean="0"/>
              <a:t> accurately.   Scale is </a:t>
            </a:r>
            <a:r>
              <a:rPr lang="en-GB" dirty="0" smtClean="0">
                <a:solidFill>
                  <a:srgbClr val="FF0000"/>
                </a:solidFill>
              </a:rPr>
              <a:t>restricted</a:t>
            </a:r>
            <a:r>
              <a:rPr lang="en-GB" dirty="0" smtClean="0"/>
              <a:t> to a few degrees either side of the </a:t>
            </a:r>
            <a:r>
              <a:rPr lang="en-GB" dirty="0" smtClean="0">
                <a:solidFill>
                  <a:srgbClr val="FF0000"/>
                </a:solidFill>
              </a:rPr>
              <a:t>normal body temperature </a:t>
            </a:r>
            <a:r>
              <a:rPr lang="en-GB" dirty="0" smtClean="0"/>
              <a:t>(37</a:t>
            </a:r>
            <a:r>
              <a:rPr lang="en-GB" baseline="30000" dirty="0" smtClean="0"/>
              <a:t>o</a:t>
            </a:r>
            <a:r>
              <a:rPr lang="en-GB" dirty="0" smtClean="0"/>
              <a:t>C). A </a:t>
            </a:r>
            <a:r>
              <a:rPr lang="en-GB" dirty="0" smtClean="0">
                <a:solidFill>
                  <a:srgbClr val="FF0000"/>
                </a:solidFill>
              </a:rPr>
              <a:t>restriction</a:t>
            </a:r>
            <a:r>
              <a:rPr lang="en-GB" dirty="0" smtClean="0"/>
              <a:t> in the neck stops the mercury from </a:t>
            </a:r>
            <a:r>
              <a:rPr lang="en-GB" dirty="0" smtClean="0">
                <a:solidFill>
                  <a:srgbClr val="FF0000"/>
                </a:solidFill>
              </a:rPr>
              <a:t>dropping</a:t>
            </a:r>
            <a:r>
              <a:rPr lang="en-GB" dirty="0" smtClean="0"/>
              <a:t> until the reading is taken.</a:t>
            </a:r>
            <a:endParaRPr lang="en-GB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348880"/>
            <a:ext cx="4276725" cy="89535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932040" y="3418438"/>
            <a:ext cx="3456384" cy="20313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b="1" u="sng" dirty="0" smtClean="0"/>
              <a:t>Digital Clinical thermometer</a:t>
            </a:r>
            <a:r>
              <a:rPr lang="en-GB" dirty="0" smtClean="0"/>
              <a:t>.</a:t>
            </a:r>
          </a:p>
          <a:p>
            <a:r>
              <a:rPr lang="en-GB" dirty="0" smtClean="0"/>
              <a:t>- Contains a </a:t>
            </a:r>
            <a:r>
              <a:rPr lang="en-GB" dirty="0" smtClean="0">
                <a:solidFill>
                  <a:srgbClr val="FF0000"/>
                </a:solidFill>
              </a:rPr>
              <a:t>thermistor</a:t>
            </a:r>
            <a:r>
              <a:rPr lang="en-GB" dirty="0" smtClean="0"/>
              <a:t> inside the probe.  As the temperature </a:t>
            </a:r>
            <a:r>
              <a:rPr lang="en-GB" dirty="0" smtClean="0">
                <a:solidFill>
                  <a:srgbClr val="FF0000"/>
                </a:solidFill>
              </a:rPr>
              <a:t>rises</a:t>
            </a:r>
            <a:r>
              <a:rPr lang="en-GB" dirty="0" smtClean="0"/>
              <a:t> the thermistor becomes a much better </a:t>
            </a:r>
            <a:r>
              <a:rPr lang="en-GB" dirty="0" smtClean="0">
                <a:solidFill>
                  <a:srgbClr val="FF0000"/>
                </a:solidFill>
              </a:rPr>
              <a:t>conductor</a:t>
            </a:r>
            <a:r>
              <a:rPr lang="en-GB" dirty="0" smtClean="0"/>
              <a:t>, causing a </a:t>
            </a:r>
            <a:r>
              <a:rPr lang="en-GB" dirty="0" smtClean="0">
                <a:solidFill>
                  <a:srgbClr val="FF0000"/>
                </a:solidFill>
              </a:rPr>
              <a:t>higher current</a:t>
            </a:r>
            <a:r>
              <a:rPr lang="en-GB" dirty="0" smtClean="0"/>
              <a:t> to flow, and so a </a:t>
            </a:r>
            <a:r>
              <a:rPr lang="en-GB" dirty="0" smtClean="0">
                <a:solidFill>
                  <a:srgbClr val="FF0000"/>
                </a:solidFill>
              </a:rPr>
              <a:t>higher reading</a:t>
            </a:r>
            <a:r>
              <a:rPr lang="en-GB" dirty="0" smtClean="0"/>
              <a:t> on the meter.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59095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843808" y="548680"/>
            <a:ext cx="5760640" cy="720080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Measuring temperature</a:t>
            </a:r>
            <a:endParaRPr lang="en-GB" sz="3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517612"/>
            <a:ext cx="1502296" cy="150229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31840" y="1484784"/>
            <a:ext cx="3600400" cy="4001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- Examples of thermometers</a:t>
            </a:r>
            <a:endParaRPr lang="en-GB" sz="2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4416" y="2708920"/>
            <a:ext cx="3456384" cy="286232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b="1" u="sng" dirty="0" smtClean="0"/>
              <a:t>Thermocouple thermometer</a:t>
            </a:r>
            <a:r>
              <a:rPr lang="en-GB" dirty="0" smtClean="0"/>
              <a:t>.</a:t>
            </a:r>
          </a:p>
          <a:p>
            <a:r>
              <a:rPr lang="en-GB" dirty="0" smtClean="0"/>
              <a:t>-  Two </a:t>
            </a:r>
            <a:r>
              <a:rPr lang="en-GB" dirty="0" smtClean="0">
                <a:solidFill>
                  <a:srgbClr val="FF0000"/>
                </a:solidFill>
              </a:rPr>
              <a:t>different</a:t>
            </a:r>
            <a:r>
              <a:rPr lang="en-GB" dirty="0" smtClean="0"/>
              <a:t> metals are joined together to form two </a:t>
            </a:r>
            <a:r>
              <a:rPr lang="en-GB" dirty="0" smtClean="0">
                <a:solidFill>
                  <a:srgbClr val="FF0000"/>
                </a:solidFill>
              </a:rPr>
              <a:t>junctions</a:t>
            </a:r>
            <a:r>
              <a:rPr lang="en-GB" dirty="0" smtClean="0"/>
              <a:t> in the </a:t>
            </a:r>
            <a:r>
              <a:rPr lang="en-GB" dirty="0" smtClean="0">
                <a:solidFill>
                  <a:srgbClr val="FF0000"/>
                </a:solidFill>
              </a:rPr>
              <a:t>probe</a:t>
            </a:r>
            <a:r>
              <a:rPr lang="en-GB" dirty="0" smtClean="0"/>
              <a:t>.  A </a:t>
            </a:r>
            <a:r>
              <a:rPr lang="en-GB" dirty="0" smtClean="0">
                <a:solidFill>
                  <a:srgbClr val="FF0000"/>
                </a:solidFill>
              </a:rPr>
              <a:t>temperature difference</a:t>
            </a:r>
            <a:r>
              <a:rPr lang="en-GB" dirty="0" smtClean="0"/>
              <a:t> between the two junctions causes a </a:t>
            </a:r>
            <a:r>
              <a:rPr lang="en-GB" dirty="0" smtClean="0">
                <a:solidFill>
                  <a:srgbClr val="FF0000"/>
                </a:solidFill>
              </a:rPr>
              <a:t>tiny voltage</a:t>
            </a:r>
            <a:r>
              <a:rPr lang="en-GB" dirty="0" smtClean="0"/>
              <a:t>, resulting in the </a:t>
            </a:r>
            <a:r>
              <a:rPr lang="en-GB" dirty="0" smtClean="0">
                <a:solidFill>
                  <a:srgbClr val="FF0000"/>
                </a:solidFill>
              </a:rPr>
              <a:t>flow of current</a:t>
            </a:r>
            <a:r>
              <a:rPr lang="en-GB" dirty="0" smtClean="0"/>
              <a:t>.  The </a:t>
            </a:r>
            <a:r>
              <a:rPr lang="en-GB" dirty="0" smtClean="0">
                <a:solidFill>
                  <a:srgbClr val="FF0000"/>
                </a:solidFill>
              </a:rPr>
              <a:t>greater</a:t>
            </a:r>
            <a:r>
              <a:rPr lang="en-GB" dirty="0" smtClean="0"/>
              <a:t> the temperature difference between the two junctions, the </a:t>
            </a:r>
            <a:r>
              <a:rPr lang="en-GB" dirty="0" smtClean="0">
                <a:solidFill>
                  <a:srgbClr val="FF0000"/>
                </a:solidFill>
              </a:rPr>
              <a:t>bigger the current</a:t>
            </a:r>
            <a:r>
              <a:rPr lang="en-GB" dirty="0" smtClean="0"/>
              <a:t>.</a:t>
            </a:r>
            <a:endParaRPr lang="en-GB" dirty="0"/>
          </a:p>
        </p:txBody>
      </p:sp>
      <p:pic>
        <p:nvPicPr>
          <p:cNvPr id="8194" name="Picture 2" descr="http://www.omega.com/Temperature/images/HH11B_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3" y="2276474"/>
            <a:ext cx="3928201" cy="3168749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623078" y="5589240"/>
            <a:ext cx="4258089" cy="369332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en-GB" dirty="0"/>
              <a:t>http://www.omega.com/pptst/HH11B.html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1763688" y="3789040"/>
            <a:ext cx="3960440" cy="144016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812360" y="4365104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X</a:t>
            </a:r>
            <a:endParaRPr lang="en-GB" dirty="0">
              <a:solidFill>
                <a:srgbClr val="FF0000"/>
              </a:solidFill>
            </a:endParaRPr>
          </a:p>
        </p:txBody>
      </p:sp>
      <p:cxnSp>
        <p:nvCxnSpPr>
          <p:cNvPr id="12" name="Straight Arrow Connector 11"/>
          <p:cNvCxnSpPr>
            <a:stCxn id="10" idx="1"/>
          </p:cNvCxnSpPr>
          <p:nvPr/>
        </p:nvCxnSpPr>
        <p:spPr>
          <a:xfrm flipH="1">
            <a:off x="7524328" y="4549770"/>
            <a:ext cx="288032" cy="31939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995915" y="4664234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X</a:t>
            </a:r>
            <a:endParaRPr lang="en-GB" dirty="0">
              <a:solidFill>
                <a:srgbClr val="FF0000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6156176" y="4869160"/>
            <a:ext cx="0" cy="36004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6410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ounded Rectangle 1"/>
          <p:cNvSpPr/>
          <p:nvPr/>
        </p:nvSpPr>
        <p:spPr>
          <a:xfrm>
            <a:off x="719572" y="548680"/>
            <a:ext cx="7704856" cy="5760640"/>
          </a:xfrm>
          <a:prstGeom prst="roundRect">
            <a:avLst/>
          </a:prstGeom>
          <a:solidFill>
            <a:srgbClr val="FFFF99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ounded Rectangle 2"/>
          <p:cNvSpPr/>
          <p:nvPr/>
        </p:nvSpPr>
        <p:spPr>
          <a:xfrm>
            <a:off x="4572000" y="548680"/>
            <a:ext cx="3852428" cy="936104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LEARNING OBJECTIVES</a:t>
            </a:r>
            <a:endParaRPr lang="en-GB" sz="2400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049017"/>
              </p:ext>
            </p:extLst>
          </p:nvPr>
        </p:nvGraphicFramePr>
        <p:xfrm>
          <a:off x="1043608" y="1484784"/>
          <a:ext cx="7128792" cy="439248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28392"/>
                <a:gridCol w="3600400"/>
              </a:tblGrid>
              <a:tr h="4392488">
                <a:tc>
                  <a:txBody>
                    <a:bodyPr/>
                    <a:lstStyle/>
                    <a:p>
                      <a:endParaRPr lang="en-GB" sz="1300" dirty="0" smtClean="0">
                        <a:latin typeface="Comic Sans MS" panose="030F0702030302020204" pitchFamily="66" charset="0"/>
                      </a:endParaRPr>
                    </a:p>
                    <a:p>
                      <a:r>
                        <a:rPr lang="en-GB" sz="1300" dirty="0" smtClean="0">
                          <a:latin typeface="Comic Sans MS" panose="030F0702030302020204" pitchFamily="66" charset="0"/>
                        </a:rPr>
                        <a:t>2.2.1 Thermal expansion of solids, liquids and gases </a:t>
                      </a:r>
                    </a:p>
                    <a:p>
                      <a:r>
                        <a:rPr lang="en-GB" sz="1300" dirty="0" smtClean="0">
                          <a:latin typeface="Comic Sans MS" panose="030F0702030302020204" pitchFamily="66" charset="0"/>
                        </a:rPr>
                        <a:t>Core • Describe qualitatively the thermal expansion of solids, liquids, and gases at constant pressure • Identify and explain some of the everyday applications and consequences of thermal expansion</a:t>
                      </a:r>
                    </a:p>
                    <a:p>
                      <a:endParaRPr lang="en-GB" sz="1300" dirty="0" smtClean="0">
                        <a:latin typeface="Comic Sans MS" panose="030F0702030302020204" pitchFamily="66" charset="0"/>
                      </a:endParaRPr>
                    </a:p>
                    <a:p>
                      <a:r>
                        <a:rPr lang="en-GB" sz="1300" dirty="0" smtClean="0">
                          <a:latin typeface="Comic Sans MS" panose="030F0702030302020204" pitchFamily="66" charset="0"/>
                        </a:rPr>
                        <a:t>2.2.2 Measurement of temperature </a:t>
                      </a:r>
                    </a:p>
                    <a:p>
                      <a:r>
                        <a:rPr lang="en-GB" sz="1300" dirty="0" smtClean="0">
                          <a:latin typeface="Comic Sans MS" panose="030F0702030302020204" pitchFamily="66" charset="0"/>
                        </a:rPr>
                        <a:t>Core • Appreciate how a physical property that varies with temperature may be used for the measurement of temperature, and state examples of such properties • Recognise the need for and identify fixed points</a:t>
                      </a:r>
                    </a:p>
                    <a:p>
                      <a:r>
                        <a:rPr lang="en-GB" sz="1300" dirty="0" smtClean="0">
                          <a:latin typeface="Comic Sans MS" panose="030F0702030302020204" pitchFamily="66" charset="0"/>
                        </a:rPr>
                        <a:t>• Describe and explain the structure and action of liquid-in-glass thermometers</a:t>
                      </a:r>
                    </a:p>
                    <a:p>
                      <a:endParaRPr lang="en-GB" sz="1300" dirty="0" smtClean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300" b="0" dirty="0" smtClean="0">
                        <a:latin typeface="Comic Sans MS" panose="030F0702030302020204" pitchFamily="66" charset="0"/>
                      </a:endParaRPr>
                    </a:p>
                    <a:p>
                      <a:endParaRPr lang="en-GB" sz="1300" b="0" dirty="0" smtClean="0">
                        <a:latin typeface="Comic Sans MS" panose="030F0702030302020204" pitchFamily="66" charset="0"/>
                      </a:endParaRPr>
                    </a:p>
                    <a:p>
                      <a:endParaRPr lang="en-GB" sz="1300" b="0" dirty="0" smtClean="0">
                        <a:latin typeface="Comic Sans MS" panose="030F0702030302020204" pitchFamily="66" charset="0"/>
                      </a:endParaRPr>
                    </a:p>
                    <a:p>
                      <a:r>
                        <a:rPr lang="en-GB" sz="1300" b="0" dirty="0" smtClean="0">
                          <a:latin typeface="Comic Sans MS" panose="030F0702030302020204" pitchFamily="66" charset="0"/>
                        </a:rPr>
                        <a:t>Supplement • Explain, in terms of the motion and arrangement of molecules, the relative order of the magnitude of the expansion of solids, liquids and gases</a:t>
                      </a:r>
                    </a:p>
                    <a:p>
                      <a:endParaRPr lang="en-GB" sz="1300" b="0" dirty="0" smtClean="0">
                        <a:latin typeface="Comic Sans MS" panose="030F0702030302020204" pitchFamily="66" charset="0"/>
                      </a:endParaRPr>
                    </a:p>
                    <a:p>
                      <a:endParaRPr lang="en-GB" sz="1300" b="0" dirty="0" smtClean="0">
                        <a:latin typeface="Comic Sans MS" panose="030F0702030302020204" pitchFamily="66" charset="0"/>
                      </a:endParaRPr>
                    </a:p>
                    <a:p>
                      <a:endParaRPr lang="en-GB" sz="1300" b="0" dirty="0" smtClean="0">
                        <a:latin typeface="Comic Sans MS" panose="030F0702030302020204" pitchFamily="66" charset="0"/>
                      </a:endParaRPr>
                    </a:p>
                    <a:p>
                      <a:r>
                        <a:rPr lang="en-GB" sz="1300" b="0" dirty="0" smtClean="0">
                          <a:latin typeface="Comic Sans MS" panose="030F0702030302020204" pitchFamily="66" charset="0"/>
                        </a:rPr>
                        <a:t>Supplement • Demonstrate understanding of sensitivity, range and linearity • Describe the structure of a thermocouple and show understanding of its use as a thermometer for measuring high temperatures and those that vary rapidly • Describe and explain how the structure of a liquid-in-glass thermometer relates to its sensitivity, range and linearity 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01373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573325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-1" y="5733256"/>
            <a:ext cx="9144001" cy="1124744"/>
          </a:xfrm>
          <a:prstGeom prst="rect">
            <a:avLst/>
          </a:prstGeom>
          <a:solidFill>
            <a:srgbClr val="FFFF66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PHYSICS – Thermal properties and temperature (1).</a:t>
            </a:r>
            <a:endParaRPr lang="en-GB" sz="3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0328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1098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Alternate Process 1"/>
          <p:cNvSpPr/>
          <p:nvPr/>
        </p:nvSpPr>
        <p:spPr>
          <a:xfrm>
            <a:off x="251520" y="260648"/>
            <a:ext cx="3600400" cy="504056"/>
          </a:xfrm>
          <a:prstGeom prst="flowChartAlternateProcess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Temperature and Heat</a:t>
            </a:r>
            <a:endParaRPr lang="en-GB" sz="24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052736"/>
            <a:ext cx="1800200" cy="1527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lowchart: Process 3"/>
          <p:cNvSpPr/>
          <p:nvPr/>
        </p:nvSpPr>
        <p:spPr>
          <a:xfrm>
            <a:off x="3131840" y="1052736"/>
            <a:ext cx="5760640" cy="1527901"/>
          </a:xfrm>
          <a:prstGeom prst="flowChartProcess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Kinetic theory – particles are constantly moving and have kinetic energy.  The higher the temperature, the faster they move, so the more kinetic energy they contain.</a:t>
            </a:r>
            <a:endParaRPr lang="en-GB" sz="20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722874"/>
            <a:ext cx="1800200" cy="1527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249699"/>
            <a:ext cx="1800200" cy="1527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65588" y="3212395"/>
            <a:ext cx="100811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Higher temperature</a:t>
            </a:r>
            <a:endParaRPr lang="en-GB" sz="11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1520" y="4798205"/>
            <a:ext cx="100811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>
                <a:solidFill>
                  <a:srgbClr val="FF0000"/>
                </a:solidFill>
                <a:latin typeface="Comic Sans MS" panose="030F0702030302020204" pitchFamily="66" charset="0"/>
              </a:rPr>
              <a:t>L</a:t>
            </a:r>
            <a:r>
              <a:rPr lang="en-GB" sz="11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ower  temperature</a:t>
            </a:r>
            <a:endParaRPr lang="en-GB" sz="11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Down Arrow 8"/>
          <p:cNvSpPr/>
          <p:nvPr/>
        </p:nvSpPr>
        <p:spPr>
          <a:xfrm>
            <a:off x="1691680" y="3933056"/>
            <a:ext cx="1080120" cy="648072"/>
          </a:xfrm>
          <a:prstGeom prst="down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Energy</a:t>
            </a:r>
            <a:endParaRPr lang="en-GB" sz="8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51920" y="3212395"/>
            <a:ext cx="5040560" cy="1200329"/>
          </a:xfrm>
          <a:prstGeom prst="rect">
            <a:avLst/>
          </a:prstGeom>
          <a:solidFill>
            <a:srgbClr val="92D050"/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Energy will flow </a:t>
            </a:r>
            <a:r>
              <a:rPr lang="en-GB" u="sng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from</a:t>
            </a:r>
            <a:r>
              <a:rPr lang="en-GB" dirty="0" smtClean="0">
                <a:latin typeface="Comic Sans MS" panose="030F0702030302020204" pitchFamily="66" charset="0"/>
              </a:rPr>
              <a:t> a hotter object </a:t>
            </a:r>
            <a:r>
              <a:rPr lang="en-GB" u="sng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to</a:t>
            </a:r>
            <a:r>
              <a:rPr lang="en-GB" dirty="0" smtClean="0">
                <a:latin typeface="Comic Sans MS" panose="030F0702030302020204" pitchFamily="66" charset="0"/>
              </a:rPr>
              <a:t> a colder one.  Particles in the hot object will </a:t>
            </a:r>
            <a:r>
              <a:rPr lang="en-GB" u="sng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lose kinetic energy</a:t>
            </a:r>
            <a:r>
              <a:rPr lang="en-GB" dirty="0" smtClean="0">
                <a:latin typeface="Comic Sans MS" panose="030F0702030302020204" pitchFamily="66" charset="0"/>
              </a:rPr>
              <a:t>, whereas particles in the cold object will </a:t>
            </a:r>
            <a:r>
              <a:rPr lang="en-GB" u="sng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gain energy</a:t>
            </a:r>
            <a:r>
              <a:rPr lang="en-GB" dirty="0" smtClean="0">
                <a:latin typeface="Comic Sans MS" panose="030F0702030302020204" pitchFamily="66" charset="0"/>
              </a:rPr>
              <a:t>.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51920" y="4869160"/>
            <a:ext cx="5040560" cy="120032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Energy will </a:t>
            </a:r>
            <a:r>
              <a:rPr lang="en-GB" u="sng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continue</a:t>
            </a:r>
            <a:r>
              <a:rPr lang="en-GB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 to flow until both objects reach the </a:t>
            </a:r>
            <a:r>
              <a:rPr lang="en-GB" u="sng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same temperature</a:t>
            </a:r>
            <a:r>
              <a:rPr lang="en-GB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.   Objects at the </a:t>
            </a:r>
            <a:r>
              <a:rPr lang="en-GB" u="sng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same temperature </a:t>
            </a:r>
            <a:r>
              <a:rPr lang="en-GB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will have the </a:t>
            </a:r>
            <a:r>
              <a:rPr lang="en-GB" u="sng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same average kinetic energy </a:t>
            </a:r>
            <a:r>
              <a:rPr lang="en-GB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per particle.</a:t>
            </a:r>
            <a:endParaRPr lang="en-GB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1571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Alternate Process 1"/>
          <p:cNvSpPr/>
          <p:nvPr/>
        </p:nvSpPr>
        <p:spPr>
          <a:xfrm>
            <a:off x="251520" y="260648"/>
            <a:ext cx="3600400" cy="504056"/>
          </a:xfrm>
          <a:prstGeom prst="flowChartAlternateProcess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Temperature and Heat</a:t>
            </a:r>
            <a:endParaRPr lang="en-GB" sz="24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Flowchart: Process 3"/>
          <p:cNvSpPr/>
          <p:nvPr/>
        </p:nvSpPr>
        <p:spPr>
          <a:xfrm>
            <a:off x="2411760" y="1052736"/>
            <a:ext cx="5760640" cy="1527901"/>
          </a:xfrm>
          <a:prstGeom prst="flowChartProcess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Are temperature and heat the same?</a:t>
            </a:r>
            <a:endParaRPr lang="en-GB" sz="36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016586"/>
            <a:ext cx="16002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860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Alternate Process 1"/>
          <p:cNvSpPr/>
          <p:nvPr/>
        </p:nvSpPr>
        <p:spPr>
          <a:xfrm>
            <a:off x="251520" y="260648"/>
            <a:ext cx="3600400" cy="504056"/>
          </a:xfrm>
          <a:prstGeom prst="flowChartAlternateProcess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Temperature and Heat</a:t>
            </a:r>
            <a:endParaRPr lang="en-GB" sz="24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Flowchart: Process 3"/>
          <p:cNvSpPr/>
          <p:nvPr/>
        </p:nvSpPr>
        <p:spPr>
          <a:xfrm>
            <a:off x="2411760" y="1052736"/>
            <a:ext cx="5760640" cy="1527901"/>
          </a:xfrm>
          <a:prstGeom prst="flowChartProcess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Are temperature and heat the same?</a:t>
            </a:r>
            <a:endParaRPr lang="en-GB" sz="36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016586"/>
            <a:ext cx="1600200" cy="1600200"/>
          </a:xfrm>
          <a:prstGeom prst="rect">
            <a:avLst/>
          </a:prstGeom>
        </p:spPr>
      </p:pic>
      <p:pic>
        <p:nvPicPr>
          <p:cNvPr id="1026" name="Picture 2" descr="http://static.guim.co.uk/sys-images/Guardian/Pix/pictures/2013/5/4/1367661736977/Spoonful-of-wat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3529" y="2893454"/>
            <a:ext cx="2190751" cy="1323976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246" y="2780928"/>
            <a:ext cx="1549028" cy="1549028"/>
          </a:xfrm>
          <a:prstGeom prst="rect">
            <a:avLst/>
          </a:prstGeom>
        </p:spPr>
      </p:pic>
      <p:sp>
        <p:nvSpPr>
          <p:cNvPr id="6" name="Oval Callout 5"/>
          <p:cNvSpPr/>
          <p:nvPr/>
        </p:nvSpPr>
        <p:spPr>
          <a:xfrm>
            <a:off x="3059832" y="2780928"/>
            <a:ext cx="3312368" cy="1800200"/>
          </a:xfrm>
          <a:prstGeom prst="wedgeEllipseCallout">
            <a:avLst>
              <a:gd name="adj1" fmla="val -67327"/>
              <a:gd name="adj2" fmla="val -225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No, because a spoonful of boiling water (100</a:t>
            </a:r>
            <a:r>
              <a:rPr lang="en-GB" baseline="30000" dirty="0" smtClean="0"/>
              <a:t>o</a:t>
            </a:r>
            <a:r>
              <a:rPr lang="en-GB" dirty="0" smtClean="0"/>
              <a:t>C) will have less thermal (heat) energy ….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98306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Alternate Process 1"/>
          <p:cNvSpPr/>
          <p:nvPr/>
        </p:nvSpPr>
        <p:spPr>
          <a:xfrm>
            <a:off x="251520" y="260648"/>
            <a:ext cx="3600400" cy="504056"/>
          </a:xfrm>
          <a:prstGeom prst="flowChartAlternateProcess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Temperature and Heat</a:t>
            </a:r>
            <a:endParaRPr lang="en-GB" sz="24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Flowchart: Process 3"/>
          <p:cNvSpPr/>
          <p:nvPr/>
        </p:nvSpPr>
        <p:spPr>
          <a:xfrm>
            <a:off x="2411760" y="1052736"/>
            <a:ext cx="5760640" cy="1527901"/>
          </a:xfrm>
          <a:prstGeom prst="flowChartProcess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Are temperature and heat the same?</a:t>
            </a:r>
            <a:endParaRPr lang="en-GB" sz="36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016586"/>
            <a:ext cx="1600200" cy="1600200"/>
          </a:xfrm>
          <a:prstGeom prst="rect">
            <a:avLst/>
          </a:prstGeom>
        </p:spPr>
      </p:pic>
      <p:pic>
        <p:nvPicPr>
          <p:cNvPr id="1026" name="Picture 2" descr="http://static.guim.co.uk/sys-images/Guardian/Pix/pictures/2013/5/4/1367661736977/Spoonful-of-wat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3529" y="2893454"/>
            <a:ext cx="2190751" cy="1323976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fphoto.com/site/asset/slideshow/Fphoto-50150011L-2R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476750"/>
            <a:ext cx="207645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246" y="2780928"/>
            <a:ext cx="1549028" cy="1549028"/>
          </a:xfrm>
          <a:prstGeom prst="rect">
            <a:avLst/>
          </a:prstGeom>
        </p:spPr>
      </p:pic>
      <p:sp>
        <p:nvSpPr>
          <p:cNvPr id="6" name="Oval Callout 5"/>
          <p:cNvSpPr/>
          <p:nvPr/>
        </p:nvSpPr>
        <p:spPr>
          <a:xfrm>
            <a:off x="3059832" y="2780928"/>
            <a:ext cx="3312368" cy="1800200"/>
          </a:xfrm>
          <a:prstGeom prst="wedgeEllipseCallout">
            <a:avLst>
              <a:gd name="adj1" fmla="val -67327"/>
              <a:gd name="adj2" fmla="val -225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No, because a spoonful of boiling water (100</a:t>
            </a:r>
            <a:r>
              <a:rPr lang="en-GB" baseline="30000" dirty="0" smtClean="0"/>
              <a:t>o</a:t>
            </a:r>
            <a:r>
              <a:rPr lang="en-GB" dirty="0" smtClean="0"/>
              <a:t>C) will have less thermal (heat) energy ….</a:t>
            </a:r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092280" y="4892861"/>
            <a:ext cx="1654820" cy="1549028"/>
          </a:xfrm>
          <a:prstGeom prst="rect">
            <a:avLst/>
          </a:prstGeom>
        </p:spPr>
      </p:pic>
      <p:sp>
        <p:nvSpPr>
          <p:cNvPr id="9" name="Oval Callout 8"/>
          <p:cNvSpPr/>
          <p:nvPr/>
        </p:nvSpPr>
        <p:spPr>
          <a:xfrm>
            <a:off x="3385828" y="4869160"/>
            <a:ext cx="3312368" cy="1800200"/>
          </a:xfrm>
          <a:prstGeom prst="wedgeEllipseCallout">
            <a:avLst>
              <a:gd name="adj1" fmla="val 84359"/>
              <a:gd name="adj2" fmla="val -2518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… than a beaker of boiling water (at the same temperature).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30319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585</TotalTime>
  <Words>3915</Words>
  <Application>Microsoft Office PowerPoint</Application>
  <PresentationFormat>On-screen Show (4:3)</PresentationFormat>
  <Paragraphs>376</Paragraphs>
  <Slides>59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asus</cp:lastModifiedBy>
  <cp:revision>43</cp:revision>
  <dcterms:created xsi:type="dcterms:W3CDTF">2014-08-19T13:31:49Z</dcterms:created>
  <dcterms:modified xsi:type="dcterms:W3CDTF">2014-09-01T10:17:37Z</dcterms:modified>
</cp:coreProperties>
</file>