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7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61" r:id="rId25"/>
    <p:sldId id="287" r:id="rId26"/>
    <p:sldId id="286" r:id="rId27"/>
    <p:sldId id="289" r:id="rId28"/>
    <p:sldId id="288" r:id="rId29"/>
    <p:sldId id="292" r:id="rId30"/>
    <p:sldId id="293" r:id="rId31"/>
    <p:sldId id="291" r:id="rId32"/>
    <p:sldId id="295" r:id="rId33"/>
    <p:sldId id="296" r:id="rId34"/>
    <p:sldId id="297" r:id="rId35"/>
    <p:sldId id="264" r:id="rId36"/>
    <p:sldId id="294" r:id="rId37"/>
    <p:sldId id="299" r:id="rId38"/>
    <p:sldId id="300" r:id="rId39"/>
    <p:sldId id="301" r:id="rId40"/>
    <p:sldId id="302" r:id="rId41"/>
    <p:sldId id="303" r:id="rId42"/>
    <p:sldId id="298" r:id="rId43"/>
    <p:sldId id="263" r:id="rId44"/>
    <p:sldId id="26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B2713-BFDC-41EC-82AC-C9BEA9579858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AACBA-9231-4E29-9C40-0DE60869E9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15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C7B5BA-BFC5-4ABE-AC21-6F29BE181034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CB6C48-351E-4E70-BA83-50F89EF1FEBA}" type="slidenum">
              <a:rPr lang="en-GB"/>
              <a:pPr>
                <a:defRPr/>
              </a:pPr>
              <a:t>12</a:t>
            </a:fld>
            <a:endParaRPr lang="en-GB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707166-3EB9-4CC4-880B-901567047F69}" type="slidenum">
              <a:rPr lang="en-GB"/>
              <a:pPr>
                <a:defRPr/>
              </a:pPr>
              <a:t>4</a:t>
            </a:fld>
            <a:endParaRPr lang="en-GB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37C721-2ACE-4922-8003-806B665250A0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FE798-CFBE-45C6-BFB4-B1C2AC73C1FD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47ADF-577F-4F1A-9B6C-7CA92E1BF60F}" type="slidenum">
              <a:rPr lang="en-GB"/>
              <a:pPr>
                <a:defRPr/>
              </a:pPr>
              <a:t>7</a:t>
            </a:fld>
            <a:endParaRPr lang="en-GB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A13338-F29B-4B5C-8F45-841626E39E44}" type="slidenum">
              <a:rPr lang="en-GB"/>
              <a:pPr>
                <a:defRPr/>
              </a:pPr>
              <a:t>8</a:t>
            </a:fld>
            <a:endParaRPr lang="en-GB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97033F-B6F4-41E5-8C2C-86925E990C3D}" type="slidenum">
              <a:rPr lang="en-GB"/>
              <a:pPr>
                <a:defRPr/>
              </a:pPr>
              <a:t>9</a:t>
            </a:fld>
            <a:endParaRPr lang="en-GB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91ADE4-58B4-45E1-AA34-074964C7D1BE}" type="slidenum">
              <a:rPr lang="en-GB"/>
              <a:pPr>
                <a:defRPr/>
              </a:pPr>
              <a:t>10</a:t>
            </a:fld>
            <a:endParaRPr lang="en-GB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2B386D-B6AA-4243-A1FD-7DB2807F0016}" type="slidenum">
              <a:rPr lang="en-GB"/>
              <a:pPr>
                <a:defRPr/>
              </a:pPr>
              <a:t>11</a:t>
            </a:fld>
            <a:endParaRPr lang="en-GB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3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6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794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oteb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-14288"/>
            <a:ext cx="9232900" cy="694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0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99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2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112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1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9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23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759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675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1FDEA-0AE9-4E2B-A4B0-D9E6F1338BDC}" type="datetimeFigureOut">
              <a:rPr lang="en-GB" smtClean="0"/>
              <a:t>21/08/2014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46070-9EEA-419C-86DE-9E9A1E696F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23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Simple kinetic molecular model of matter (1)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31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5240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75438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0574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43434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fixed in place and cannot move</a:t>
            </a:r>
          </a:p>
        </p:txBody>
      </p:sp>
      <p:sp>
        <p:nvSpPr>
          <p:cNvPr id="1946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66" name="TextBox 10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16274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15240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75438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0574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43434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fixed in place and cannot move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276600" y="3276600"/>
            <a:ext cx="42672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free to move within a container</a:t>
            </a:r>
          </a:p>
        </p:txBody>
      </p:sp>
      <p:sp>
        <p:nvSpPr>
          <p:cNvPr id="20490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91" name="TextBox 11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174852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15240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5438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057400" y="56388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0574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20574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3276600" y="5562600"/>
            <a:ext cx="43434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fixed in place and cannot move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276600" y="3276600"/>
            <a:ext cx="4267200" cy="835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free to move within a container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276600" y="1828800"/>
            <a:ext cx="4114800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Particles are free to move about</a:t>
            </a:r>
          </a:p>
        </p:txBody>
      </p:sp>
      <p:sp>
        <p:nvSpPr>
          <p:cNvPr id="2151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375949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92275" y="5492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92275" y="1268413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71550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11413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11413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114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92275" y="19891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132138" y="1989138"/>
            <a:ext cx="719137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321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11413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92275" y="2708275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71550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71550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32138" y="1268413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48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SOLIDS</a:t>
            </a:r>
          </a:p>
        </p:txBody>
      </p:sp>
      <p:sp>
        <p:nvSpPr>
          <p:cNvPr id="22549" name="TextBox 22"/>
          <p:cNvSpPr txBox="1">
            <a:spLocks noChangeArrowheads="1"/>
          </p:cNvSpPr>
          <p:nvPr/>
        </p:nvSpPr>
        <p:spPr bwMode="auto">
          <a:xfrm>
            <a:off x="4572000" y="1268413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Strong forces of attraction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held in fixed position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lattice arrangement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don’t move, so have definite shape and volume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vibrate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92275" y="5492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92275" y="1268413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71550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11413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11413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114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92275" y="19891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132138" y="1989138"/>
            <a:ext cx="719137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321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11413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92275" y="2708275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71550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71550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32138" y="1268413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72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SOLIDS</a:t>
            </a:r>
          </a:p>
        </p:txBody>
      </p:sp>
      <p:sp>
        <p:nvSpPr>
          <p:cNvPr id="23573" name="TextBox 22"/>
          <p:cNvSpPr txBox="1">
            <a:spLocks noChangeArrowheads="1"/>
          </p:cNvSpPr>
          <p:nvPr/>
        </p:nvSpPr>
        <p:spPr bwMode="auto">
          <a:xfrm>
            <a:off x="971550" y="3860800"/>
            <a:ext cx="36004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as they become hotter, the particles vibrate more.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so they expand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can’t be compressed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generally very dense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4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692275" y="5492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1692275" y="1268413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971550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411413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411413" y="1268413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4114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1692275" y="19891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132138" y="1989138"/>
            <a:ext cx="719137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321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411413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1692275" y="2708275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971550" y="2708275"/>
            <a:ext cx="720725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971550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32138" y="1268413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96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SOLIDS</a:t>
            </a:r>
          </a:p>
        </p:txBody>
      </p:sp>
      <p:sp>
        <p:nvSpPr>
          <p:cNvPr id="24597" name="TextBox 22"/>
          <p:cNvSpPr txBox="1">
            <a:spLocks noChangeArrowheads="1"/>
          </p:cNvSpPr>
          <p:nvPr/>
        </p:nvSpPr>
        <p:spPr bwMode="auto">
          <a:xfrm>
            <a:off x="4932363" y="3860800"/>
            <a:ext cx="36004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when heated, molecules gain energy.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they vibrate more and more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strong forces are overcome, molecules start to move  =  MELTED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476375" y="11969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9750" y="17732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68538" y="908050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955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003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13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LIQUIDS</a:t>
            </a:r>
          </a:p>
        </p:txBody>
      </p:sp>
      <p:sp>
        <p:nvSpPr>
          <p:cNvPr id="25614" name="TextBox 22"/>
          <p:cNvSpPr txBox="1">
            <a:spLocks noChangeArrowheads="1"/>
          </p:cNvSpPr>
          <p:nvPr/>
        </p:nvSpPr>
        <p:spPr bwMode="auto">
          <a:xfrm>
            <a:off x="4572000" y="1268413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Some attraction between molecules.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free to move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no definite shape, but take shape of container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molecules in constantly random motion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476375" y="11969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9750" y="17732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68538" y="908050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955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003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37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LIQUIDS</a:t>
            </a:r>
          </a:p>
        </p:txBody>
      </p:sp>
      <p:sp>
        <p:nvSpPr>
          <p:cNvPr id="26638" name="TextBox 22"/>
          <p:cNvSpPr txBox="1">
            <a:spLocks noChangeArrowheads="1"/>
          </p:cNvSpPr>
          <p:nvPr/>
        </p:nvSpPr>
        <p:spPr bwMode="auto">
          <a:xfrm>
            <a:off x="539750" y="3716338"/>
            <a:ext cx="36004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when heated, they move faster and expand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can’t be compressed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quite dense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476375" y="1196975"/>
            <a:ext cx="719138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39750" y="17732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2268538" y="908050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95513" y="1989138"/>
            <a:ext cx="720725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2700338" y="2708275"/>
            <a:ext cx="719137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61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LIQUIDS</a:t>
            </a:r>
          </a:p>
        </p:txBody>
      </p:sp>
      <p:sp>
        <p:nvSpPr>
          <p:cNvPr id="27662" name="TextBox 22"/>
          <p:cNvSpPr txBox="1">
            <a:spLocks noChangeArrowheads="1"/>
          </p:cNvSpPr>
          <p:nvPr/>
        </p:nvSpPr>
        <p:spPr bwMode="auto">
          <a:xfrm>
            <a:off x="4572000" y="3716338"/>
            <a:ext cx="3600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heat makes the molecules move faster as they gain energy.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fast moving molecules at the surface will overcome forces of attraction and escape = EVAPORATION</a:t>
            </a:r>
            <a:endParaRPr lang="en-GB" altLang="en-US" sz="200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8680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GASES</a:t>
            </a:r>
          </a:p>
        </p:txBody>
      </p:sp>
      <p:sp>
        <p:nvSpPr>
          <p:cNvPr id="28681" name="TextBox 22"/>
          <p:cNvSpPr txBox="1">
            <a:spLocks noChangeArrowheads="1"/>
          </p:cNvSpPr>
          <p:nvPr/>
        </p:nvSpPr>
        <p:spPr bwMode="auto">
          <a:xfrm>
            <a:off x="4572000" y="1268413"/>
            <a:ext cx="36004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no force of attraction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free to move, travel in straight lines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sometimes collide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no definite shape or volume, expand to fill space</a:t>
            </a:r>
            <a:endParaRPr lang="en-GB" altLang="en-US" sz="200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>
            <a:stCxn id="5" idx="5"/>
          </p:cNvCxnSpPr>
          <p:nvPr/>
        </p:nvCxnSpPr>
        <p:spPr>
          <a:xfrm>
            <a:off x="1585913" y="1163638"/>
            <a:ext cx="322262" cy="32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35150" y="1989138"/>
            <a:ext cx="144463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63938" y="2276475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H="1">
            <a:off x="2987675" y="1163638"/>
            <a:ext cx="249238" cy="249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793767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2.1.1 States of matter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State the distinguishing properties of solids, liquids and gases 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2.1.2 Molecular model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molecular structure of solids, liquids and gases in terms of the arrangement, separation and motion of the molecules • Interpret the temperature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qualitatively the pressure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Show an understanding of the random motion of particles in a suspension as evidence for the kinetic molecular model of matter • Describe this motion (sometimes known as Brownian motion) in terms of random molecular bombardment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Relate the properties of solids, liquids and gases to the forces and distances between molecules and to the motion of the molecules</a:t>
                      </a:r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Explain pressure in terms of the change of momentum of the particles striking the walls creating a force • Show an appreciation that massive particles may be moved by light, fast- moving molecules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1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9704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GASES</a:t>
            </a:r>
          </a:p>
        </p:txBody>
      </p:sp>
      <p:sp>
        <p:nvSpPr>
          <p:cNvPr id="29705" name="TextBox 22"/>
          <p:cNvSpPr txBox="1">
            <a:spLocks noChangeArrowheads="1"/>
          </p:cNvSpPr>
          <p:nvPr/>
        </p:nvSpPr>
        <p:spPr bwMode="auto">
          <a:xfrm>
            <a:off x="611188" y="3716338"/>
            <a:ext cx="36734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exert pressure on wall of container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constantly moving randomly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move faster when heated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can be compressed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very low densities</a:t>
            </a:r>
            <a:endParaRPr lang="en-GB" altLang="en-US" sz="200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>
            <a:stCxn id="5" idx="5"/>
          </p:cNvCxnSpPr>
          <p:nvPr/>
        </p:nvCxnSpPr>
        <p:spPr>
          <a:xfrm>
            <a:off x="1585913" y="1163638"/>
            <a:ext cx="322262" cy="32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35150" y="1989138"/>
            <a:ext cx="144463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63938" y="2276475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H="1">
            <a:off x="2987675" y="1163638"/>
            <a:ext cx="249238" cy="249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971550" y="549275"/>
            <a:ext cx="720725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1476375" y="2420938"/>
            <a:ext cx="719138" cy="7207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276600" y="1557338"/>
            <a:ext cx="719138" cy="7191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132138" y="549275"/>
            <a:ext cx="719137" cy="7191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0728" name="TextBox 21"/>
          <p:cNvSpPr txBox="1">
            <a:spLocks noChangeArrowheads="1"/>
          </p:cNvSpPr>
          <p:nvPr/>
        </p:nvSpPr>
        <p:spPr bwMode="auto">
          <a:xfrm>
            <a:off x="4572000" y="549275"/>
            <a:ext cx="3600450" cy="5222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800">
                <a:solidFill>
                  <a:srgbClr val="FF0000"/>
                </a:solidFill>
                <a:latin typeface="Comic Sans MS" pitchFamily="66" charset="0"/>
              </a:rPr>
              <a:t>GASES</a:t>
            </a:r>
          </a:p>
        </p:txBody>
      </p:sp>
      <p:sp>
        <p:nvSpPr>
          <p:cNvPr id="30729" name="TextBox 22"/>
          <p:cNvSpPr txBox="1">
            <a:spLocks noChangeArrowheads="1"/>
          </p:cNvSpPr>
          <p:nvPr/>
        </p:nvSpPr>
        <p:spPr bwMode="auto">
          <a:xfrm>
            <a:off x="4572000" y="3716338"/>
            <a:ext cx="367188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when heated enough, molecules have enough speed and energy to overcome forces and escape each other.</a:t>
            </a:r>
          </a:p>
          <a:p>
            <a:pPr eaLnBrk="1" hangingPunct="1">
              <a:buFont typeface="Arial" charset="0"/>
              <a:buChar char="•"/>
            </a:pPr>
            <a:r>
              <a:rPr lang="en-GB" altLang="en-US" sz="2000">
                <a:solidFill>
                  <a:srgbClr val="FF0000"/>
                </a:solidFill>
                <a:latin typeface="Comic Sans MS" pitchFamily="66" charset="0"/>
              </a:rPr>
              <a:t>  molecules break away in big bubbles of gas = BOILING</a:t>
            </a:r>
            <a:endParaRPr lang="en-GB" altLang="en-US" sz="200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>
            <a:stCxn id="5" idx="5"/>
          </p:cNvCxnSpPr>
          <p:nvPr/>
        </p:nvCxnSpPr>
        <p:spPr>
          <a:xfrm>
            <a:off x="1585913" y="1163638"/>
            <a:ext cx="322262" cy="320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35150" y="1989138"/>
            <a:ext cx="144463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563938" y="2276475"/>
            <a:ext cx="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3"/>
          </p:cNvCxnSpPr>
          <p:nvPr/>
        </p:nvCxnSpPr>
        <p:spPr>
          <a:xfrm flipH="1">
            <a:off x="2987675" y="1163638"/>
            <a:ext cx="249238" cy="249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692275" y="1268413"/>
            <a:ext cx="0" cy="360045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92275" y="4868863"/>
            <a:ext cx="6480175" cy="793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2275" y="3716338"/>
            <a:ext cx="6480175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2275" y="2420938"/>
            <a:ext cx="6480175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692275" y="3716338"/>
            <a:ext cx="1439863" cy="1152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80288" y="1700213"/>
            <a:ext cx="792162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572000" y="2420938"/>
            <a:ext cx="1584325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32138" y="3716338"/>
            <a:ext cx="14398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156325" y="2420938"/>
            <a:ext cx="12239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7584" y="1412776"/>
            <a:ext cx="677108" cy="313932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3200" dirty="0">
                <a:latin typeface="Comic Sans MS" pitchFamily="66" charset="0"/>
              </a:rPr>
              <a:t>Temperature</a:t>
            </a:r>
          </a:p>
        </p:txBody>
      </p:sp>
      <p:sp>
        <p:nvSpPr>
          <p:cNvPr id="31758" name="TextBox 26"/>
          <p:cNvSpPr txBox="1">
            <a:spLocks noChangeArrowheads="1"/>
          </p:cNvSpPr>
          <p:nvPr/>
        </p:nvSpPr>
        <p:spPr bwMode="auto">
          <a:xfrm>
            <a:off x="3851275" y="5300663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itchFamily="66" charset="0"/>
              </a:rPr>
              <a:t>Time</a:t>
            </a:r>
          </a:p>
        </p:txBody>
      </p:sp>
      <p:sp>
        <p:nvSpPr>
          <p:cNvPr id="31759" name="TextBox 27"/>
          <p:cNvSpPr txBox="1">
            <a:spLocks noChangeArrowheads="1"/>
          </p:cNvSpPr>
          <p:nvPr/>
        </p:nvSpPr>
        <p:spPr bwMode="auto">
          <a:xfrm>
            <a:off x="1979613" y="4149725"/>
            <a:ext cx="792162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Solid </a:t>
            </a:r>
          </a:p>
        </p:txBody>
      </p:sp>
      <p:sp>
        <p:nvSpPr>
          <p:cNvPr id="31760" name="TextBox 28"/>
          <p:cNvSpPr txBox="1">
            <a:spLocks noChangeArrowheads="1"/>
          </p:cNvSpPr>
          <p:nvPr/>
        </p:nvSpPr>
        <p:spPr bwMode="auto">
          <a:xfrm>
            <a:off x="5003800" y="2852738"/>
            <a:ext cx="792163" cy="36988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Liquid </a:t>
            </a:r>
          </a:p>
        </p:txBody>
      </p:sp>
      <p:sp>
        <p:nvSpPr>
          <p:cNvPr id="31761" name="TextBox 29"/>
          <p:cNvSpPr txBox="1">
            <a:spLocks noChangeArrowheads="1"/>
          </p:cNvSpPr>
          <p:nvPr/>
        </p:nvSpPr>
        <p:spPr bwMode="auto">
          <a:xfrm>
            <a:off x="7524750" y="1844675"/>
            <a:ext cx="792163" cy="369888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Gas</a:t>
            </a:r>
          </a:p>
        </p:txBody>
      </p:sp>
      <p:sp>
        <p:nvSpPr>
          <p:cNvPr id="31762" name="TextBox 30"/>
          <p:cNvSpPr txBox="1">
            <a:spLocks noChangeArrowheads="1"/>
          </p:cNvSpPr>
          <p:nvPr/>
        </p:nvSpPr>
        <p:spPr bwMode="auto">
          <a:xfrm>
            <a:off x="6011863" y="3573463"/>
            <a:ext cx="1584325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Melting point</a:t>
            </a:r>
          </a:p>
        </p:txBody>
      </p:sp>
      <p:sp>
        <p:nvSpPr>
          <p:cNvPr id="31763" name="TextBox 31"/>
          <p:cNvSpPr txBox="1">
            <a:spLocks noChangeArrowheads="1"/>
          </p:cNvSpPr>
          <p:nvPr/>
        </p:nvSpPr>
        <p:spPr bwMode="auto">
          <a:xfrm>
            <a:off x="6156325" y="2349500"/>
            <a:ext cx="1584325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Boiling point</a:t>
            </a:r>
          </a:p>
        </p:txBody>
      </p:sp>
      <p:sp>
        <p:nvSpPr>
          <p:cNvPr id="31764" name="TextBox 32"/>
          <p:cNvSpPr txBox="1">
            <a:spLocks noChangeArrowheads="1"/>
          </p:cNvSpPr>
          <p:nvPr/>
        </p:nvSpPr>
        <p:spPr bwMode="auto">
          <a:xfrm>
            <a:off x="3132138" y="549275"/>
            <a:ext cx="287972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Heating </a:t>
            </a:r>
          </a:p>
        </p:txBody>
      </p:sp>
    </p:spTree>
    <p:extLst>
      <p:ext uri="{BB962C8B-B14F-4D97-AF65-F5344CB8AC3E}">
        <p14:creationId xmlns:p14="http://schemas.microsoft.com/office/powerpoint/2010/main" val="166979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" name="Rectangle 3"/>
          <p:cNvSpPr/>
          <p:nvPr/>
        </p:nvSpPr>
        <p:spPr>
          <a:xfrm>
            <a:off x="250825" y="260350"/>
            <a:ext cx="8713788" cy="63373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692275" y="1268413"/>
            <a:ext cx="0" cy="3600450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692275" y="4868863"/>
            <a:ext cx="6480175" cy="7937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92275" y="3716338"/>
            <a:ext cx="6480175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692275" y="2420938"/>
            <a:ext cx="6480175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92950" y="3716338"/>
            <a:ext cx="1079500" cy="1152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763713" y="1700213"/>
            <a:ext cx="863600" cy="720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51275" y="2420938"/>
            <a:ext cx="1800225" cy="1295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51500" y="3716338"/>
            <a:ext cx="14414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27313" y="2420938"/>
            <a:ext cx="122396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7584" y="1412776"/>
            <a:ext cx="677108" cy="3139321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GB" sz="3200" dirty="0">
                <a:latin typeface="Comic Sans MS" pitchFamily="66" charset="0"/>
              </a:rPr>
              <a:t>Temperature</a:t>
            </a:r>
          </a:p>
        </p:txBody>
      </p:sp>
      <p:sp>
        <p:nvSpPr>
          <p:cNvPr id="32782" name="TextBox 26"/>
          <p:cNvSpPr txBox="1">
            <a:spLocks noChangeArrowheads="1"/>
          </p:cNvSpPr>
          <p:nvPr/>
        </p:nvSpPr>
        <p:spPr bwMode="auto">
          <a:xfrm>
            <a:off x="3851275" y="5300663"/>
            <a:ext cx="28813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Comic Sans MS" pitchFamily="66" charset="0"/>
              </a:rPr>
              <a:t>Time</a:t>
            </a:r>
          </a:p>
        </p:txBody>
      </p:sp>
      <p:sp>
        <p:nvSpPr>
          <p:cNvPr id="32783" name="TextBox 27"/>
          <p:cNvSpPr txBox="1">
            <a:spLocks noChangeArrowheads="1"/>
          </p:cNvSpPr>
          <p:nvPr/>
        </p:nvSpPr>
        <p:spPr bwMode="auto">
          <a:xfrm>
            <a:off x="7740650" y="4005263"/>
            <a:ext cx="792163" cy="369887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Solid </a:t>
            </a:r>
          </a:p>
        </p:txBody>
      </p:sp>
      <p:sp>
        <p:nvSpPr>
          <p:cNvPr id="32784" name="TextBox 28"/>
          <p:cNvSpPr txBox="1">
            <a:spLocks noChangeArrowheads="1"/>
          </p:cNvSpPr>
          <p:nvPr/>
        </p:nvSpPr>
        <p:spPr bwMode="auto">
          <a:xfrm>
            <a:off x="4932363" y="2781300"/>
            <a:ext cx="792162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Liquid </a:t>
            </a:r>
          </a:p>
        </p:txBody>
      </p:sp>
      <p:sp>
        <p:nvSpPr>
          <p:cNvPr id="32785" name="TextBox 29"/>
          <p:cNvSpPr txBox="1">
            <a:spLocks noChangeArrowheads="1"/>
          </p:cNvSpPr>
          <p:nvPr/>
        </p:nvSpPr>
        <p:spPr bwMode="auto">
          <a:xfrm>
            <a:off x="2195513" y="1628775"/>
            <a:ext cx="792162" cy="369888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Gas</a:t>
            </a:r>
          </a:p>
        </p:txBody>
      </p:sp>
      <p:sp>
        <p:nvSpPr>
          <p:cNvPr id="32786" name="TextBox 30"/>
          <p:cNvSpPr txBox="1">
            <a:spLocks noChangeArrowheads="1"/>
          </p:cNvSpPr>
          <p:nvPr/>
        </p:nvSpPr>
        <p:spPr bwMode="auto">
          <a:xfrm>
            <a:off x="5508625" y="3860800"/>
            <a:ext cx="1584325" cy="369888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Freezing</a:t>
            </a:r>
          </a:p>
        </p:txBody>
      </p:sp>
      <p:sp>
        <p:nvSpPr>
          <p:cNvPr id="32787" name="TextBox 31"/>
          <p:cNvSpPr txBox="1">
            <a:spLocks noChangeArrowheads="1"/>
          </p:cNvSpPr>
          <p:nvPr/>
        </p:nvSpPr>
        <p:spPr bwMode="auto">
          <a:xfrm>
            <a:off x="2339975" y="2565400"/>
            <a:ext cx="1584325" cy="368300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/>
              <a:t>Condensing</a:t>
            </a:r>
          </a:p>
        </p:txBody>
      </p:sp>
      <p:sp>
        <p:nvSpPr>
          <p:cNvPr id="32788" name="TextBox 32"/>
          <p:cNvSpPr txBox="1">
            <a:spLocks noChangeArrowheads="1"/>
          </p:cNvSpPr>
          <p:nvPr/>
        </p:nvSpPr>
        <p:spPr bwMode="auto">
          <a:xfrm>
            <a:off x="3132138" y="549275"/>
            <a:ext cx="2879725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FF0000"/>
                </a:solidFill>
                <a:latin typeface="Comic Sans MS" pitchFamily="66" charset="0"/>
              </a:rPr>
              <a:t>Cooling </a:t>
            </a:r>
          </a:p>
        </p:txBody>
      </p:sp>
    </p:spTree>
    <p:extLst>
      <p:ext uri="{BB962C8B-B14F-4D97-AF65-F5344CB8AC3E}">
        <p14:creationId xmlns:p14="http://schemas.microsoft.com/office/powerpoint/2010/main" val="133008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528392" cy="272241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355976" y="528656"/>
            <a:ext cx="3312368" cy="2592288"/>
          </a:xfrm>
          <a:prstGeom prst="wedgeEllipseCallout">
            <a:avLst>
              <a:gd name="adj1" fmla="val -128349"/>
              <a:gd name="adj2" fmla="val -2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 evidence is there for moving particles?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3528392" cy="2722414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4355976" y="528656"/>
            <a:ext cx="3312368" cy="2592288"/>
          </a:xfrm>
          <a:prstGeom prst="wedgeEllipseCallout">
            <a:avLst>
              <a:gd name="adj1" fmla="val -128349"/>
              <a:gd name="adj2" fmla="val -21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latin typeface="Comic Sans MS" panose="030F0702030302020204" pitchFamily="66" charset="0"/>
              </a:rPr>
              <a:t>So what evidence is there for moving particles?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71094"/>
            <a:ext cx="4374108" cy="3374946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115616" y="3429000"/>
            <a:ext cx="4032448" cy="2664296"/>
          </a:xfrm>
          <a:prstGeom prst="wedgeEllipseCallout">
            <a:avLst>
              <a:gd name="adj1" fmla="val 84501"/>
              <a:gd name="adj2" fmla="val -11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Brownian motion!</a:t>
            </a:r>
            <a:endParaRPr lang="en-GB" sz="4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36004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BROWNIAN motion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2160" y="1628800"/>
            <a:ext cx="720080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732240" y="1844824"/>
            <a:ext cx="64807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056276" y="2564904"/>
            <a:ext cx="864096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6012160" y="1412776"/>
            <a:ext cx="720080" cy="216024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apezoid 6"/>
          <p:cNvSpPr/>
          <p:nvPr/>
        </p:nvSpPr>
        <p:spPr>
          <a:xfrm flipV="1">
            <a:off x="6012160" y="4869160"/>
            <a:ext cx="720080" cy="288032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52120" y="5445224"/>
            <a:ext cx="1404156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8104" y="5373216"/>
            <a:ext cx="165618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www.clipartbest.com/cliparts/yck/B4g/yckB4gX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5366" y="5305285"/>
            <a:ext cx="621060" cy="10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707904" y="5452900"/>
            <a:ext cx="12159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7904" y="6237312"/>
            <a:ext cx="12243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37353" y="5415659"/>
            <a:ext cx="0" cy="8216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915504" y="5422609"/>
            <a:ext cx="8384" cy="304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923888" y="5933220"/>
            <a:ext cx="8384" cy="304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915504" y="5726701"/>
            <a:ext cx="664608" cy="20651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176337" y="5832909"/>
            <a:ext cx="606391" cy="866274"/>
          </a:xfrm>
          <a:custGeom>
            <a:avLst/>
            <a:gdLst>
              <a:gd name="connsiteX0" fmla="*/ 606391 w 606391"/>
              <a:gd name="connsiteY0" fmla="*/ 0 h 866274"/>
              <a:gd name="connsiteX1" fmla="*/ 539015 w 606391"/>
              <a:gd name="connsiteY1" fmla="*/ 9626 h 866274"/>
              <a:gd name="connsiteX2" fmla="*/ 442762 w 606391"/>
              <a:gd name="connsiteY2" fmla="*/ 38502 h 866274"/>
              <a:gd name="connsiteX3" fmla="*/ 404261 w 606391"/>
              <a:gd name="connsiteY3" fmla="*/ 48127 h 866274"/>
              <a:gd name="connsiteX4" fmla="*/ 356135 w 606391"/>
              <a:gd name="connsiteY4" fmla="*/ 57752 h 866274"/>
              <a:gd name="connsiteX5" fmla="*/ 327259 w 606391"/>
              <a:gd name="connsiteY5" fmla="*/ 67377 h 866274"/>
              <a:gd name="connsiteX6" fmla="*/ 279132 w 606391"/>
              <a:gd name="connsiteY6" fmla="*/ 77003 h 866274"/>
              <a:gd name="connsiteX7" fmla="*/ 221381 w 606391"/>
              <a:gd name="connsiteY7" fmla="*/ 105878 h 866274"/>
              <a:gd name="connsiteX8" fmla="*/ 154004 w 606391"/>
              <a:gd name="connsiteY8" fmla="*/ 134754 h 866274"/>
              <a:gd name="connsiteX9" fmla="*/ 134754 w 606391"/>
              <a:gd name="connsiteY9" fmla="*/ 192506 h 866274"/>
              <a:gd name="connsiteX10" fmla="*/ 125128 w 606391"/>
              <a:gd name="connsiteY10" fmla="*/ 221382 h 866274"/>
              <a:gd name="connsiteX11" fmla="*/ 134754 w 606391"/>
              <a:gd name="connsiteY11" fmla="*/ 356135 h 866274"/>
              <a:gd name="connsiteX12" fmla="*/ 154004 w 606391"/>
              <a:gd name="connsiteY12" fmla="*/ 413887 h 866274"/>
              <a:gd name="connsiteX13" fmla="*/ 163629 w 606391"/>
              <a:gd name="connsiteY13" fmla="*/ 442763 h 866274"/>
              <a:gd name="connsiteX14" fmla="*/ 182880 w 606391"/>
              <a:gd name="connsiteY14" fmla="*/ 471638 h 866274"/>
              <a:gd name="connsiteX15" fmla="*/ 202130 w 606391"/>
              <a:gd name="connsiteY15" fmla="*/ 510139 h 866274"/>
              <a:gd name="connsiteX16" fmla="*/ 250257 w 606391"/>
              <a:gd name="connsiteY16" fmla="*/ 596767 h 866274"/>
              <a:gd name="connsiteX17" fmla="*/ 240631 w 606391"/>
              <a:gd name="connsiteY17" fmla="*/ 673769 h 866274"/>
              <a:gd name="connsiteX18" fmla="*/ 211756 w 606391"/>
              <a:gd name="connsiteY18" fmla="*/ 702645 h 866274"/>
              <a:gd name="connsiteX19" fmla="*/ 154004 w 606391"/>
              <a:gd name="connsiteY19" fmla="*/ 741146 h 866274"/>
              <a:gd name="connsiteX20" fmla="*/ 96252 w 606391"/>
              <a:gd name="connsiteY20" fmla="*/ 789272 h 866274"/>
              <a:gd name="connsiteX21" fmla="*/ 38501 w 606391"/>
              <a:gd name="connsiteY21" fmla="*/ 827773 h 866274"/>
              <a:gd name="connsiteX22" fmla="*/ 0 w 606391"/>
              <a:gd name="connsiteY22" fmla="*/ 866274 h 8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6391" h="866274">
                <a:moveTo>
                  <a:pt x="606391" y="0"/>
                </a:moveTo>
                <a:cubicBezTo>
                  <a:pt x="583932" y="3209"/>
                  <a:pt x="561336" y="5568"/>
                  <a:pt x="539015" y="9626"/>
                </a:cubicBezTo>
                <a:cubicBezTo>
                  <a:pt x="482981" y="19814"/>
                  <a:pt x="509760" y="21753"/>
                  <a:pt x="442762" y="38502"/>
                </a:cubicBezTo>
                <a:cubicBezTo>
                  <a:pt x="429928" y="41710"/>
                  <a:pt x="417175" y="45257"/>
                  <a:pt x="404261" y="48127"/>
                </a:cubicBezTo>
                <a:cubicBezTo>
                  <a:pt x="388291" y="51676"/>
                  <a:pt x="372006" y="53784"/>
                  <a:pt x="356135" y="57752"/>
                </a:cubicBezTo>
                <a:cubicBezTo>
                  <a:pt x="346292" y="60213"/>
                  <a:pt x="337102" y="64916"/>
                  <a:pt x="327259" y="67377"/>
                </a:cubicBezTo>
                <a:cubicBezTo>
                  <a:pt x="311387" y="71345"/>
                  <a:pt x="295174" y="73794"/>
                  <a:pt x="279132" y="77003"/>
                </a:cubicBezTo>
                <a:cubicBezTo>
                  <a:pt x="223638" y="113999"/>
                  <a:pt x="277174" y="81967"/>
                  <a:pt x="221381" y="105878"/>
                </a:cubicBezTo>
                <a:cubicBezTo>
                  <a:pt x="138123" y="141560"/>
                  <a:pt x="221723" y="112182"/>
                  <a:pt x="154004" y="134754"/>
                </a:cubicBezTo>
                <a:lnTo>
                  <a:pt x="134754" y="192506"/>
                </a:lnTo>
                <a:lnTo>
                  <a:pt x="125128" y="221382"/>
                </a:lnTo>
                <a:cubicBezTo>
                  <a:pt x="128337" y="266300"/>
                  <a:pt x="128074" y="311601"/>
                  <a:pt x="134754" y="356135"/>
                </a:cubicBezTo>
                <a:cubicBezTo>
                  <a:pt x="137764" y="376202"/>
                  <a:pt x="147587" y="394636"/>
                  <a:pt x="154004" y="413887"/>
                </a:cubicBezTo>
                <a:cubicBezTo>
                  <a:pt x="157212" y="423512"/>
                  <a:pt x="158001" y="434321"/>
                  <a:pt x="163629" y="442763"/>
                </a:cubicBezTo>
                <a:cubicBezTo>
                  <a:pt x="170046" y="452388"/>
                  <a:pt x="177141" y="461594"/>
                  <a:pt x="182880" y="471638"/>
                </a:cubicBezTo>
                <a:cubicBezTo>
                  <a:pt x="189999" y="484096"/>
                  <a:pt x="194748" y="497835"/>
                  <a:pt x="202130" y="510139"/>
                </a:cubicBezTo>
                <a:cubicBezTo>
                  <a:pt x="251776" y="592884"/>
                  <a:pt x="230895" y="538684"/>
                  <a:pt x="250257" y="596767"/>
                </a:cubicBezTo>
                <a:cubicBezTo>
                  <a:pt x="247048" y="622434"/>
                  <a:pt x="249471" y="649459"/>
                  <a:pt x="240631" y="673769"/>
                </a:cubicBezTo>
                <a:cubicBezTo>
                  <a:pt x="235979" y="686562"/>
                  <a:pt x="222501" y="694288"/>
                  <a:pt x="211756" y="702645"/>
                </a:cubicBezTo>
                <a:cubicBezTo>
                  <a:pt x="193493" y="716849"/>
                  <a:pt x="170364" y="724786"/>
                  <a:pt x="154004" y="741146"/>
                </a:cubicBezTo>
                <a:cubicBezTo>
                  <a:pt x="69634" y="825516"/>
                  <a:pt x="176663" y="722262"/>
                  <a:pt x="96252" y="789272"/>
                </a:cubicBezTo>
                <a:cubicBezTo>
                  <a:pt x="48185" y="829328"/>
                  <a:pt x="89249" y="810858"/>
                  <a:pt x="38501" y="827773"/>
                </a:cubicBezTo>
                <a:lnTo>
                  <a:pt x="0" y="86627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>
                  <a:alpha val="92549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9463">
            <a:off x="5559609" y="276906"/>
            <a:ext cx="1760859" cy="15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5896" y="2420888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microscope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4828510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cover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6256" y="5782467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cell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8084" y="6329851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smoke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6346391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lamp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5724128" y="2605554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6804248" y="5013176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H="1">
            <a:off x="7076316" y="5967133"/>
            <a:ext cx="3039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V="1">
            <a:off x="6354198" y="5841268"/>
            <a:ext cx="0" cy="612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0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48680"/>
            <a:ext cx="36004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BROWNIAN motion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12160" y="1628800"/>
            <a:ext cx="720080" cy="324036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732240" y="1844824"/>
            <a:ext cx="648072" cy="230425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056276" y="2564904"/>
            <a:ext cx="864096" cy="864096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rapezoid 5"/>
          <p:cNvSpPr/>
          <p:nvPr/>
        </p:nvSpPr>
        <p:spPr>
          <a:xfrm>
            <a:off x="6012160" y="1412776"/>
            <a:ext cx="720080" cy="216024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rapezoid 6"/>
          <p:cNvSpPr/>
          <p:nvPr/>
        </p:nvSpPr>
        <p:spPr>
          <a:xfrm flipV="1">
            <a:off x="6012160" y="4869160"/>
            <a:ext cx="720080" cy="288032"/>
          </a:xfrm>
          <a:prstGeom prst="trapezoid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652120" y="5445224"/>
            <a:ext cx="1404156" cy="79208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508104" y="5373216"/>
            <a:ext cx="1656184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 descr="http://www.clipartbest.com/cliparts/yck/B4g/yckB4gXc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05366" y="5305285"/>
            <a:ext cx="621060" cy="10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3707904" y="5452900"/>
            <a:ext cx="121598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707904" y="6237312"/>
            <a:ext cx="122436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737353" y="5415659"/>
            <a:ext cx="0" cy="82165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4915504" y="5422609"/>
            <a:ext cx="8384" cy="304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923888" y="5933220"/>
            <a:ext cx="8384" cy="30409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>
          <a:xfrm>
            <a:off x="4915504" y="5726701"/>
            <a:ext cx="664608" cy="206519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Freeform 20"/>
          <p:cNvSpPr/>
          <p:nvPr/>
        </p:nvSpPr>
        <p:spPr>
          <a:xfrm>
            <a:off x="3176337" y="5832909"/>
            <a:ext cx="606391" cy="866274"/>
          </a:xfrm>
          <a:custGeom>
            <a:avLst/>
            <a:gdLst>
              <a:gd name="connsiteX0" fmla="*/ 606391 w 606391"/>
              <a:gd name="connsiteY0" fmla="*/ 0 h 866274"/>
              <a:gd name="connsiteX1" fmla="*/ 539015 w 606391"/>
              <a:gd name="connsiteY1" fmla="*/ 9626 h 866274"/>
              <a:gd name="connsiteX2" fmla="*/ 442762 w 606391"/>
              <a:gd name="connsiteY2" fmla="*/ 38502 h 866274"/>
              <a:gd name="connsiteX3" fmla="*/ 404261 w 606391"/>
              <a:gd name="connsiteY3" fmla="*/ 48127 h 866274"/>
              <a:gd name="connsiteX4" fmla="*/ 356135 w 606391"/>
              <a:gd name="connsiteY4" fmla="*/ 57752 h 866274"/>
              <a:gd name="connsiteX5" fmla="*/ 327259 w 606391"/>
              <a:gd name="connsiteY5" fmla="*/ 67377 h 866274"/>
              <a:gd name="connsiteX6" fmla="*/ 279132 w 606391"/>
              <a:gd name="connsiteY6" fmla="*/ 77003 h 866274"/>
              <a:gd name="connsiteX7" fmla="*/ 221381 w 606391"/>
              <a:gd name="connsiteY7" fmla="*/ 105878 h 866274"/>
              <a:gd name="connsiteX8" fmla="*/ 154004 w 606391"/>
              <a:gd name="connsiteY8" fmla="*/ 134754 h 866274"/>
              <a:gd name="connsiteX9" fmla="*/ 134754 w 606391"/>
              <a:gd name="connsiteY9" fmla="*/ 192506 h 866274"/>
              <a:gd name="connsiteX10" fmla="*/ 125128 w 606391"/>
              <a:gd name="connsiteY10" fmla="*/ 221382 h 866274"/>
              <a:gd name="connsiteX11" fmla="*/ 134754 w 606391"/>
              <a:gd name="connsiteY11" fmla="*/ 356135 h 866274"/>
              <a:gd name="connsiteX12" fmla="*/ 154004 w 606391"/>
              <a:gd name="connsiteY12" fmla="*/ 413887 h 866274"/>
              <a:gd name="connsiteX13" fmla="*/ 163629 w 606391"/>
              <a:gd name="connsiteY13" fmla="*/ 442763 h 866274"/>
              <a:gd name="connsiteX14" fmla="*/ 182880 w 606391"/>
              <a:gd name="connsiteY14" fmla="*/ 471638 h 866274"/>
              <a:gd name="connsiteX15" fmla="*/ 202130 w 606391"/>
              <a:gd name="connsiteY15" fmla="*/ 510139 h 866274"/>
              <a:gd name="connsiteX16" fmla="*/ 250257 w 606391"/>
              <a:gd name="connsiteY16" fmla="*/ 596767 h 866274"/>
              <a:gd name="connsiteX17" fmla="*/ 240631 w 606391"/>
              <a:gd name="connsiteY17" fmla="*/ 673769 h 866274"/>
              <a:gd name="connsiteX18" fmla="*/ 211756 w 606391"/>
              <a:gd name="connsiteY18" fmla="*/ 702645 h 866274"/>
              <a:gd name="connsiteX19" fmla="*/ 154004 w 606391"/>
              <a:gd name="connsiteY19" fmla="*/ 741146 h 866274"/>
              <a:gd name="connsiteX20" fmla="*/ 96252 w 606391"/>
              <a:gd name="connsiteY20" fmla="*/ 789272 h 866274"/>
              <a:gd name="connsiteX21" fmla="*/ 38501 w 606391"/>
              <a:gd name="connsiteY21" fmla="*/ 827773 h 866274"/>
              <a:gd name="connsiteX22" fmla="*/ 0 w 606391"/>
              <a:gd name="connsiteY22" fmla="*/ 866274 h 86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06391" h="866274">
                <a:moveTo>
                  <a:pt x="606391" y="0"/>
                </a:moveTo>
                <a:cubicBezTo>
                  <a:pt x="583932" y="3209"/>
                  <a:pt x="561336" y="5568"/>
                  <a:pt x="539015" y="9626"/>
                </a:cubicBezTo>
                <a:cubicBezTo>
                  <a:pt x="482981" y="19814"/>
                  <a:pt x="509760" y="21753"/>
                  <a:pt x="442762" y="38502"/>
                </a:cubicBezTo>
                <a:cubicBezTo>
                  <a:pt x="429928" y="41710"/>
                  <a:pt x="417175" y="45257"/>
                  <a:pt x="404261" y="48127"/>
                </a:cubicBezTo>
                <a:cubicBezTo>
                  <a:pt x="388291" y="51676"/>
                  <a:pt x="372006" y="53784"/>
                  <a:pt x="356135" y="57752"/>
                </a:cubicBezTo>
                <a:cubicBezTo>
                  <a:pt x="346292" y="60213"/>
                  <a:pt x="337102" y="64916"/>
                  <a:pt x="327259" y="67377"/>
                </a:cubicBezTo>
                <a:cubicBezTo>
                  <a:pt x="311387" y="71345"/>
                  <a:pt x="295174" y="73794"/>
                  <a:pt x="279132" y="77003"/>
                </a:cubicBezTo>
                <a:cubicBezTo>
                  <a:pt x="223638" y="113999"/>
                  <a:pt x="277174" y="81967"/>
                  <a:pt x="221381" y="105878"/>
                </a:cubicBezTo>
                <a:cubicBezTo>
                  <a:pt x="138123" y="141560"/>
                  <a:pt x="221723" y="112182"/>
                  <a:pt x="154004" y="134754"/>
                </a:cubicBezTo>
                <a:lnTo>
                  <a:pt x="134754" y="192506"/>
                </a:lnTo>
                <a:lnTo>
                  <a:pt x="125128" y="221382"/>
                </a:lnTo>
                <a:cubicBezTo>
                  <a:pt x="128337" y="266300"/>
                  <a:pt x="128074" y="311601"/>
                  <a:pt x="134754" y="356135"/>
                </a:cubicBezTo>
                <a:cubicBezTo>
                  <a:pt x="137764" y="376202"/>
                  <a:pt x="147587" y="394636"/>
                  <a:pt x="154004" y="413887"/>
                </a:cubicBezTo>
                <a:cubicBezTo>
                  <a:pt x="157212" y="423512"/>
                  <a:pt x="158001" y="434321"/>
                  <a:pt x="163629" y="442763"/>
                </a:cubicBezTo>
                <a:cubicBezTo>
                  <a:pt x="170046" y="452388"/>
                  <a:pt x="177141" y="461594"/>
                  <a:pt x="182880" y="471638"/>
                </a:cubicBezTo>
                <a:cubicBezTo>
                  <a:pt x="189999" y="484096"/>
                  <a:pt x="194748" y="497835"/>
                  <a:pt x="202130" y="510139"/>
                </a:cubicBezTo>
                <a:cubicBezTo>
                  <a:pt x="251776" y="592884"/>
                  <a:pt x="230895" y="538684"/>
                  <a:pt x="250257" y="596767"/>
                </a:cubicBezTo>
                <a:cubicBezTo>
                  <a:pt x="247048" y="622434"/>
                  <a:pt x="249471" y="649459"/>
                  <a:pt x="240631" y="673769"/>
                </a:cubicBezTo>
                <a:cubicBezTo>
                  <a:pt x="235979" y="686562"/>
                  <a:pt x="222501" y="694288"/>
                  <a:pt x="211756" y="702645"/>
                </a:cubicBezTo>
                <a:cubicBezTo>
                  <a:pt x="193493" y="716849"/>
                  <a:pt x="170364" y="724786"/>
                  <a:pt x="154004" y="741146"/>
                </a:cubicBezTo>
                <a:cubicBezTo>
                  <a:pt x="69634" y="825516"/>
                  <a:pt x="176663" y="722262"/>
                  <a:pt x="96252" y="789272"/>
                </a:cubicBezTo>
                <a:cubicBezTo>
                  <a:pt x="48185" y="829328"/>
                  <a:pt x="89249" y="810858"/>
                  <a:pt x="38501" y="827773"/>
                </a:cubicBezTo>
                <a:lnTo>
                  <a:pt x="0" y="866274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30" name="Picture 6" descr="http://www.clipartbest.com/cliparts/9T4/6xE/9T46xEqTE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>
                  <a:alpha val="92549"/>
                </a:srgbClr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29463">
            <a:off x="5559609" y="276906"/>
            <a:ext cx="1760859" cy="151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315896" y="2420888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microscope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64288" y="4828510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cover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16256" y="5782467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Glass cell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68084" y="6329851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smoke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07904" y="6346391"/>
            <a:ext cx="140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lamp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22" idx="3"/>
          </p:cNvCxnSpPr>
          <p:nvPr/>
        </p:nvCxnSpPr>
        <p:spPr>
          <a:xfrm>
            <a:off x="5724128" y="2605554"/>
            <a:ext cx="5040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6804248" y="5013176"/>
            <a:ext cx="360040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 flipH="1">
            <a:off x="7076316" y="5967133"/>
            <a:ext cx="30399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Straight Arrow Connector 1026"/>
          <p:cNvCxnSpPr/>
          <p:nvPr/>
        </p:nvCxnSpPr>
        <p:spPr>
          <a:xfrm flipV="1">
            <a:off x="6354198" y="5841268"/>
            <a:ext cx="0" cy="612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03648" y="2145329"/>
            <a:ext cx="3052513" cy="305251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2771800" y="242088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176337" y="2866323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2627784" y="3002299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2724601" y="465313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3104120" y="350100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3860466" y="291471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907704" y="3181818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3379520" y="429309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/>
          <p:cNvSpPr/>
          <p:nvPr/>
        </p:nvSpPr>
        <p:spPr>
          <a:xfrm>
            <a:off x="2411760" y="3933056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/>
          <p:cNvSpPr/>
          <p:nvPr/>
        </p:nvSpPr>
        <p:spPr>
          <a:xfrm>
            <a:off x="3806201" y="3760137"/>
            <a:ext cx="45719" cy="4571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2454442" y="2800952"/>
            <a:ext cx="501159" cy="596766"/>
          </a:xfrm>
          <a:custGeom>
            <a:avLst/>
            <a:gdLst>
              <a:gd name="connsiteX0" fmla="*/ 202131 w 501159"/>
              <a:gd name="connsiteY0" fmla="*/ 240631 h 596766"/>
              <a:gd name="connsiteX1" fmla="*/ 154004 w 501159"/>
              <a:gd name="connsiteY1" fmla="*/ 279132 h 596766"/>
              <a:gd name="connsiteX2" fmla="*/ 125129 w 501159"/>
              <a:gd name="connsiteY2" fmla="*/ 269507 h 596766"/>
              <a:gd name="connsiteX3" fmla="*/ 77002 w 501159"/>
              <a:gd name="connsiteY3" fmla="*/ 279132 h 596766"/>
              <a:gd name="connsiteX4" fmla="*/ 0 w 501159"/>
              <a:gd name="connsiteY4" fmla="*/ 356134 h 596766"/>
              <a:gd name="connsiteX5" fmla="*/ 9625 w 501159"/>
              <a:gd name="connsiteY5" fmla="*/ 394635 h 596766"/>
              <a:gd name="connsiteX6" fmla="*/ 28876 w 501159"/>
              <a:gd name="connsiteY6" fmla="*/ 423511 h 596766"/>
              <a:gd name="connsiteX7" fmla="*/ 9625 w 501159"/>
              <a:gd name="connsiteY7" fmla="*/ 490888 h 596766"/>
              <a:gd name="connsiteX8" fmla="*/ 86627 w 501159"/>
              <a:gd name="connsiteY8" fmla="*/ 539014 h 596766"/>
              <a:gd name="connsiteX9" fmla="*/ 134754 w 501159"/>
              <a:gd name="connsiteY9" fmla="*/ 529389 h 596766"/>
              <a:gd name="connsiteX10" fmla="*/ 125129 w 501159"/>
              <a:gd name="connsiteY10" fmla="*/ 500513 h 596766"/>
              <a:gd name="connsiteX11" fmla="*/ 182880 w 501159"/>
              <a:gd name="connsiteY11" fmla="*/ 500513 h 596766"/>
              <a:gd name="connsiteX12" fmla="*/ 202131 w 501159"/>
              <a:gd name="connsiteY12" fmla="*/ 529389 h 596766"/>
              <a:gd name="connsiteX13" fmla="*/ 211756 w 501159"/>
              <a:gd name="connsiteY13" fmla="*/ 558265 h 596766"/>
              <a:gd name="connsiteX14" fmla="*/ 250257 w 501159"/>
              <a:gd name="connsiteY14" fmla="*/ 577515 h 596766"/>
              <a:gd name="connsiteX15" fmla="*/ 336884 w 501159"/>
              <a:gd name="connsiteY15" fmla="*/ 596766 h 596766"/>
              <a:gd name="connsiteX16" fmla="*/ 452387 w 501159"/>
              <a:gd name="connsiteY16" fmla="*/ 548640 h 596766"/>
              <a:gd name="connsiteX17" fmla="*/ 433137 w 501159"/>
              <a:gd name="connsiteY17" fmla="*/ 519764 h 596766"/>
              <a:gd name="connsiteX18" fmla="*/ 423512 w 501159"/>
              <a:gd name="connsiteY18" fmla="*/ 490888 h 596766"/>
              <a:gd name="connsiteX19" fmla="*/ 433137 w 501159"/>
              <a:gd name="connsiteY19" fmla="*/ 404261 h 596766"/>
              <a:gd name="connsiteX20" fmla="*/ 404261 w 501159"/>
              <a:gd name="connsiteY20" fmla="*/ 394635 h 596766"/>
              <a:gd name="connsiteX21" fmla="*/ 452387 w 501159"/>
              <a:gd name="connsiteY21" fmla="*/ 327259 h 596766"/>
              <a:gd name="connsiteX22" fmla="*/ 490889 w 501159"/>
              <a:gd name="connsiteY22" fmla="*/ 308008 h 596766"/>
              <a:gd name="connsiteX23" fmla="*/ 500514 w 501159"/>
              <a:gd name="connsiteY23" fmla="*/ 279132 h 596766"/>
              <a:gd name="connsiteX24" fmla="*/ 471638 w 501159"/>
              <a:gd name="connsiteY24" fmla="*/ 250256 h 596766"/>
              <a:gd name="connsiteX25" fmla="*/ 433137 w 501159"/>
              <a:gd name="connsiteY25" fmla="*/ 202130 h 596766"/>
              <a:gd name="connsiteX26" fmla="*/ 413886 w 501159"/>
              <a:gd name="connsiteY26" fmla="*/ 173254 h 596766"/>
              <a:gd name="connsiteX27" fmla="*/ 404261 w 501159"/>
              <a:gd name="connsiteY27" fmla="*/ 144379 h 596766"/>
              <a:gd name="connsiteX28" fmla="*/ 375385 w 501159"/>
              <a:gd name="connsiteY28" fmla="*/ 134753 h 596766"/>
              <a:gd name="connsiteX29" fmla="*/ 298383 w 501159"/>
              <a:gd name="connsiteY29" fmla="*/ 115503 h 596766"/>
              <a:gd name="connsiteX30" fmla="*/ 269507 w 501159"/>
              <a:gd name="connsiteY30" fmla="*/ 105877 h 596766"/>
              <a:gd name="connsiteX31" fmla="*/ 269507 w 501159"/>
              <a:gd name="connsiteY31" fmla="*/ 0 h 59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01159" h="596766">
                <a:moveTo>
                  <a:pt x="202131" y="240631"/>
                </a:moveTo>
                <a:cubicBezTo>
                  <a:pt x="186089" y="253465"/>
                  <a:pt x="173240" y="271918"/>
                  <a:pt x="154004" y="279132"/>
                </a:cubicBezTo>
                <a:cubicBezTo>
                  <a:pt x="144504" y="282694"/>
                  <a:pt x="135275" y="269507"/>
                  <a:pt x="125129" y="269507"/>
                </a:cubicBezTo>
                <a:cubicBezTo>
                  <a:pt x="108769" y="269507"/>
                  <a:pt x="93044" y="275924"/>
                  <a:pt x="77002" y="279132"/>
                </a:cubicBezTo>
                <a:cubicBezTo>
                  <a:pt x="30542" y="348823"/>
                  <a:pt x="59195" y="326537"/>
                  <a:pt x="0" y="356134"/>
                </a:cubicBezTo>
                <a:cubicBezTo>
                  <a:pt x="3208" y="368968"/>
                  <a:pt x="4414" y="382476"/>
                  <a:pt x="9625" y="394635"/>
                </a:cubicBezTo>
                <a:cubicBezTo>
                  <a:pt x="14182" y="405268"/>
                  <a:pt x="27240" y="412059"/>
                  <a:pt x="28876" y="423511"/>
                </a:cubicBezTo>
                <a:cubicBezTo>
                  <a:pt x="30085" y="431974"/>
                  <a:pt x="13238" y="480051"/>
                  <a:pt x="9625" y="490888"/>
                </a:cubicBezTo>
                <a:cubicBezTo>
                  <a:pt x="23639" y="501399"/>
                  <a:pt x="65945" y="536716"/>
                  <a:pt x="86627" y="539014"/>
                </a:cubicBezTo>
                <a:cubicBezTo>
                  <a:pt x="102887" y="540821"/>
                  <a:pt x="118712" y="532597"/>
                  <a:pt x="134754" y="529389"/>
                </a:cubicBezTo>
                <a:cubicBezTo>
                  <a:pt x="131546" y="519764"/>
                  <a:pt x="121361" y="509933"/>
                  <a:pt x="125129" y="500513"/>
                </a:cubicBezTo>
                <a:cubicBezTo>
                  <a:pt x="141339" y="459987"/>
                  <a:pt x="166669" y="489706"/>
                  <a:pt x="182880" y="500513"/>
                </a:cubicBezTo>
                <a:cubicBezTo>
                  <a:pt x="189297" y="510138"/>
                  <a:pt x="196958" y="519042"/>
                  <a:pt x="202131" y="529389"/>
                </a:cubicBezTo>
                <a:cubicBezTo>
                  <a:pt x="206668" y="538464"/>
                  <a:pt x="204582" y="551091"/>
                  <a:pt x="211756" y="558265"/>
                </a:cubicBezTo>
                <a:cubicBezTo>
                  <a:pt x="221902" y="568411"/>
                  <a:pt x="236822" y="572477"/>
                  <a:pt x="250257" y="577515"/>
                </a:cubicBezTo>
                <a:cubicBezTo>
                  <a:pt x="265799" y="583343"/>
                  <a:pt x="323807" y="594151"/>
                  <a:pt x="336884" y="596766"/>
                </a:cubicBezTo>
                <a:cubicBezTo>
                  <a:pt x="338695" y="596404"/>
                  <a:pt x="452387" y="597259"/>
                  <a:pt x="452387" y="548640"/>
                </a:cubicBezTo>
                <a:cubicBezTo>
                  <a:pt x="452387" y="537072"/>
                  <a:pt x="438310" y="530111"/>
                  <a:pt x="433137" y="519764"/>
                </a:cubicBezTo>
                <a:cubicBezTo>
                  <a:pt x="428600" y="510689"/>
                  <a:pt x="426720" y="500513"/>
                  <a:pt x="423512" y="490888"/>
                </a:cubicBezTo>
                <a:cubicBezTo>
                  <a:pt x="429928" y="471638"/>
                  <a:pt x="457200" y="428324"/>
                  <a:pt x="433137" y="404261"/>
                </a:cubicBezTo>
                <a:cubicBezTo>
                  <a:pt x="425963" y="397087"/>
                  <a:pt x="413886" y="397844"/>
                  <a:pt x="404261" y="394635"/>
                </a:cubicBezTo>
                <a:cubicBezTo>
                  <a:pt x="413276" y="381113"/>
                  <a:pt x="443107" y="335214"/>
                  <a:pt x="452387" y="327259"/>
                </a:cubicBezTo>
                <a:cubicBezTo>
                  <a:pt x="463281" y="317921"/>
                  <a:pt x="478055" y="314425"/>
                  <a:pt x="490889" y="308008"/>
                </a:cubicBezTo>
                <a:cubicBezTo>
                  <a:pt x="494097" y="298383"/>
                  <a:pt x="503722" y="288757"/>
                  <a:pt x="500514" y="279132"/>
                </a:cubicBezTo>
                <a:cubicBezTo>
                  <a:pt x="496209" y="266218"/>
                  <a:pt x="479189" y="261582"/>
                  <a:pt x="471638" y="250256"/>
                </a:cubicBezTo>
                <a:cubicBezTo>
                  <a:pt x="434444" y="194466"/>
                  <a:pt x="497718" y="245185"/>
                  <a:pt x="433137" y="202130"/>
                </a:cubicBezTo>
                <a:cubicBezTo>
                  <a:pt x="426720" y="192505"/>
                  <a:pt x="419060" y="183601"/>
                  <a:pt x="413886" y="173254"/>
                </a:cubicBezTo>
                <a:cubicBezTo>
                  <a:pt x="409349" y="164179"/>
                  <a:pt x="411435" y="151553"/>
                  <a:pt x="404261" y="144379"/>
                </a:cubicBezTo>
                <a:cubicBezTo>
                  <a:pt x="397087" y="137205"/>
                  <a:pt x="385174" y="137423"/>
                  <a:pt x="375385" y="134753"/>
                </a:cubicBezTo>
                <a:cubicBezTo>
                  <a:pt x="349860" y="127792"/>
                  <a:pt x="323482" y="123870"/>
                  <a:pt x="298383" y="115503"/>
                </a:cubicBezTo>
                <a:cubicBezTo>
                  <a:pt x="288758" y="112294"/>
                  <a:pt x="271968" y="115720"/>
                  <a:pt x="269507" y="105877"/>
                </a:cubicBezTo>
                <a:cubicBezTo>
                  <a:pt x="260947" y="71638"/>
                  <a:pt x="269507" y="35292"/>
                  <a:pt x="269507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/>
        </p:nvSpPr>
        <p:spPr>
          <a:xfrm>
            <a:off x="1932214" y="3773103"/>
            <a:ext cx="782110" cy="606448"/>
          </a:xfrm>
          <a:custGeom>
            <a:avLst/>
            <a:gdLst>
              <a:gd name="connsiteX0" fmla="*/ 493352 w 782110"/>
              <a:gd name="connsiteY0" fmla="*/ 182880 h 606448"/>
              <a:gd name="connsiteX1" fmla="*/ 464477 w 782110"/>
              <a:gd name="connsiteY1" fmla="*/ 134754 h 606448"/>
              <a:gd name="connsiteX2" fmla="*/ 300847 w 782110"/>
              <a:gd name="connsiteY2" fmla="*/ 154004 h 606448"/>
              <a:gd name="connsiteX3" fmla="*/ 233470 w 782110"/>
              <a:gd name="connsiteY3" fmla="*/ 144379 h 606448"/>
              <a:gd name="connsiteX4" fmla="*/ 194969 w 782110"/>
              <a:gd name="connsiteY4" fmla="*/ 57752 h 606448"/>
              <a:gd name="connsiteX5" fmla="*/ 137218 w 782110"/>
              <a:gd name="connsiteY5" fmla="*/ 38501 h 606448"/>
              <a:gd name="connsiteX6" fmla="*/ 60215 w 782110"/>
              <a:gd name="connsiteY6" fmla="*/ 19251 h 606448"/>
              <a:gd name="connsiteX7" fmla="*/ 31340 w 782110"/>
              <a:gd name="connsiteY7" fmla="*/ 0 h 606448"/>
              <a:gd name="connsiteX8" fmla="*/ 12089 w 782110"/>
              <a:gd name="connsiteY8" fmla="*/ 96253 h 606448"/>
              <a:gd name="connsiteX9" fmla="*/ 31340 w 782110"/>
              <a:gd name="connsiteY9" fmla="*/ 125129 h 606448"/>
              <a:gd name="connsiteX10" fmla="*/ 50590 w 782110"/>
              <a:gd name="connsiteY10" fmla="*/ 163630 h 606448"/>
              <a:gd name="connsiteX11" fmla="*/ 79466 w 782110"/>
              <a:gd name="connsiteY11" fmla="*/ 173255 h 606448"/>
              <a:gd name="connsiteX12" fmla="*/ 137218 w 782110"/>
              <a:gd name="connsiteY12" fmla="*/ 182880 h 606448"/>
              <a:gd name="connsiteX13" fmla="*/ 156468 w 782110"/>
              <a:gd name="connsiteY13" fmla="*/ 211756 h 606448"/>
              <a:gd name="connsiteX14" fmla="*/ 117967 w 782110"/>
              <a:gd name="connsiteY14" fmla="*/ 279133 h 606448"/>
              <a:gd name="connsiteX15" fmla="*/ 98717 w 782110"/>
              <a:gd name="connsiteY15" fmla="*/ 346510 h 606448"/>
              <a:gd name="connsiteX16" fmla="*/ 89091 w 782110"/>
              <a:gd name="connsiteY16" fmla="*/ 375385 h 606448"/>
              <a:gd name="connsiteX17" fmla="*/ 156468 w 782110"/>
              <a:gd name="connsiteY17" fmla="*/ 394636 h 606448"/>
              <a:gd name="connsiteX18" fmla="*/ 214220 w 782110"/>
              <a:gd name="connsiteY18" fmla="*/ 413886 h 606448"/>
              <a:gd name="connsiteX19" fmla="*/ 271971 w 782110"/>
              <a:gd name="connsiteY19" fmla="*/ 423512 h 606448"/>
              <a:gd name="connsiteX20" fmla="*/ 310472 w 782110"/>
              <a:gd name="connsiteY20" fmla="*/ 442762 h 606448"/>
              <a:gd name="connsiteX21" fmla="*/ 368224 w 782110"/>
              <a:gd name="connsiteY21" fmla="*/ 452388 h 606448"/>
              <a:gd name="connsiteX22" fmla="*/ 397100 w 782110"/>
              <a:gd name="connsiteY22" fmla="*/ 462013 h 606448"/>
              <a:gd name="connsiteX23" fmla="*/ 387474 w 782110"/>
              <a:gd name="connsiteY23" fmla="*/ 356135 h 606448"/>
              <a:gd name="connsiteX24" fmla="*/ 348973 w 782110"/>
              <a:gd name="connsiteY24" fmla="*/ 346510 h 606448"/>
              <a:gd name="connsiteX25" fmla="*/ 377849 w 782110"/>
              <a:gd name="connsiteY25" fmla="*/ 365760 h 606448"/>
              <a:gd name="connsiteX26" fmla="*/ 435601 w 782110"/>
              <a:gd name="connsiteY26" fmla="*/ 375385 h 606448"/>
              <a:gd name="connsiteX27" fmla="*/ 474102 w 782110"/>
              <a:gd name="connsiteY27" fmla="*/ 385011 h 606448"/>
              <a:gd name="connsiteX28" fmla="*/ 483727 w 782110"/>
              <a:gd name="connsiteY28" fmla="*/ 471638 h 606448"/>
              <a:gd name="connsiteX29" fmla="*/ 493352 w 782110"/>
              <a:gd name="connsiteY29" fmla="*/ 500514 h 606448"/>
              <a:gd name="connsiteX30" fmla="*/ 551104 w 782110"/>
              <a:gd name="connsiteY30" fmla="*/ 529390 h 606448"/>
              <a:gd name="connsiteX31" fmla="*/ 579980 w 782110"/>
              <a:gd name="connsiteY31" fmla="*/ 548640 h 606448"/>
              <a:gd name="connsiteX32" fmla="*/ 618481 w 782110"/>
              <a:gd name="connsiteY32" fmla="*/ 587141 h 606448"/>
              <a:gd name="connsiteX33" fmla="*/ 695483 w 782110"/>
              <a:gd name="connsiteY33" fmla="*/ 606392 h 606448"/>
              <a:gd name="connsiteX34" fmla="*/ 743609 w 782110"/>
              <a:gd name="connsiteY34" fmla="*/ 596766 h 606448"/>
              <a:gd name="connsiteX35" fmla="*/ 724359 w 782110"/>
              <a:gd name="connsiteY35" fmla="*/ 404261 h 606448"/>
              <a:gd name="connsiteX36" fmla="*/ 733984 w 782110"/>
              <a:gd name="connsiteY36" fmla="*/ 375385 h 606448"/>
              <a:gd name="connsiteX37" fmla="*/ 762860 w 782110"/>
              <a:gd name="connsiteY37" fmla="*/ 365760 h 606448"/>
              <a:gd name="connsiteX38" fmla="*/ 782110 w 782110"/>
              <a:gd name="connsiteY38" fmla="*/ 356135 h 6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782110" h="606448">
                <a:moveTo>
                  <a:pt x="493352" y="182880"/>
                </a:moveTo>
                <a:cubicBezTo>
                  <a:pt x="483727" y="166838"/>
                  <a:pt x="482626" y="139291"/>
                  <a:pt x="464477" y="134754"/>
                </a:cubicBezTo>
                <a:cubicBezTo>
                  <a:pt x="416598" y="122784"/>
                  <a:pt x="351333" y="141383"/>
                  <a:pt x="300847" y="154004"/>
                </a:cubicBezTo>
                <a:cubicBezTo>
                  <a:pt x="278388" y="150796"/>
                  <a:pt x="251378" y="158307"/>
                  <a:pt x="233470" y="144379"/>
                </a:cubicBezTo>
                <a:cubicBezTo>
                  <a:pt x="183802" y="105749"/>
                  <a:pt x="240732" y="86354"/>
                  <a:pt x="194969" y="57752"/>
                </a:cubicBezTo>
                <a:cubicBezTo>
                  <a:pt x="177762" y="46997"/>
                  <a:pt x="156904" y="43422"/>
                  <a:pt x="137218" y="38501"/>
                </a:cubicBezTo>
                <a:lnTo>
                  <a:pt x="60215" y="19251"/>
                </a:lnTo>
                <a:cubicBezTo>
                  <a:pt x="50590" y="12834"/>
                  <a:pt x="42908" y="0"/>
                  <a:pt x="31340" y="0"/>
                </a:cubicBezTo>
                <a:cubicBezTo>
                  <a:pt x="-22376" y="0"/>
                  <a:pt x="8448" y="82902"/>
                  <a:pt x="12089" y="96253"/>
                </a:cubicBezTo>
                <a:cubicBezTo>
                  <a:pt x="15133" y="107414"/>
                  <a:pt x="25601" y="115085"/>
                  <a:pt x="31340" y="125129"/>
                </a:cubicBezTo>
                <a:cubicBezTo>
                  <a:pt x="38459" y="137587"/>
                  <a:pt x="40444" y="153484"/>
                  <a:pt x="50590" y="163630"/>
                </a:cubicBezTo>
                <a:cubicBezTo>
                  <a:pt x="57764" y="170804"/>
                  <a:pt x="69562" y="171054"/>
                  <a:pt x="79466" y="173255"/>
                </a:cubicBezTo>
                <a:cubicBezTo>
                  <a:pt x="98517" y="177489"/>
                  <a:pt x="117967" y="179672"/>
                  <a:pt x="137218" y="182880"/>
                </a:cubicBezTo>
                <a:cubicBezTo>
                  <a:pt x="143635" y="192505"/>
                  <a:pt x="154566" y="200345"/>
                  <a:pt x="156468" y="211756"/>
                </a:cubicBezTo>
                <a:cubicBezTo>
                  <a:pt x="159809" y="231800"/>
                  <a:pt x="124410" y="270543"/>
                  <a:pt x="117967" y="279133"/>
                </a:cubicBezTo>
                <a:cubicBezTo>
                  <a:pt x="94881" y="348394"/>
                  <a:pt x="122900" y="261874"/>
                  <a:pt x="98717" y="346510"/>
                </a:cubicBezTo>
                <a:cubicBezTo>
                  <a:pt x="95930" y="356265"/>
                  <a:pt x="92300" y="365760"/>
                  <a:pt x="89091" y="375385"/>
                </a:cubicBezTo>
                <a:cubicBezTo>
                  <a:pt x="111550" y="381802"/>
                  <a:pt x="134143" y="387767"/>
                  <a:pt x="156468" y="394636"/>
                </a:cubicBezTo>
                <a:cubicBezTo>
                  <a:pt x="175863" y="400604"/>
                  <a:pt x="194534" y="408964"/>
                  <a:pt x="214220" y="413886"/>
                </a:cubicBezTo>
                <a:cubicBezTo>
                  <a:pt x="233153" y="418619"/>
                  <a:pt x="252721" y="420303"/>
                  <a:pt x="271971" y="423512"/>
                </a:cubicBezTo>
                <a:cubicBezTo>
                  <a:pt x="284805" y="429929"/>
                  <a:pt x="296729" y="438639"/>
                  <a:pt x="310472" y="442762"/>
                </a:cubicBezTo>
                <a:cubicBezTo>
                  <a:pt x="329165" y="448370"/>
                  <a:pt x="349173" y="448154"/>
                  <a:pt x="368224" y="452388"/>
                </a:cubicBezTo>
                <a:cubicBezTo>
                  <a:pt x="378128" y="454589"/>
                  <a:pt x="387475" y="458805"/>
                  <a:pt x="397100" y="462013"/>
                </a:cubicBezTo>
                <a:cubicBezTo>
                  <a:pt x="393891" y="426720"/>
                  <a:pt x="401104" y="388847"/>
                  <a:pt x="387474" y="356135"/>
                </a:cubicBezTo>
                <a:cubicBezTo>
                  <a:pt x="382386" y="343924"/>
                  <a:pt x="358327" y="337156"/>
                  <a:pt x="348973" y="346510"/>
                </a:cubicBezTo>
                <a:cubicBezTo>
                  <a:pt x="340793" y="354690"/>
                  <a:pt x="366875" y="362102"/>
                  <a:pt x="377849" y="365760"/>
                </a:cubicBezTo>
                <a:cubicBezTo>
                  <a:pt x="396364" y="371931"/>
                  <a:pt x="416464" y="371557"/>
                  <a:pt x="435601" y="375385"/>
                </a:cubicBezTo>
                <a:cubicBezTo>
                  <a:pt x="448573" y="377979"/>
                  <a:pt x="461268" y="381802"/>
                  <a:pt x="474102" y="385011"/>
                </a:cubicBezTo>
                <a:cubicBezTo>
                  <a:pt x="477310" y="413887"/>
                  <a:pt x="478951" y="442980"/>
                  <a:pt x="483727" y="471638"/>
                </a:cubicBezTo>
                <a:cubicBezTo>
                  <a:pt x="485395" y="481646"/>
                  <a:pt x="487014" y="492591"/>
                  <a:pt x="493352" y="500514"/>
                </a:cubicBezTo>
                <a:cubicBezTo>
                  <a:pt x="511739" y="523498"/>
                  <a:pt x="527857" y="517767"/>
                  <a:pt x="551104" y="529390"/>
                </a:cubicBezTo>
                <a:cubicBezTo>
                  <a:pt x="561451" y="534563"/>
                  <a:pt x="571197" y="541112"/>
                  <a:pt x="579980" y="548640"/>
                </a:cubicBezTo>
                <a:cubicBezTo>
                  <a:pt x="593760" y="560451"/>
                  <a:pt x="602248" y="579024"/>
                  <a:pt x="618481" y="587141"/>
                </a:cubicBezTo>
                <a:cubicBezTo>
                  <a:pt x="642145" y="598973"/>
                  <a:pt x="695483" y="606392"/>
                  <a:pt x="695483" y="606392"/>
                </a:cubicBezTo>
                <a:cubicBezTo>
                  <a:pt x="711525" y="603183"/>
                  <a:pt x="741295" y="612961"/>
                  <a:pt x="743609" y="596766"/>
                </a:cubicBezTo>
                <a:cubicBezTo>
                  <a:pt x="752729" y="532926"/>
                  <a:pt x="724359" y="404261"/>
                  <a:pt x="724359" y="404261"/>
                </a:cubicBezTo>
                <a:cubicBezTo>
                  <a:pt x="727567" y="394636"/>
                  <a:pt x="726810" y="382559"/>
                  <a:pt x="733984" y="375385"/>
                </a:cubicBezTo>
                <a:cubicBezTo>
                  <a:pt x="741158" y="368211"/>
                  <a:pt x="753440" y="369528"/>
                  <a:pt x="762860" y="365760"/>
                </a:cubicBezTo>
                <a:cubicBezTo>
                  <a:pt x="769521" y="363096"/>
                  <a:pt x="775693" y="359343"/>
                  <a:pt x="782110" y="35613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/>
          <p:cNvSpPr txBox="1"/>
          <p:nvPr/>
        </p:nvSpPr>
        <p:spPr>
          <a:xfrm>
            <a:off x="251520" y="1628800"/>
            <a:ext cx="237626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Microscope view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41" idx="2"/>
          </p:cNvCxnSpPr>
          <p:nvPr/>
        </p:nvCxnSpPr>
        <p:spPr>
          <a:xfrm>
            <a:off x="1439652" y="1998132"/>
            <a:ext cx="468052" cy="468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8178" y="5237943"/>
            <a:ext cx="23762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Zig-</a:t>
            </a:r>
            <a:r>
              <a:rPr lang="en-GB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zag</a:t>
            </a: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paths of smoke particles</a:t>
            </a:r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0" name="Straight Arrow Connector 39"/>
          <p:cNvCxnSpPr>
            <a:stCxn id="44" idx="0"/>
          </p:cNvCxnSpPr>
          <p:nvPr/>
        </p:nvCxnSpPr>
        <p:spPr>
          <a:xfrm flipV="1">
            <a:off x="1266310" y="4293096"/>
            <a:ext cx="929426" cy="9448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28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5" y="0"/>
            <a:ext cx="44619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48680"/>
            <a:ext cx="36004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BROWNIAN motion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Explanation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4176464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Viewed through a microscope, smoke can be seen to be made up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millions of tiny bits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 particles.  The bits of smoke glint in the light from the lamp.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5" y="0"/>
            <a:ext cx="44619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48680"/>
            <a:ext cx="36004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BROWNIAN motion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Explanation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4176464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Viewed through a microscope, smoke can be seen to be made up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millions of tiny bits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 particles.  The bits of smoke glint in the light from the lamp.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41764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they drift through the air they are seen to wobble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zig-</a:t>
            </a:r>
            <a:r>
              <a:rPr lang="en-GB" sz="20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zag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paths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This was first noticed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1827 by Robert Brown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The effect is called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Brownian motion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71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476250"/>
            <a:ext cx="5791200" cy="720725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altLang="en-US" sz="3600" smtClean="0">
                <a:solidFill>
                  <a:srgbClr val="FF0000"/>
                </a:solidFill>
              </a:rPr>
              <a:t>What’s the difference?</a:t>
            </a:r>
          </a:p>
        </p:txBody>
      </p:sp>
      <p:graphicFrame>
        <p:nvGraphicFramePr>
          <p:cNvPr id="6183" name="Group 39"/>
          <p:cNvGraphicFramePr>
            <a:graphicFrameLocks noGrp="1"/>
          </p:cNvGraphicFramePr>
          <p:nvPr/>
        </p:nvGraphicFramePr>
        <p:xfrm>
          <a:off x="1524000" y="1828800"/>
          <a:ext cx="6096000" cy="4460877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81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Solids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Liquids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Gases 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9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Shape 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pour?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stir?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50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squash?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145" y="0"/>
            <a:ext cx="446192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548680"/>
            <a:ext cx="3600400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BROWNIAN motion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268760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Explanation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060848"/>
            <a:ext cx="4176464" cy="1631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Viewed through a microscope, smoke can be seen to be made up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millions of tiny bits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or particles.  The bits of smoke glint in the light from the lamp.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4149080"/>
            <a:ext cx="4176464" cy="19389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they drift through the air they are seen to wobble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zig-</a:t>
            </a:r>
            <a:r>
              <a:rPr lang="en-GB" sz="2000" b="1" u="sng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zag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paths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This was first noticed in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1827 by Robert Brown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The effect is called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Brownian motion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48877" y="3841303"/>
            <a:ext cx="4176464" cy="25545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can explain Brownian motion – the bits of smoke, just large enough to be seen, have so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little mass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 they are ‘jostled’ about by thousands of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surrounding gas particles </a:t>
            </a:r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that bump into them </a:t>
            </a:r>
            <a:r>
              <a:rPr lang="en-GB" sz="20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at random.</a:t>
            </a:r>
            <a:endParaRPr lang="en-GB" sz="20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" y="4509120"/>
            <a:ext cx="2719558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872"/>
            <a:ext cx="3143233" cy="327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8547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in solids, liquids and gases have kinetic energy (movement) and stored potential energy. Gases have the most PE.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59632" y="3284984"/>
            <a:ext cx="936104" cy="22682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34517" y="316262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Internal energy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1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" y="4509120"/>
            <a:ext cx="2719558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872"/>
            <a:ext cx="3143233" cy="327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8547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in solids, liquids and gases have kinetic energy (movement) and stored potential energy. Gases have the most PE.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59632" y="3140968"/>
            <a:ext cx="3816424" cy="24122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34517" y="316262"/>
            <a:ext cx="2880320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rPr>
              <a:t>Internal energy</a:t>
            </a:r>
            <a:r>
              <a:rPr lang="en-GB" sz="2800" dirty="0" smtClean="0">
                <a:latin typeface="Comic Sans MS" panose="030F0702030302020204" pitchFamily="66" charset="0"/>
              </a:rPr>
              <a:t>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942178"/>
            <a:ext cx="3143233" cy="32789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88521" y="1247831"/>
            <a:ext cx="2592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 total KE and PE of all atoms and molecules in a material is called the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internal energy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The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hotter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a material, the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faster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the particles move, and the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internal energy it has.</a:t>
            </a:r>
            <a:endParaRPr lang="en-GB" sz="1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34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" y="4509120"/>
            <a:ext cx="2719558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872"/>
            <a:ext cx="3143233" cy="327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8547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in solids, liquids and gases have kinetic energy (movement) and stored potential energy. Gases have the most PE.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59632" y="5085184"/>
            <a:ext cx="3744416" cy="468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48063" y="316262"/>
            <a:ext cx="3143233" cy="3904826"/>
            <a:chOff x="5148063" y="316262"/>
            <a:chExt cx="3143233" cy="3904826"/>
          </a:xfrm>
        </p:grpSpPr>
        <p:sp>
          <p:nvSpPr>
            <p:cNvPr id="13" name="TextBox 12"/>
            <p:cNvSpPr txBox="1"/>
            <p:nvPr/>
          </p:nvSpPr>
          <p:spPr>
            <a:xfrm>
              <a:off x="5234517" y="316262"/>
              <a:ext cx="2880320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Internal energy</a:t>
              </a:r>
              <a:r>
                <a:rPr lang="en-GB" sz="2800" dirty="0" smtClean="0">
                  <a:latin typeface="Comic Sans MS" panose="030F0702030302020204" pitchFamily="66" charset="0"/>
                </a:rPr>
                <a:t>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3" y="942178"/>
              <a:ext cx="3143233" cy="327891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388521" y="1247831"/>
              <a:ext cx="2592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total KE and PE of all atoms and molecules in a material is called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internal energy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. 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hotter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a material,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faster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the particles move, and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internal energy it has.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05017"/>
            <a:ext cx="3143233" cy="32789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88521" y="4005064"/>
            <a:ext cx="259228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If a hot material is in contact with a cold material, energy is transferred =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HEAT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The hot material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loses internal energy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 the cold material </a:t>
            </a:r>
            <a:r>
              <a:rPr lang="en-GB" sz="1500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gains internal energy</a:t>
            </a:r>
            <a:r>
              <a:rPr lang="en-GB" sz="15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n-GB" sz="15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18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49" y="4509120"/>
            <a:ext cx="2719558" cy="20882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77872"/>
            <a:ext cx="3143233" cy="32789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1085471"/>
            <a:ext cx="2592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Particles in solids, liquids and gases have kinetic energy (movement) and stored potential energy. Gases have the most PE.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259632" y="5085184"/>
            <a:ext cx="3744416" cy="4680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5148063" y="316262"/>
            <a:ext cx="3143234" cy="6567665"/>
            <a:chOff x="5148063" y="316262"/>
            <a:chExt cx="3143234" cy="6567665"/>
          </a:xfrm>
        </p:grpSpPr>
        <p:sp>
          <p:nvSpPr>
            <p:cNvPr id="2" name="TextBox 1"/>
            <p:cNvSpPr txBox="1"/>
            <p:nvPr/>
          </p:nvSpPr>
          <p:spPr>
            <a:xfrm>
              <a:off x="5234517" y="316262"/>
              <a:ext cx="2880320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 smtClean="0"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Internal energy</a:t>
              </a:r>
              <a:r>
                <a:rPr lang="en-GB" sz="2800" dirty="0" smtClean="0">
                  <a:latin typeface="Comic Sans MS" panose="030F0702030302020204" pitchFamily="66" charset="0"/>
                </a:rPr>
                <a:t> </a:t>
              </a:r>
              <a:endParaRPr lang="en-GB" sz="2800" dirty="0">
                <a:latin typeface="Comic Sans MS" panose="030F0702030302020204" pitchFamily="66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3" y="942178"/>
              <a:ext cx="3143233" cy="32789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88521" y="1247831"/>
              <a:ext cx="25922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The total KE and PE of all atoms and molecules in a material is called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internal energy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. 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hotter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a material,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faster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the particles move, and the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more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 internal energy it has.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3605017"/>
              <a:ext cx="3143233" cy="327891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388521" y="4005064"/>
              <a:ext cx="259228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If a hot material is in contact with a cold material, energy is transferred =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HEAT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. The hot material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loses internal energy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, the cold material </a:t>
              </a:r>
              <a:r>
                <a:rPr lang="en-GB" sz="1500" b="1" u="sng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gains internal energy</a:t>
              </a:r>
              <a:r>
                <a:rPr lang="en-GB" sz="1500" dirty="0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.</a:t>
              </a:r>
              <a:endParaRPr lang="en-GB" sz="1500" dirty="0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2949" y="3789040"/>
            <a:ext cx="3600400" cy="8640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The term thermal energy is often used for both internal energy and heat.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6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24899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2.1.1 States of matter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State the distinguishing properties of solids, liquids and gases 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2.1.2 Molecular model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molecular structure of solids, liquids and gases in terms of the arrangement, separation and motion of the molecules • Interpret the temperature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</a:t>
                      </a:r>
                      <a:r>
                        <a:rPr lang="en-GB" sz="130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Describe qualitatively the pressure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Show an understanding of the random motion of particles in a suspension as evidence for the kinetic molecular model of matter • Describe this motion (sometimes known as Brownian motion) in terms of random molecular bombardment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Relate the properties of solids, liquids and gases to the forces and distances between molecules and to the motion of the molecules</a:t>
                      </a:r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Explain pressure in terms of the change of momentum of the particles striking the walls creating a force </a:t>
                      </a: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• Show an appreciation that massive particles may be moved by light, fast- moving molecules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785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34110" y="22272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94150" y="273973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393305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08365" y="337579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2969" y="186725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90559" y="1556792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6505" y="3696689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14130" y="1268760"/>
            <a:ext cx="10225" cy="961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886" y="2894729"/>
            <a:ext cx="547882" cy="534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88385" y="3752421"/>
            <a:ext cx="0" cy="828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1268760"/>
            <a:ext cx="410445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dirty="0" smtClean="0">
                <a:latin typeface="Comic Sans MS" panose="030F0702030302020204" pitchFamily="66" charset="0"/>
              </a:rPr>
              <a:t>tells us that gases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particles </a:t>
            </a:r>
            <a:r>
              <a:rPr lang="en-GB" dirty="0" smtClean="0">
                <a:latin typeface="Comic Sans MS" panose="030F0702030302020204" pitchFamily="66" charset="0"/>
              </a:rPr>
              <a:t>that are constantly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completely random directions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34110" y="22272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94150" y="273973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393305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08365" y="337579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2969" y="186725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90559" y="1556792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6505" y="3696689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14130" y="1268760"/>
            <a:ext cx="10225" cy="961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886" y="2894729"/>
            <a:ext cx="547882" cy="534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88385" y="3752421"/>
            <a:ext cx="0" cy="828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1268760"/>
            <a:ext cx="410445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dirty="0" smtClean="0">
                <a:latin typeface="Comic Sans MS" panose="030F0702030302020204" pitchFamily="66" charset="0"/>
              </a:rPr>
              <a:t>tells us that gases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particles </a:t>
            </a:r>
            <a:r>
              <a:rPr lang="en-GB" dirty="0" smtClean="0">
                <a:latin typeface="Comic Sans MS" panose="030F0702030302020204" pitchFamily="66" charset="0"/>
              </a:rPr>
              <a:t>that are constantly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completely random directions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681369"/>
            <a:ext cx="4104456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particles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dirty="0" smtClean="0">
                <a:latin typeface="Comic Sans MS" panose="030F0702030302020204" pitchFamily="66" charset="0"/>
              </a:rPr>
              <a:t>on it. 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34110" y="22272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94150" y="273973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393305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08365" y="337579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2969" y="186725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90559" y="1556792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6505" y="3696689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14130" y="1268760"/>
            <a:ext cx="10225" cy="961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886" y="2894729"/>
            <a:ext cx="547882" cy="534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88385" y="3752421"/>
            <a:ext cx="0" cy="828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1268760"/>
            <a:ext cx="410445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dirty="0" smtClean="0">
                <a:latin typeface="Comic Sans MS" panose="030F0702030302020204" pitchFamily="66" charset="0"/>
              </a:rPr>
              <a:t>tells us that gases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particles </a:t>
            </a:r>
            <a:r>
              <a:rPr lang="en-GB" dirty="0" smtClean="0">
                <a:latin typeface="Comic Sans MS" panose="030F0702030302020204" pitchFamily="66" charset="0"/>
              </a:rPr>
              <a:t>that are constantly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completely random directions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681369"/>
            <a:ext cx="4104456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particles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dirty="0" smtClean="0">
                <a:latin typeface="Comic Sans MS" panose="030F0702030302020204" pitchFamily="66" charset="0"/>
              </a:rPr>
              <a:t>on it. 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872577"/>
            <a:ext cx="4104456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amount of gas is put into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dirty="0" smtClean="0">
                <a:latin typeface="Comic Sans MS" panose="030F0702030302020204" pitchFamily="66" charset="0"/>
              </a:rPr>
              <a:t> container, there will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fewer collisions </a:t>
            </a:r>
            <a:r>
              <a:rPr lang="en-GB" dirty="0" smtClean="0">
                <a:latin typeface="Comic Sans MS" panose="030F0702030302020204" pitchFamily="66" charset="0"/>
              </a:rPr>
              <a:t>with the walls of the container,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55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1268760"/>
            <a:ext cx="4248472" cy="36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234110" y="222729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594150" y="273973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611560" y="3933056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708365" y="3375799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772969" y="1867250"/>
            <a:ext cx="360040" cy="36004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090559" y="1556792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956505" y="3696689"/>
            <a:ext cx="699630" cy="36318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1414130" y="1268760"/>
            <a:ext cx="10225" cy="96167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35886" y="2894729"/>
            <a:ext cx="547882" cy="5342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88385" y="3752421"/>
            <a:ext cx="0" cy="82870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88024" y="1268760"/>
            <a:ext cx="4104456" cy="120032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Kinetic theory </a:t>
            </a:r>
            <a:r>
              <a:rPr lang="en-GB" dirty="0" smtClean="0">
                <a:latin typeface="Comic Sans MS" panose="030F0702030302020204" pitchFamily="66" charset="0"/>
              </a:rPr>
              <a:t>tells us that gases consist of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very small particles </a:t>
            </a:r>
            <a:r>
              <a:rPr lang="en-GB" dirty="0" smtClean="0">
                <a:latin typeface="Comic Sans MS" panose="030F0702030302020204" pitchFamily="66" charset="0"/>
              </a:rPr>
              <a:t>that are constantly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moving</a:t>
            </a:r>
            <a:r>
              <a:rPr lang="en-GB" dirty="0" smtClean="0">
                <a:latin typeface="Comic Sans MS" panose="030F0702030302020204" pitchFamily="66" charset="0"/>
              </a:rPr>
              <a:t>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completely random directions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88024" y="2681369"/>
            <a:ext cx="4104456" cy="2031325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The particles have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mass</a:t>
            </a:r>
            <a:r>
              <a:rPr lang="en-GB" dirty="0" smtClean="0">
                <a:latin typeface="Comic Sans MS" panose="030F0702030302020204" pitchFamily="66" charset="0"/>
              </a:rPr>
              <a:t>, so whenever they collide with something they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exert a force </a:t>
            </a:r>
            <a:r>
              <a:rPr lang="en-GB" dirty="0" smtClean="0">
                <a:latin typeface="Comic Sans MS" panose="030F0702030302020204" pitchFamily="66" charset="0"/>
              </a:rPr>
              <a:t>on it.  In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sealed containers</a:t>
            </a:r>
            <a:r>
              <a:rPr lang="en-GB" dirty="0" smtClean="0">
                <a:latin typeface="Comic Sans MS" panose="030F0702030302020204" pitchFamily="66" charset="0"/>
              </a:rPr>
              <a:t>, gas particles will smash against the walls of the container – creating an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outward pressure.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8024" y="4872577"/>
            <a:ext cx="4104456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 smtClean="0">
                <a:latin typeface="Comic Sans MS" panose="030F0702030302020204" pitchFamily="66" charset="0"/>
              </a:rPr>
              <a:t> amount of gas is put into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GB" dirty="0" smtClean="0">
                <a:latin typeface="Comic Sans MS" panose="030F0702030302020204" pitchFamily="66" charset="0"/>
              </a:rPr>
              <a:t> container, there will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fewer collisions </a:t>
            </a:r>
            <a:r>
              <a:rPr lang="en-GB" dirty="0" smtClean="0">
                <a:latin typeface="Comic Sans MS" panose="030F0702030302020204" pitchFamily="66" charset="0"/>
              </a:rPr>
              <a:t>with the walls of the container, so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decrease.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5024977"/>
            <a:ext cx="4104456" cy="14773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If a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smaller</a:t>
            </a:r>
            <a:r>
              <a:rPr lang="en-GB" dirty="0" smtClean="0">
                <a:latin typeface="Comic Sans MS" panose="030F0702030302020204" pitchFamily="66" charset="0"/>
              </a:rPr>
              <a:t> container is used then there will be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more collisions </a:t>
            </a:r>
            <a:r>
              <a:rPr lang="en-GB" dirty="0" smtClean="0">
                <a:latin typeface="Comic Sans MS" panose="030F0702030302020204" pitchFamily="66" charset="0"/>
              </a:rPr>
              <a:t>with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walls</a:t>
            </a:r>
            <a:r>
              <a:rPr lang="en-GB" dirty="0" smtClean="0">
                <a:latin typeface="Comic Sans MS" panose="030F0702030302020204" pitchFamily="66" charset="0"/>
              </a:rPr>
              <a:t> as the particles are being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squashed closer together</a:t>
            </a:r>
            <a:r>
              <a:rPr lang="en-GB" dirty="0" smtClean="0">
                <a:latin typeface="Comic Sans MS" panose="030F0702030302020204" pitchFamily="66" charset="0"/>
              </a:rPr>
              <a:t>.  The </a:t>
            </a:r>
            <a:r>
              <a:rPr lang="en-GB" b="1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pressure will increase</a:t>
            </a:r>
            <a:r>
              <a:rPr lang="en-GB" dirty="0" smtClean="0">
                <a:latin typeface="Comic Sans MS" panose="030F0702030302020204" pitchFamily="66" charset="0"/>
              </a:rPr>
              <a:t>.</a:t>
            </a:r>
            <a:endParaRPr lang="en-GB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4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7203" name="Group 35"/>
          <p:cNvGraphicFramePr>
            <a:graphicFrameLocks noGrp="1"/>
          </p:cNvGraphicFramePr>
          <p:nvPr/>
        </p:nvGraphicFramePr>
        <p:xfrm>
          <a:off x="1524000" y="1828800"/>
          <a:ext cx="6096000" cy="4592636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812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Solids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Liquids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Gases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Shape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Fixed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be changed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 shape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pour?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stir?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9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Can you squash?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No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Yes?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</a:rPr>
                        <a:t>Yes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692275" y="476250"/>
            <a:ext cx="5791200" cy="7207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GB" sz="360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What’s the difference?</a:t>
            </a:r>
            <a:endParaRPr lang="en-GB" sz="36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85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02472" cy="30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21807"/>
            <a:ext cx="2808312" cy="280831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23528" y="1340768"/>
            <a:ext cx="4392488" cy="1944216"/>
          </a:xfrm>
          <a:prstGeom prst="wedgeEllipseCallout">
            <a:avLst>
              <a:gd name="adj1" fmla="val 1957"/>
              <a:gd name="adj2" fmla="val 1219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volume of a gas is inversely proportional to its pressure (at a constant temperature).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27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51520" y="260648"/>
            <a:ext cx="5040560" cy="720080"/>
          </a:xfrm>
          <a:prstGeom prst="round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Gases and Pressure</a:t>
            </a:r>
            <a:endParaRPr lang="en-GB" sz="4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602472" cy="308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21807"/>
            <a:ext cx="2808312" cy="2808312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323528" y="1340768"/>
            <a:ext cx="4392488" cy="1944216"/>
          </a:xfrm>
          <a:prstGeom prst="wedgeEllipseCallout">
            <a:avLst>
              <a:gd name="adj1" fmla="val 1957"/>
              <a:gd name="adj2" fmla="val 121909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The volume of a gas is inversely proportional to its pressure (at a constant temperature).</a:t>
            </a:r>
            <a:endParaRPr lang="en-GB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909932"/>
            <a:ext cx="1916832" cy="1916832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779912" y="4437112"/>
            <a:ext cx="3024336" cy="1965015"/>
          </a:xfrm>
          <a:prstGeom prst="wedgeEllipseCallout">
            <a:avLst>
              <a:gd name="adj1" fmla="val 83238"/>
              <a:gd name="adj2" fmla="val 25273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As the volume gets bigger, the gas pressure goes down (and vice versa).</a:t>
            </a:r>
            <a:endParaRPr lang="en-GB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1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719572" y="548680"/>
            <a:ext cx="7704856" cy="5760640"/>
          </a:xfrm>
          <a:prstGeom prst="roundRect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4572000" y="548680"/>
            <a:ext cx="3852428" cy="936104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LEARNING OBJECTIVES</a:t>
            </a:r>
            <a:endParaRPr lang="en-GB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897041"/>
              </p:ext>
            </p:extLst>
          </p:nvPr>
        </p:nvGraphicFramePr>
        <p:xfrm>
          <a:off x="1043608" y="1484784"/>
          <a:ext cx="7128792" cy="43924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392"/>
                <a:gridCol w="3600400"/>
              </a:tblGrid>
              <a:tr h="4392488"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2.1.1 States of matter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State the distinguishing properties of solids, liquids and gases 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2.1.2 Molecular model 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Core • Describe qualitatively the molecular structure of solids, liquids and gases in terms of the arrangement, separation and motion of the molecules • Interpret the temperature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Describe qualitatively the pressure of a gas in terms of the motion of its molecules</a:t>
                      </a:r>
                    </a:p>
                    <a:p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• Show an understanding of the random motion of particles in a suspension as evidence for the kinetic molecular model of matter • Describe this motion (sometimes known as Brownian motion) in terms of random molecular bombardment</a:t>
                      </a:r>
                    </a:p>
                    <a:p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 smtClean="0">
                          <a:latin typeface="Comic Sans MS" panose="030F0702030302020204" pitchFamily="66" charset="0"/>
                        </a:rPr>
                        <a:t>Supplement • Relate the properties of solids, liquids and gases to the forces and distances between molecules and to the motion of the molecules</a:t>
                      </a:r>
                    </a:p>
                    <a:p>
                      <a:endParaRPr lang="en-GB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b="0" dirty="0" smtClean="0">
                        <a:latin typeface="Comic Sans MS" panose="030F0702030302020204" pitchFamily="66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smtClean="0">
                          <a:latin typeface="Comic Sans MS" panose="030F0702030302020204" pitchFamily="66" charset="0"/>
                        </a:rPr>
                        <a:t>Explain pressure in terms of the change of momentum of the particles striking the walls creating a force • Show an appreciation that massive particles may be moved by light, fast- moving molecules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79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7332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1" y="5733256"/>
            <a:ext cx="9144001" cy="1124744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PHYSICS – Simple kinetic molecular model of matter (1).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2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0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39" name="AutoShape 5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0" name="AutoShape 7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4342" name="Text Box 9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4344" name="TextBox 10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36917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28599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190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/>
              <a:t>(evaporating)</a:t>
            </a:r>
          </a:p>
        </p:txBody>
      </p:sp>
      <p:sp>
        <p:nvSpPr>
          <p:cNvPr id="16396" name="TextBox 13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158238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838200" y="2514600"/>
            <a:ext cx="19050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/>
              <a:t>(evaporating)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715000" y="205740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}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condensing</a:t>
            </a: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6400800" y="434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7423" name="TextBox 16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401804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3200400" y="1905000"/>
            <a:ext cx="304800" cy="3657600"/>
          </a:xfrm>
          <a:prstGeom prst="up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181600" y="1905000"/>
            <a:ext cx="304800" cy="3657600"/>
          </a:xfrm>
          <a:prstGeom prst="downArrow">
            <a:avLst>
              <a:gd name="adj1" fmla="val 50000"/>
              <a:gd name="adj2" fmla="val 3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733800" y="5715000"/>
            <a:ext cx="1295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Solid 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0" y="3352800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Liquid</a:t>
            </a:r>
            <a:r>
              <a:rPr lang="en-GB" altLang="en-US"/>
              <a:t> 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810000" y="1828800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Gas</a:t>
            </a:r>
            <a:r>
              <a:rPr lang="en-GB" altLang="en-US"/>
              <a:t> 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613025" y="36576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914400" y="4343400"/>
            <a:ext cx="1752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/>
              <a:t>melting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590800" y="2057400"/>
            <a:ext cx="5111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{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57200" y="2514600"/>
            <a:ext cx="228600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Boiling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(evaporating)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715000" y="2057400"/>
            <a:ext cx="6858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9600"/>
              <a:t>}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477000" y="2667000"/>
            <a:ext cx="2055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800"/>
              <a:t>condensing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6400800" y="4343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638800" y="3810000"/>
            <a:ext cx="769938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GB" altLang="en-US" sz="9600"/>
              <a:t>}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6324600" y="4495800"/>
            <a:ext cx="1981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2800"/>
              <a:t>freezing</a:t>
            </a:r>
          </a:p>
        </p:txBody>
      </p:sp>
      <p:sp>
        <p:nvSpPr>
          <p:cNvPr id="18449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50" name="TextBox 18"/>
          <p:cNvSpPr txBox="1">
            <a:spLocks noChangeArrowheads="1"/>
          </p:cNvSpPr>
          <p:nvPr/>
        </p:nvSpPr>
        <p:spPr bwMode="auto">
          <a:xfrm>
            <a:off x="1692275" y="549275"/>
            <a:ext cx="5759450" cy="64611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0000"/>
                </a:solidFill>
              </a:rPr>
              <a:t>Changes of State</a:t>
            </a:r>
          </a:p>
        </p:txBody>
      </p:sp>
    </p:spTree>
    <p:extLst>
      <p:ext uri="{BB962C8B-B14F-4D97-AF65-F5344CB8AC3E}">
        <p14:creationId xmlns:p14="http://schemas.microsoft.com/office/powerpoint/2010/main" val="146207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1901</Words>
  <Application>Microsoft Office PowerPoint</Application>
  <PresentationFormat>On-screen Show (4:3)</PresentationFormat>
  <Paragraphs>268</Paragraphs>
  <Slides>44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What’s the difference?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14</cp:revision>
  <dcterms:created xsi:type="dcterms:W3CDTF">2014-08-19T13:31:49Z</dcterms:created>
  <dcterms:modified xsi:type="dcterms:W3CDTF">2014-08-21T11:55:28Z</dcterms:modified>
</cp:coreProperties>
</file>