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58" r:id="rId8"/>
    <p:sldId id="269" r:id="rId9"/>
    <p:sldId id="270" r:id="rId10"/>
    <p:sldId id="271" r:id="rId11"/>
    <p:sldId id="262" r:id="rId12"/>
    <p:sldId id="272" r:id="rId13"/>
    <p:sldId id="273" r:id="rId14"/>
    <p:sldId id="287" r:id="rId15"/>
    <p:sldId id="274" r:id="rId16"/>
    <p:sldId id="275" r:id="rId17"/>
    <p:sldId id="276" r:id="rId18"/>
    <p:sldId id="278" r:id="rId19"/>
    <p:sldId id="277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64" r:id="rId29"/>
    <p:sldId id="263" r:id="rId30"/>
    <p:sldId id="26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FFFF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25/07/2014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34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25/07/2014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03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25/07/2014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16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25/07/2014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25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25/07/2014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0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25/07/2014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79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25/07/2014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38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25/07/2014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500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25/07/2014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29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25/07/2014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05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25/07/2014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67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02658-2FC9-439B-8E59-011FDFC8874A}" type="datetimeFigureOut">
              <a:rPr lang="en-GB" smtClean="0"/>
              <a:t>25/07/2014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42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57332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5733256"/>
            <a:ext cx="9144001" cy="1124744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PHYSICS – Density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73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572000" cy="338811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Picture 2" descr="http://coloringhub.com/wp-content/uploads/2014/01/bottle-imag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178180"/>
            <a:ext cx="1446909" cy="144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4572001" y="1866979"/>
            <a:ext cx="1008112" cy="44724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738989" y="548680"/>
            <a:ext cx="215349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 litre bottle = 1l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738988" y="1543935"/>
            <a:ext cx="215349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Same as 1 cubic decimetre (dm</a:t>
            </a:r>
            <a:r>
              <a:rPr lang="en-GB" baseline="30000" dirty="0" smtClean="0"/>
              <a:t>3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572000" y="0"/>
            <a:ext cx="4572000" cy="338811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739538" y="2731390"/>
            <a:ext cx="422495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 litre = 1000 cubic centimetres (cm</a:t>
            </a:r>
            <a:r>
              <a:rPr lang="en-GB" baseline="30000" dirty="0" smtClean="0"/>
              <a:t>3</a:t>
            </a:r>
            <a:r>
              <a:rPr lang="en-GB" dirty="0" smtClean="0"/>
              <a:t>)</a:t>
            </a:r>
          </a:p>
          <a:p>
            <a:pPr algn="ctr"/>
            <a:r>
              <a:rPr lang="en-GB" dirty="0" smtClean="0"/>
              <a:t>=  1000 millilitres (ml)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860032" y="5949280"/>
            <a:ext cx="410445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 cubic centimetre (cm</a:t>
            </a:r>
            <a:r>
              <a:rPr lang="en-GB" baseline="30000" dirty="0" smtClean="0"/>
              <a:t>3</a:t>
            </a:r>
            <a:r>
              <a:rPr lang="en-GB" dirty="0" smtClean="0"/>
              <a:t>) = 1 millilitre (ml) </a:t>
            </a:r>
            <a:endParaRPr lang="en-GB" dirty="0"/>
          </a:p>
        </p:txBody>
      </p:sp>
      <p:pic>
        <p:nvPicPr>
          <p:cNvPr id="2050" name="Picture 2" descr="http://www.clker.com/cliparts/4/L/h/C/h/1/sugar-cube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261" y="4581128"/>
            <a:ext cx="723454" cy="810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ight Arrow 11"/>
          <p:cNvSpPr/>
          <p:nvPr/>
        </p:nvSpPr>
        <p:spPr>
          <a:xfrm rot="5400000">
            <a:off x="6234933" y="3781441"/>
            <a:ext cx="1008112" cy="44724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572000" y="3388119"/>
            <a:ext cx="4572000" cy="346988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300192" y="4797152"/>
            <a:ext cx="0" cy="43204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852013" y="4509120"/>
            <a:ext cx="312275" cy="21602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738989" y="5229200"/>
            <a:ext cx="425299" cy="21602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52120" y="485928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1 cm</a:t>
            </a:r>
            <a:endParaRPr lang="en-GB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840252" y="431373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1 cm</a:t>
            </a:r>
            <a:endParaRPr lang="en-GB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6913487" y="530802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1 cm</a:t>
            </a:r>
            <a:endParaRPr lang="en-GB" sz="1400" dirty="0"/>
          </a:p>
        </p:txBody>
      </p:sp>
      <p:pic>
        <p:nvPicPr>
          <p:cNvPr id="4098" name="Picture 2" descr="http://3.imimg.com/data3/UF/XU/MY-1413895/aluminum-cubes-125x125.pn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18423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://3.imimg.com/data3/UF/XU/MY-1413895/aluminum-cubes-125x125.pn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59" y="3718423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" y="3388119"/>
            <a:ext cx="4571999" cy="346988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23528" y="4986535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Aluminium 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2411759" y="4986535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Lead 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51520" y="5615803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For any given volume (</a:t>
            </a:r>
            <a:r>
              <a:rPr lang="en-GB" dirty="0" err="1" smtClean="0"/>
              <a:t>eg</a:t>
            </a:r>
            <a:r>
              <a:rPr lang="en-GB" dirty="0" smtClean="0"/>
              <a:t>. 1cm</a:t>
            </a:r>
            <a:r>
              <a:rPr lang="en-GB" baseline="30000" dirty="0" smtClean="0"/>
              <a:t>3</a:t>
            </a:r>
            <a:r>
              <a:rPr lang="en-GB" dirty="0" smtClean="0"/>
              <a:t>) lead is heavier than aluminium.  It has a higher </a:t>
            </a:r>
            <a:r>
              <a:rPr lang="en-GB" b="1" u="sng" dirty="0" smtClean="0"/>
              <a:t>DENSITY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120483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1691680" y="1988840"/>
            <a:ext cx="5760640" cy="144016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DENSITY  =  </a:t>
            </a:r>
            <a:r>
              <a:rPr lang="en-GB" sz="36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 </a:t>
            </a:r>
          </a:p>
          <a:p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Volume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54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1691680" y="1988840"/>
            <a:ext cx="5760640" cy="144016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DENSITY  =  </a:t>
            </a:r>
            <a:r>
              <a:rPr lang="en-GB" sz="36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 </a:t>
            </a:r>
          </a:p>
          <a:p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Volume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2" descr="http://3.imimg.com/data3/UF/XU/MY-1413895/aluminum-cubes-125x125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75265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691680" y="4149080"/>
            <a:ext cx="2160240" cy="144015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Water has a density of</a:t>
            </a:r>
          </a:p>
          <a:p>
            <a:pPr algn="ctr"/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 g/cm</a:t>
            </a:r>
            <a:r>
              <a:rPr lang="en-GB" sz="2400" baseline="30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</a:t>
            </a:r>
            <a:endParaRPr lang="en-GB" sz="2400" baseline="30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6021288"/>
            <a:ext cx="3600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1000 cm</a:t>
            </a:r>
            <a:r>
              <a:rPr lang="en-GB" baseline="30000" dirty="0" smtClean="0"/>
              <a:t>3</a:t>
            </a:r>
            <a:r>
              <a:rPr lang="en-GB" dirty="0" smtClean="0"/>
              <a:t> of water (1 litre) therefore has a mass of 1000g (1 kilogram)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380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1691680" y="1988840"/>
            <a:ext cx="5760640" cy="144016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DENSITY  =  </a:t>
            </a:r>
            <a:r>
              <a:rPr lang="en-GB" sz="36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 </a:t>
            </a:r>
          </a:p>
          <a:p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Volume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2" descr="http://3.imimg.com/data3/UF/XU/MY-1413895/aluminum-cubes-125x125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75265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691680" y="4149080"/>
            <a:ext cx="2160240" cy="144015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Water has a density of</a:t>
            </a:r>
          </a:p>
          <a:p>
            <a:pPr algn="ctr"/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 g/cm</a:t>
            </a:r>
            <a:r>
              <a:rPr lang="en-GB" sz="2400" baseline="30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</a:t>
            </a:r>
            <a:endParaRPr lang="en-GB" sz="2400" baseline="30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6021288"/>
            <a:ext cx="3600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1000 cm</a:t>
            </a:r>
            <a:r>
              <a:rPr lang="en-GB" baseline="30000" dirty="0" smtClean="0"/>
              <a:t>3</a:t>
            </a:r>
            <a:r>
              <a:rPr lang="en-GB" dirty="0" smtClean="0"/>
              <a:t> of water (1 litre) therefore has a mass of 1000g (1 kilogram)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557766"/>
              </p:ext>
            </p:extLst>
          </p:nvPr>
        </p:nvGraphicFramePr>
        <p:xfrm>
          <a:off x="5292080" y="3645024"/>
          <a:ext cx="3384376" cy="288031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692188"/>
                <a:gridCol w="1692188"/>
              </a:tblGrid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Substance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Density (g/cm</a:t>
                      </a:r>
                      <a:r>
                        <a:rPr lang="en-GB" baseline="30000" dirty="0" smtClean="0"/>
                        <a:t>3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 anchor="ctr"/>
                </a:tc>
              </a:tr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Wood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0.75</a:t>
                      </a:r>
                      <a:endParaRPr lang="en-GB" dirty="0"/>
                    </a:p>
                  </a:txBody>
                  <a:tcPr anchor="ctr"/>
                </a:tc>
              </a:tr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Ice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0.92</a:t>
                      </a:r>
                      <a:endParaRPr lang="en-GB" dirty="0"/>
                    </a:p>
                  </a:txBody>
                  <a:tcPr anchor="ctr"/>
                </a:tc>
              </a:tr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Water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1.00</a:t>
                      </a:r>
                      <a:endParaRPr lang="en-GB" dirty="0"/>
                    </a:p>
                  </a:txBody>
                  <a:tcPr anchor="ctr"/>
                </a:tc>
              </a:tr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Aluminium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2.70</a:t>
                      </a:r>
                      <a:endParaRPr lang="en-GB" dirty="0"/>
                    </a:p>
                  </a:txBody>
                  <a:tcPr anchor="ctr"/>
                </a:tc>
              </a:tr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Copper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8.90</a:t>
                      </a:r>
                      <a:endParaRPr lang="en-GB" dirty="0"/>
                    </a:p>
                  </a:txBody>
                  <a:tcPr anchor="ctr"/>
                </a:tc>
              </a:tr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Lead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11.4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0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1691680" y="1988840"/>
            <a:ext cx="5760640" cy="144016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DENSITY  =  </a:t>
            </a:r>
            <a:r>
              <a:rPr lang="en-GB" sz="36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 </a:t>
            </a:r>
          </a:p>
          <a:p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Volume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2" descr="http://3.imimg.com/data3/UF/XU/MY-1413895/aluminum-cubes-125x125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75265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691680" y="4149080"/>
            <a:ext cx="2160240" cy="144015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Water has a density of</a:t>
            </a:r>
          </a:p>
          <a:p>
            <a:pPr algn="ctr"/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 g/cm</a:t>
            </a:r>
            <a:r>
              <a:rPr lang="en-GB" sz="2400" baseline="30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</a:t>
            </a:r>
            <a:endParaRPr lang="en-GB" sz="2400" baseline="30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6021288"/>
            <a:ext cx="3600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1000 cm</a:t>
            </a:r>
            <a:r>
              <a:rPr lang="en-GB" baseline="30000" dirty="0" smtClean="0"/>
              <a:t>3</a:t>
            </a:r>
            <a:r>
              <a:rPr lang="en-GB" dirty="0" smtClean="0"/>
              <a:t> of water (1 litre) therefore has a mass of 1000g (1 kilogram)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830421"/>
              </p:ext>
            </p:extLst>
          </p:nvPr>
        </p:nvGraphicFramePr>
        <p:xfrm>
          <a:off x="5292080" y="3645024"/>
          <a:ext cx="3384376" cy="288031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692188"/>
                <a:gridCol w="1692188"/>
              </a:tblGrid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Substance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Density (g/cm</a:t>
                      </a:r>
                      <a:r>
                        <a:rPr lang="en-GB" baseline="30000" dirty="0" smtClean="0"/>
                        <a:t>3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 anchor="ctr"/>
                </a:tc>
              </a:tr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Wood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0.75</a:t>
                      </a:r>
                      <a:endParaRPr lang="en-GB" dirty="0"/>
                    </a:p>
                  </a:txBody>
                  <a:tcPr anchor="ctr"/>
                </a:tc>
              </a:tr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Ice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0.92</a:t>
                      </a:r>
                      <a:endParaRPr lang="en-GB" dirty="0"/>
                    </a:p>
                  </a:txBody>
                  <a:tcPr anchor="ctr"/>
                </a:tc>
              </a:tr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Water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1.00</a:t>
                      </a:r>
                      <a:endParaRPr lang="en-GB" dirty="0"/>
                    </a:p>
                  </a:txBody>
                  <a:tcPr anchor="ctr"/>
                </a:tc>
              </a:tr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Aluminium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2.70</a:t>
                      </a:r>
                      <a:endParaRPr lang="en-GB" dirty="0"/>
                    </a:p>
                  </a:txBody>
                  <a:tcPr anchor="ctr"/>
                </a:tc>
              </a:tr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Copper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8.90</a:t>
                      </a:r>
                      <a:endParaRPr lang="en-GB" dirty="0"/>
                    </a:p>
                  </a:txBody>
                  <a:tcPr anchor="ctr"/>
                </a:tc>
              </a:tr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Lead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11.4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32656"/>
            <a:ext cx="1260996" cy="1260996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3275856" y="188640"/>
            <a:ext cx="5040560" cy="1584176"/>
          </a:xfrm>
          <a:prstGeom prst="wedgeEllipseCallout">
            <a:avLst>
              <a:gd name="adj1" fmla="val -82703"/>
              <a:gd name="adj2" fmla="val -15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THINK!</a:t>
            </a:r>
          </a:p>
          <a:p>
            <a:pPr algn="ctr"/>
            <a:r>
              <a:rPr lang="en-GB" dirty="0" smtClean="0"/>
              <a:t>A solid object with a density lower than that of water will float.</a:t>
            </a:r>
          </a:p>
          <a:p>
            <a:pPr algn="ctr"/>
            <a:r>
              <a:rPr lang="en-GB" dirty="0" smtClean="0"/>
              <a:t>So why should a battleship made of aluminium not sink?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98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4004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219915" y="620688"/>
            <a:ext cx="360040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Calculating density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0" y="1268760"/>
            <a:ext cx="4320480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 the density equation, density is shown by the Greek letter ‘rho’ = 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122" name="Picture 2" descr="http://www.decodeunicode.org/en/data/glyph/196x196/2374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005683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decodeunicode.org/en/data/glyph/196x196/2374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311" y="3429000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611560" y="3412450"/>
            <a:ext cx="3312368" cy="1008112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DENSITY  =  </a:t>
            </a:r>
            <a:r>
              <a:rPr lang="en-GB" sz="20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 </a:t>
            </a:r>
          </a:p>
          <a:p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  Volume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3573016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>
                <a:latin typeface="Comic Sans MS" panose="030F0702030302020204" pitchFamily="66" charset="0"/>
              </a:rPr>
              <a:t>=  </a:t>
            </a:r>
            <a:r>
              <a:rPr lang="en-GB" sz="2400" i="1" u="sng" dirty="0" smtClean="0">
                <a:latin typeface="Comic Sans MS" panose="030F0702030302020204" pitchFamily="66" charset="0"/>
              </a:rPr>
              <a:t>m</a:t>
            </a:r>
            <a:r>
              <a:rPr lang="en-GB" sz="2400" i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GB" sz="2400" i="1" dirty="0" smtClean="0">
                <a:latin typeface="Comic Sans MS" panose="030F0702030302020204" pitchFamily="66" charset="0"/>
              </a:rPr>
              <a:t>    V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3429000"/>
            <a:ext cx="1656184" cy="9750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58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4004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219915" y="620688"/>
            <a:ext cx="360040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Calculating density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0" y="1268760"/>
            <a:ext cx="4320480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 the density equation, density is shown by the Greek letter ‘rho’ = 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122" name="Picture 2" descr="http://www.decodeunicode.org/en/data/glyph/196x196/2374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005683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decodeunicode.org/en/data/glyph/196x196/2374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311" y="3429000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611560" y="3412450"/>
            <a:ext cx="3312368" cy="1008112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DENSITY  =  </a:t>
            </a:r>
            <a:r>
              <a:rPr lang="en-GB" sz="20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 </a:t>
            </a:r>
          </a:p>
          <a:p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  Volume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3573016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>
                <a:latin typeface="Comic Sans MS" panose="030F0702030302020204" pitchFamily="66" charset="0"/>
              </a:rPr>
              <a:t>=  </a:t>
            </a:r>
            <a:r>
              <a:rPr lang="en-GB" sz="2400" i="1" u="sng" dirty="0" smtClean="0">
                <a:latin typeface="Comic Sans MS" panose="030F0702030302020204" pitchFamily="66" charset="0"/>
              </a:rPr>
              <a:t>m</a:t>
            </a:r>
            <a:r>
              <a:rPr lang="en-GB" sz="2400" i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GB" sz="2400" i="1" dirty="0" smtClean="0">
                <a:latin typeface="Comic Sans MS" panose="030F0702030302020204" pitchFamily="66" charset="0"/>
              </a:rPr>
              <a:t>    V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3429000"/>
            <a:ext cx="1656184" cy="9750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" name="Group 19"/>
          <p:cNvGrpSpPr/>
          <p:nvPr/>
        </p:nvGrpSpPr>
        <p:grpSpPr>
          <a:xfrm>
            <a:off x="6012160" y="3897760"/>
            <a:ext cx="3024336" cy="2680847"/>
            <a:chOff x="6012160" y="3897760"/>
            <a:chExt cx="3024336" cy="2680847"/>
          </a:xfrm>
        </p:grpSpPr>
        <p:sp>
          <p:nvSpPr>
            <p:cNvPr id="9" name="Isosceles Triangle 8"/>
            <p:cNvSpPr/>
            <p:nvPr/>
          </p:nvSpPr>
          <p:spPr>
            <a:xfrm>
              <a:off x="6012160" y="3897760"/>
              <a:ext cx="3024336" cy="2680846"/>
            </a:xfrm>
            <a:prstGeom prst="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>
              <a:stCxn id="9" idx="1"/>
            </p:cNvCxnSpPr>
            <p:nvPr/>
          </p:nvCxnSpPr>
          <p:spPr>
            <a:xfrm>
              <a:off x="6768244" y="5238183"/>
              <a:ext cx="151216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7524328" y="5238183"/>
              <a:ext cx="0" cy="13404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Picture 2" descr="http://www.decodeunicode.org/en/data/glyph/196x196/2374.gi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2" y="5517232"/>
              <a:ext cx="648072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7200292" y="4509120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i="1" dirty="0" smtClean="0">
                  <a:latin typeface="Comic Sans MS" panose="030F0702030302020204" pitchFamily="66" charset="0"/>
                </a:rPr>
                <a:t>m</a:t>
              </a:r>
              <a:endParaRPr lang="en-GB" sz="2400" i="1" dirty="0">
                <a:latin typeface="Comic Sans MS" panose="030F0702030302020204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3491" y="567756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Comic Sans MS" panose="030F0702030302020204" pitchFamily="66" charset="0"/>
                </a:rPr>
                <a:t>V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971600" y="486916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</a:t>
            </a:r>
            <a:r>
              <a:rPr lang="en-GB" sz="2400" dirty="0" smtClean="0">
                <a:latin typeface="Comic Sans MS" panose="030F0702030302020204" pitchFamily="66" charset="0"/>
              </a:rPr>
              <a:t>V  =  </a:t>
            </a:r>
            <a:r>
              <a:rPr lang="en-GB" sz="2400" i="1" u="sng" dirty="0" smtClean="0">
                <a:latin typeface="Comic Sans MS" panose="030F0702030302020204" pitchFamily="66" charset="0"/>
              </a:rPr>
              <a:t>m</a:t>
            </a:r>
            <a:r>
              <a:rPr lang="en-GB" sz="2400" i="1" dirty="0" smtClean="0">
                <a:latin typeface="Comic Sans MS" panose="030F0702030302020204" pitchFamily="66" charset="0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21" name="Picture 2" descr="http://www.decodeunicode.org/en/data/glyph/196x196/2374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766" y="5043097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3819124" y="4890019"/>
            <a:ext cx="1760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</a:t>
            </a:r>
            <a:r>
              <a:rPr lang="en-GB" sz="2400" i="1" dirty="0">
                <a:latin typeface="Comic Sans MS" panose="030F0702030302020204" pitchFamily="66" charset="0"/>
              </a:rPr>
              <a:t>m</a:t>
            </a:r>
            <a:r>
              <a:rPr lang="en-GB" sz="2400" dirty="0" smtClean="0">
                <a:latin typeface="Comic Sans MS" panose="030F0702030302020204" pitchFamily="66" charset="0"/>
              </a:rPr>
              <a:t>  =  V  x 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23" name="Picture 2" descr="http://www.decodeunicode.org/en/data/glyph/196x196/2374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75956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54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644008" y="116632"/>
            <a:ext cx="2304256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Calculating density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753864" y="908719"/>
            <a:ext cx="2268252" cy="2088233"/>
            <a:chOff x="6012160" y="3897760"/>
            <a:chExt cx="3024336" cy="2680847"/>
          </a:xfrm>
        </p:grpSpPr>
        <p:sp>
          <p:nvSpPr>
            <p:cNvPr id="7" name="Isosceles Triangle 6"/>
            <p:cNvSpPr/>
            <p:nvPr/>
          </p:nvSpPr>
          <p:spPr>
            <a:xfrm>
              <a:off x="6012160" y="3897760"/>
              <a:ext cx="3024336" cy="2680846"/>
            </a:xfrm>
            <a:prstGeom prst="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>
              <a:stCxn id="7" idx="1"/>
            </p:cNvCxnSpPr>
            <p:nvPr/>
          </p:nvCxnSpPr>
          <p:spPr>
            <a:xfrm>
              <a:off x="6768244" y="5238183"/>
              <a:ext cx="151216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7524328" y="5238183"/>
              <a:ext cx="0" cy="13404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 descr="http://www.decodeunicode.org/en/data/glyph/196x196/2374.gi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2" y="5517232"/>
              <a:ext cx="648072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7200292" y="4509120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i="1" dirty="0" smtClean="0">
                  <a:latin typeface="Comic Sans MS" panose="030F0702030302020204" pitchFamily="66" charset="0"/>
                </a:rPr>
                <a:t>m</a:t>
              </a:r>
              <a:endParaRPr lang="en-GB" sz="2400" i="1" dirty="0">
                <a:latin typeface="Comic Sans MS" panose="030F0702030302020204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63491" y="567756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Comic Sans MS" panose="030F0702030302020204" pitchFamily="66" charset="0"/>
                </a:rPr>
                <a:t>V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19558"/>
            <a:ext cx="1248346" cy="778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110" y="1486654"/>
            <a:ext cx="1588765" cy="4556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091494"/>
            <a:ext cx="1032322" cy="6942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51520" y="519558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Eg</a:t>
            </a:r>
            <a:r>
              <a:rPr lang="en-GB" dirty="0" smtClean="0"/>
              <a:t>.  What is the density of a block of steel if it has a mass of 9,360g and a volume of 1,200cm</a:t>
            </a:r>
            <a:r>
              <a:rPr lang="en-GB" baseline="30000" dirty="0" smtClean="0"/>
              <a:t>3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7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644008" y="116632"/>
            <a:ext cx="2304256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Calculating density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753864" y="908719"/>
            <a:ext cx="2268252" cy="2088233"/>
            <a:chOff x="6012160" y="3897760"/>
            <a:chExt cx="3024336" cy="2680847"/>
          </a:xfrm>
        </p:grpSpPr>
        <p:sp>
          <p:nvSpPr>
            <p:cNvPr id="7" name="Isosceles Triangle 6"/>
            <p:cNvSpPr/>
            <p:nvPr/>
          </p:nvSpPr>
          <p:spPr>
            <a:xfrm>
              <a:off x="6012160" y="3897760"/>
              <a:ext cx="3024336" cy="2680846"/>
            </a:xfrm>
            <a:prstGeom prst="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>
              <a:stCxn id="7" idx="1"/>
            </p:cNvCxnSpPr>
            <p:nvPr/>
          </p:nvCxnSpPr>
          <p:spPr>
            <a:xfrm>
              <a:off x="6768244" y="5238183"/>
              <a:ext cx="151216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7524328" y="5238183"/>
              <a:ext cx="0" cy="13404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 descr="http://www.decodeunicode.org/en/data/glyph/196x196/2374.gi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2" y="5517232"/>
              <a:ext cx="648072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7200292" y="4509120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i="1" dirty="0" smtClean="0">
                  <a:latin typeface="Comic Sans MS" panose="030F0702030302020204" pitchFamily="66" charset="0"/>
                </a:rPr>
                <a:t>m</a:t>
              </a:r>
              <a:endParaRPr lang="en-GB" sz="2400" i="1" dirty="0">
                <a:latin typeface="Comic Sans MS" panose="030F0702030302020204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63491" y="567756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Comic Sans MS" panose="030F0702030302020204" pitchFamily="66" charset="0"/>
                </a:rPr>
                <a:t>V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19558"/>
            <a:ext cx="1248346" cy="778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110" y="1486654"/>
            <a:ext cx="1588765" cy="4556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091494"/>
            <a:ext cx="1032322" cy="6942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51520" y="519558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Eg</a:t>
            </a:r>
            <a:r>
              <a:rPr lang="en-GB" dirty="0" smtClean="0"/>
              <a:t>.  What is the density of a block of steel if it has a mass of 9,360g and a volume of 1,200cm</a:t>
            </a:r>
            <a:r>
              <a:rPr lang="en-GB" baseline="30000" dirty="0" smtClean="0"/>
              <a:t>3</a:t>
            </a:r>
            <a:r>
              <a:rPr lang="en-GB" dirty="0" smtClean="0"/>
              <a:t>?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6654"/>
            <a:ext cx="1248346" cy="778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http://www.decodeunicode.org/en/data/glyph/196x196/2374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74893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8" y="2641829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</a:t>
            </a:r>
            <a:r>
              <a:rPr lang="en-GB" u="sng" dirty="0" smtClean="0"/>
              <a:t>9 360</a:t>
            </a:r>
          </a:p>
          <a:p>
            <a:r>
              <a:rPr lang="en-GB" dirty="0"/>
              <a:t> </a:t>
            </a:r>
            <a:r>
              <a:rPr lang="en-GB" dirty="0" smtClean="0"/>
              <a:t>  1 200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411760" y="26750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 7.8 g/cm3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31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644008" y="116632"/>
            <a:ext cx="2304256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Calculating density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753864" y="908719"/>
            <a:ext cx="2268252" cy="2088233"/>
            <a:chOff x="6012160" y="3897760"/>
            <a:chExt cx="3024336" cy="2680847"/>
          </a:xfrm>
        </p:grpSpPr>
        <p:sp>
          <p:nvSpPr>
            <p:cNvPr id="7" name="Isosceles Triangle 6"/>
            <p:cNvSpPr/>
            <p:nvPr/>
          </p:nvSpPr>
          <p:spPr>
            <a:xfrm>
              <a:off x="6012160" y="3897760"/>
              <a:ext cx="3024336" cy="2680846"/>
            </a:xfrm>
            <a:prstGeom prst="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>
              <a:stCxn id="7" idx="1"/>
            </p:cNvCxnSpPr>
            <p:nvPr/>
          </p:nvCxnSpPr>
          <p:spPr>
            <a:xfrm>
              <a:off x="6768244" y="5238183"/>
              <a:ext cx="151216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7524328" y="5238183"/>
              <a:ext cx="0" cy="13404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 descr="http://www.decodeunicode.org/en/data/glyph/196x196/2374.gi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2" y="5517232"/>
              <a:ext cx="648072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7200292" y="4509120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i="1" dirty="0" smtClean="0">
                  <a:latin typeface="Comic Sans MS" panose="030F0702030302020204" pitchFamily="66" charset="0"/>
                </a:rPr>
                <a:t>m</a:t>
              </a:r>
              <a:endParaRPr lang="en-GB" sz="2400" i="1" dirty="0">
                <a:latin typeface="Comic Sans MS" panose="030F0702030302020204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63491" y="567756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Comic Sans MS" panose="030F0702030302020204" pitchFamily="66" charset="0"/>
                </a:rPr>
                <a:t>V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19558"/>
            <a:ext cx="1248346" cy="778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110" y="1486654"/>
            <a:ext cx="1588765" cy="4556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091494"/>
            <a:ext cx="1032322" cy="6942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51520" y="519558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Eg</a:t>
            </a:r>
            <a:r>
              <a:rPr lang="en-GB" dirty="0" smtClean="0"/>
              <a:t>.  What is the density of a block of steel if it has a mass of 9,360g and a volume of 1,200cm</a:t>
            </a:r>
            <a:r>
              <a:rPr lang="en-GB" baseline="30000" dirty="0" smtClean="0"/>
              <a:t>3</a:t>
            </a:r>
            <a:r>
              <a:rPr lang="en-GB" dirty="0" smtClean="0"/>
              <a:t>?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6654"/>
            <a:ext cx="1248346" cy="778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http://www.decodeunicode.org/en/data/glyph/196x196/2374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74893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8" y="2641829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</a:t>
            </a:r>
            <a:r>
              <a:rPr lang="en-GB" u="sng" dirty="0" smtClean="0"/>
              <a:t>9 360</a:t>
            </a:r>
          </a:p>
          <a:p>
            <a:r>
              <a:rPr lang="en-GB" dirty="0"/>
              <a:t> </a:t>
            </a:r>
            <a:r>
              <a:rPr lang="en-GB" dirty="0" smtClean="0"/>
              <a:t>  1 200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411760" y="26750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 7.8 g/cm3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-18256" y="-8823"/>
            <a:ext cx="4572000" cy="342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255237" y="3717032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Eg</a:t>
            </a:r>
            <a:r>
              <a:rPr lang="en-GB" dirty="0" smtClean="0"/>
              <a:t>.  What is the mass of a block of gold if it has a density of 19.3 g/cm</a:t>
            </a:r>
            <a:r>
              <a:rPr lang="en-GB" baseline="30000" dirty="0" smtClean="0"/>
              <a:t>3</a:t>
            </a:r>
            <a:r>
              <a:rPr lang="en-GB" dirty="0" smtClean="0"/>
              <a:t> and a volume of 540 cm</a:t>
            </a:r>
            <a:r>
              <a:rPr lang="en-GB" baseline="30000" dirty="0" smtClean="0"/>
              <a:t>3</a:t>
            </a:r>
            <a:r>
              <a:rPr lang="en-GB" dirty="0" smtClean="0"/>
              <a:t>?</a:t>
            </a: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361" y="4941168"/>
            <a:ext cx="1588765" cy="4556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39552" y="573325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/>
              <a:t>  m  =  </a:t>
            </a:r>
            <a:r>
              <a:rPr lang="en-GB" sz="2400" dirty="0" smtClean="0"/>
              <a:t>540  x  19.3  =  10,422g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41869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719572" y="548680"/>
            <a:ext cx="7704856" cy="5760640"/>
          </a:xfrm>
          <a:prstGeom prst="round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572000" y="548680"/>
            <a:ext cx="3852428" cy="93610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LEARNING OBJECTIVES</a:t>
            </a:r>
            <a:endParaRPr lang="en-GB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662259"/>
              </p:ext>
            </p:extLst>
          </p:nvPr>
        </p:nvGraphicFramePr>
        <p:xfrm>
          <a:off x="1043608" y="1484784"/>
          <a:ext cx="7128792" cy="4392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/>
                <a:gridCol w="3600400"/>
              </a:tblGrid>
              <a:tr h="4392488">
                <a:tc>
                  <a:txBody>
                    <a:bodyPr/>
                    <a:lstStyle/>
                    <a:p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1.4 Density </a:t>
                      </a:r>
                    </a:p>
                    <a:p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Core </a:t>
                      </a:r>
                    </a:p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• Recall and use the equation ρ = m/V </a:t>
                      </a:r>
                    </a:p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• Describe an experiment to determine the density of a liquid and of a regularly shaped solid and make the necessary calculation </a:t>
                      </a:r>
                    </a:p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• Describe the determination of the density of an irregularly shaped solid by the method of displacement </a:t>
                      </a:r>
                    </a:p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• Predict whether an object will float based on density data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19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644008" y="116632"/>
            <a:ext cx="2304256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Calculating density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753864" y="908719"/>
            <a:ext cx="2268252" cy="2088233"/>
            <a:chOff x="6012160" y="3897760"/>
            <a:chExt cx="3024336" cy="2680847"/>
          </a:xfrm>
        </p:grpSpPr>
        <p:sp>
          <p:nvSpPr>
            <p:cNvPr id="7" name="Isosceles Triangle 6"/>
            <p:cNvSpPr/>
            <p:nvPr/>
          </p:nvSpPr>
          <p:spPr>
            <a:xfrm>
              <a:off x="6012160" y="3897760"/>
              <a:ext cx="3024336" cy="2680846"/>
            </a:xfrm>
            <a:prstGeom prst="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>
              <a:stCxn id="7" idx="1"/>
            </p:cNvCxnSpPr>
            <p:nvPr/>
          </p:nvCxnSpPr>
          <p:spPr>
            <a:xfrm>
              <a:off x="6768244" y="5238183"/>
              <a:ext cx="151216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7524328" y="5238183"/>
              <a:ext cx="0" cy="13404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 descr="http://www.decodeunicode.org/en/data/glyph/196x196/2374.gi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2" y="5517232"/>
              <a:ext cx="648072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7200292" y="4509120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i="1" dirty="0" smtClean="0">
                  <a:latin typeface="Comic Sans MS" panose="030F0702030302020204" pitchFamily="66" charset="0"/>
                </a:rPr>
                <a:t>m</a:t>
              </a:r>
              <a:endParaRPr lang="en-GB" sz="2400" i="1" dirty="0">
                <a:latin typeface="Comic Sans MS" panose="030F0702030302020204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63491" y="567756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Comic Sans MS" panose="030F0702030302020204" pitchFamily="66" charset="0"/>
                </a:rPr>
                <a:t>V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19558"/>
            <a:ext cx="1248346" cy="778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110" y="1486654"/>
            <a:ext cx="1588765" cy="4556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091494"/>
            <a:ext cx="1032322" cy="6942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51520" y="519558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Eg</a:t>
            </a:r>
            <a:r>
              <a:rPr lang="en-GB" dirty="0" smtClean="0"/>
              <a:t>.  What is the density of a block of steel if it has a mass of 9,360g and a volume of 1,200cm</a:t>
            </a:r>
            <a:r>
              <a:rPr lang="en-GB" baseline="30000" dirty="0" smtClean="0"/>
              <a:t>3</a:t>
            </a:r>
            <a:r>
              <a:rPr lang="en-GB" dirty="0" smtClean="0"/>
              <a:t>?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6654"/>
            <a:ext cx="1248346" cy="778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http://www.decodeunicode.org/en/data/glyph/196x196/2374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74893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8" y="2641829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</a:t>
            </a:r>
            <a:r>
              <a:rPr lang="en-GB" u="sng" dirty="0" smtClean="0"/>
              <a:t>9 360</a:t>
            </a:r>
          </a:p>
          <a:p>
            <a:r>
              <a:rPr lang="en-GB" dirty="0"/>
              <a:t> </a:t>
            </a:r>
            <a:r>
              <a:rPr lang="en-GB" dirty="0" smtClean="0"/>
              <a:t>  1 200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411760" y="26750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 7.8 g/cm3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-18256" y="-8823"/>
            <a:ext cx="4572000" cy="342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255237" y="3717032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Eg</a:t>
            </a:r>
            <a:r>
              <a:rPr lang="en-GB" dirty="0" smtClean="0"/>
              <a:t>.  What is the mass of a block of gold if it has a density of 19.3 g/cm</a:t>
            </a:r>
            <a:r>
              <a:rPr lang="en-GB" baseline="30000" dirty="0" smtClean="0"/>
              <a:t>3</a:t>
            </a:r>
            <a:r>
              <a:rPr lang="en-GB" dirty="0" smtClean="0"/>
              <a:t> and a volume of 540 cm</a:t>
            </a:r>
            <a:r>
              <a:rPr lang="en-GB" baseline="30000" dirty="0" smtClean="0"/>
              <a:t>3</a:t>
            </a:r>
            <a:r>
              <a:rPr lang="en-GB" dirty="0" smtClean="0"/>
              <a:t>?</a:t>
            </a: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361" y="4941168"/>
            <a:ext cx="1588765" cy="4556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39552" y="573325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/>
              <a:t>  m  =  </a:t>
            </a:r>
            <a:r>
              <a:rPr lang="en-GB" sz="2400" dirty="0" smtClean="0"/>
              <a:t>540  x  19.3  =  10,422g</a:t>
            </a:r>
            <a:endParaRPr lang="en-GB" sz="2400" i="1" dirty="0"/>
          </a:p>
        </p:txBody>
      </p:sp>
      <p:sp>
        <p:nvSpPr>
          <p:cNvPr id="24" name="Rectangle 23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4932040" y="3717032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Eg</a:t>
            </a:r>
            <a:r>
              <a:rPr lang="en-GB" dirty="0" smtClean="0"/>
              <a:t>.  What is the volume of a block of ice if it has a density of 0.92 g/cm</a:t>
            </a:r>
            <a:r>
              <a:rPr lang="en-GB" baseline="30000" dirty="0" smtClean="0"/>
              <a:t>3</a:t>
            </a:r>
            <a:r>
              <a:rPr lang="en-GB" dirty="0" smtClean="0"/>
              <a:t> and a mass of 12,462g?</a:t>
            </a:r>
          </a:p>
        </p:txBody>
      </p:sp>
    </p:spTree>
    <p:extLst>
      <p:ext uri="{BB962C8B-B14F-4D97-AF65-F5344CB8AC3E}">
        <p14:creationId xmlns:p14="http://schemas.microsoft.com/office/powerpoint/2010/main" val="168539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644008" y="116632"/>
            <a:ext cx="2304256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Calculating density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753864" y="908719"/>
            <a:ext cx="2268252" cy="2088233"/>
            <a:chOff x="6012160" y="3897760"/>
            <a:chExt cx="3024336" cy="2680847"/>
          </a:xfrm>
        </p:grpSpPr>
        <p:sp>
          <p:nvSpPr>
            <p:cNvPr id="7" name="Isosceles Triangle 6"/>
            <p:cNvSpPr/>
            <p:nvPr/>
          </p:nvSpPr>
          <p:spPr>
            <a:xfrm>
              <a:off x="6012160" y="3897760"/>
              <a:ext cx="3024336" cy="2680846"/>
            </a:xfrm>
            <a:prstGeom prst="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>
              <a:stCxn id="7" idx="1"/>
            </p:cNvCxnSpPr>
            <p:nvPr/>
          </p:nvCxnSpPr>
          <p:spPr>
            <a:xfrm>
              <a:off x="6768244" y="5238183"/>
              <a:ext cx="151216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7524328" y="5238183"/>
              <a:ext cx="0" cy="13404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 descr="http://www.decodeunicode.org/en/data/glyph/196x196/2374.gi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2" y="5517232"/>
              <a:ext cx="648072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7200292" y="4509120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i="1" dirty="0" smtClean="0">
                  <a:latin typeface="Comic Sans MS" panose="030F0702030302020204" pitchFamily="66" charset="0"/>
                </a:rPr>
                <a:t>m</a:t>
              </a:r>
              <a:endParaRPr lang="en-GB" sz="2400" i="1" dirty="0">
                <a:latin typeface="Comic Sans MS" panose="030F0702030302020204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63491" y="567756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Comic Sans MS" panose="030F0702030302020204" pitchFamily="66" charset="0"/>
                </a:rPr>
                <a:t>V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19558"/>
            <a:ext cx="1248346" cy="778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110" y="1486654"/>
            <a:ext cx="1588765" cy="4556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091494"/>
            <a:ext cx="1032322" cy="6942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51520" y="519558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Eg</a:t>
            </a:r>
            <a:r>
              <a:rPr lang="en-GB" dirty="0" smtClean="0"/>
              <a:t>.  What is the density of a block of steel if it has a mass of 9,360g and a volume of 1,200cm</a:t>
            </a:r>
            <a:r>
              <a:rPr lang="en-GB" baseline="30000" dirty="0" smtClean="0"/>
              <a:t>3</a:t>
            </a:r>
            <a:r>
              <a:rPr lang="en-GB" dirty="0" smtClean="0"/>
              <a:t>?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6654"/>
            <a:ext cx="1248346" cy="778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http://www.decodeunicode.org/en/data/glyph/196x196/2374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74893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8" y="2641829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</a:t>
            </a:r>
            <a:r>
              <a:rPr lang="en-GB" u="sng" dirty="0" smtClean="0"/>
              <a:t>9 360</a:t>
            </a:r>
          </a:p>
          <a:p>
            <a:r>
              <a:rPr lang="en-GB" dirty="0"/>
              <a:t> </a:t>
            </a:r>
            <a:r>
              <a:rPr lang="en-GB" dirty="0" smtClean="0"/>
              <a:t>  1 200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411760" y="26750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 7.8 g/cm3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-18256" y="-8823"/>
            <a:ext cx="4572000" cy="342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255237" y="3717032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Eg</a:t>
            </a:r>
            <a:r>
              <a:rPr lang="en-GB" dirty="0" smtClean="0"/>
              <a:t>.  What is the mass of a block of gold if it has a density of 19.3 g/cm</a:t>
            </a:r>
            <a:r>
              <a:rPr lang="en-GB" baseline="30000" dirty="0" smtClean="0"/>
              <a:t>3</a:t>
            </a:r>
            <a:r>
              <a:rPr lang="en-GB" dirty="0" smtClean="0"/>
              <a:t> and a volume of 540 cm</a:t>
            </a:r>
            <a:r>
              <a:rPr lang="en-GB" baseline="30000" dirty="0" smtClean="0"/>
              <a:t>3</a:t>
            </a:r>
            <a:r>
              <a:rPr lang="en-GB" dirty="0" smtClean="0"/>
              <a:t>?</a:t>
            </a: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361" y="4941168"/>
            <a:ext cx="1588765" cy="4556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39552" y="573325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/>
              <a:t>  m  =  </a:t>
            </a:r>
            <a:r>
              <a:rPr lang="en-GB" sz="2400" dirty="0" smtClean="0"/>
              <a:t>540  x  19.3  =  10,422g</a:t>
            </a:r>
            <a:endParaRPr lang="en-GB" sz="2400" i="1" dirty="0"/>
          </a:p>
        </p:txBody>
      </p:sp>
      <p:sp>
        <p:nvSpPr>
          <p:cNvPr id="24" name="Rectangle 23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4932040" y="3717032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Eg</a:t>
            </a:r>
            <a:r>
              <a:rPr lang="en-GB" dirty="0" smtClean="0"/>
              <a:t>.  What is the volume of a block of ice if it has a density of 0.92 g/cm</a:t>
            </a:r>
            <a:r>
              <a:rPr lang="en-GB" baseline="30000" dirty="0" smtClean="0"/>
              <a:t>3</a:t>
            </a:r>
            <a:r>
              <a:rPr lang="en-GB" dirty="0" smtClean="0"/>
              <a:t> and a mass of 12,462g?</a:t>
            </a:r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839" y="4821888"/>
            <a:ext cx="1032322" cy="6942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5040052" y="5733256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/>
              <a:t>  </a:t>
            </a:r>
            <a:r>
              <a:rPr lang="en-GB" sz="2400" dirty="0" smtClean="0"/>
              <a:t>V</a:t>
            </a:r>
            <a:r>
              <a:rPr lang="en-GB" sz="2400" i="1" dirty="0" smtClean="0"/>
              <a:t>  </a:t>
            </a:r>
            <a:r>
              <a:rPr lang="en-GB" sz="2400" dirty="0" smtClean="0"/>
              <a:t>=  </a:t>
            </a:r>
            <a:r>
              <a:rPr lang="en-GB" sz="2400" u="sng" dirty="0" smtClean="0"/>
              <a:t>12 462   </a:t>
            </a:r>
            <a:r>
              <a:rPr lang="en-GB" sz="2400" dirty="0" smtClean="0"/>
              <a:t>=    13,546cm</a:t>
            </a:r>
            <a:r>
              <a:rPr lang="en-GB" sz="2400" baseline="30000" dirty="0" smtClean="0"/>
              <a:t>3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             0.92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7463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251520" y="332656"/>
            <a:ext cx="5112568" cy="86409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</a:t>
            </a:r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Volume and Density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2420" y="1484784"/>
            <a:ext cx="2304256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Volume of a liquid 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780928"/>
            <a:ext cx="2128267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07804" y="4149080"/>
            <a:ext cx="900100" cy="1728192"/>
          </a:xfrm>
          <a:prstGeom prst="rect">
            <a:avLst/>
          </a:prstGeom>
          <a:solidFill>
            <a:srgbClr val="4F81BD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569822" y="3356992"/>
            <a:ext cx="4320480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Measuring cylinder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707904" y="3618602"/>
            <a:ext cx="86191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50847" y="4005064"/>
            <a:ext cx="4320480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Read off the level on the scale to get the volume of liquid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3707904" y="4149080"/>
            <a:ext cx="842944" cy="2099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372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332656"/>
            <a:ext cx="5112568" cy="86409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</a:t>
            </a:r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Volume and Density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2420" y="1484784"/>
            <a:ext cx="2304256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Volume of a regular solid 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Cube 8"/>
          <p:cNvSpPr/>
          <p:nvPr/>
        </p:nvSpPr>
        <p:spPr>
          <a:xfrm>
            <a:off x="539552" y="2852936"/>
            <a:ext cx="2952328" cy="187220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547664" y="2420888"/>
            <a:ext cx="1260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Length 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971600" y="2728665"/>
            <a:ext cx="252028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22211" y="3487806"/>
            <a:ext cx="1260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Height  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563888" y="2852936"/>
            <a:ext cx="0" cy="136815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176264" y="4407739"/>
            <a:ext cx="1260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Width   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176264" y="4221088"/>
            <a:ext cx="459632" cy="50405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5246357"/>
            <a:ext cx="4716016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Volume of rectangular block = length x width x height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71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332656"/>
            <a:ext cx="5112568" cy="86409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</a:t>
            </a:r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Volume and Density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2420" y="1484784"/>
            <a:ext cx="2304256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Volume of a regular solid 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Cube 8"/>
          <p:cNvSpPr/>
          <p:nvPr/>
        </p:nvSpPr>
        <p:spPr>
          <a:xfrm>
            <a:off x="539552" y="2852936"/>
            <a:ext cx="2952328" cy="187220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547664" y="2420888"/>
            <a:ext cx="1260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Length 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971600" y="2728665"/>
            <a:ext cx="252028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22211" y="3487806"/>
            <a:ext cx="1260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Height  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563888" y="2852936"/>
            <a:ext cx="0" cy="136815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176264" y="4407739"/>
            <a:ext cx="1260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Width   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176264" y="4221088"/>
            <a:ext cx="459632" cy="50405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5246357"/>
            <a:ext cx="4716016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Volume of rectangular block = length x width x height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" name="Flowchart: Magnetic Disk 2"/>
          <p:cNvSpPr/>
          <p:nvPr/>
        </p:nvSpPr>
        <p:spPr>
          <a:xfrm>
            <a:off x="5364088" y="1988840"/>
            <a:ext cx="1872208" cy="2808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7236296" y="3275110"/>
            <a:ext cx="1260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Height  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452320" y="2321260"/>
            <a:ext cx="20187" cy="2086479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71713" y="2420887"/>
            <a:ext cx="1260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Radius 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300192" y="2420887"/>
            <a:ext cx="936104" cy="1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60032" y="5243863"/>
            <a:ext cx="4364396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Volume of a cylinder= </a:t>
            </a:r>
            <a:r>
              <a:rPr lang="el-GR" sz="1400" dirty="0" smtClean="0">
                <a:latin typeface="Times New Roman"/>
                <a:cs typeface="Times New Roman"/>
              </a:rPr>
              <a:t>π</a:t>
            </a:r>
            <a:r>
              <a:rPr lang="en-GB" sz="1400" dirty="0" smtClean="0">
                <a:latin typeface="Comic Sans MS" panose="030F0702030302020204" pitchFamily="66" charset="0"/>
              </a:rPr>
              <a:t> x radius</a:t>
            </a:r>
            <a:r>
              <a:rPr lang="en-GB" sz="1400" baseline="30000" dirty="0" smtClean="0">
                <a:latin typeface="Comic Sans MS" panose="030F0702030302020204" pitchFamily="66" charset="0"/>
              </a:rPr>
              <a:t>2</a:t>
            </a:r>
            <a:r>
              <a:rPr lang="en-GB" sz="1400" dirty="0" smtClean="0">
                <a:latin typeface="Comic Sans MS" panose="030F0702030302020204" pitchFamily="66" charset="0"/>
              </a:rPr>
              <a:t> x height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0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251520" y="332656"/>
            <a:ext cx="5112568" cy="86409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</a:t>
            </a:r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Volume and Density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2420" y="1484784"/>
            <a:ext cx="2304256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Volume of an irregular solid 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23299" y="2996952"/>
            <a:ext cx="2128267" cy="3419475"/>
            <a:chOff x="2267744" y="2780928"/>
            <a:chExt cx="2128267" cy="341947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2780928"/>
              <a:ext cx="2128267" cy="3419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2807804" y="4149080"/>
              <a:ext cx="900100" cy="1728192"/>
            </a:xfrm>
            <a:prstGeom prst="rect">
              <a:avLst/>
            </a:prstGeom>
            <a:solidFill>
              <a:srgbClr val="4F81BD">
                <a:alpha val="52157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572000" y="2852936"/>
            <a:ext cx="4320480" cy="31700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Read off the level on the scale before adding the irregular solid, and again after the solid has been put into the measuring cylinder.</a:t>
            </a:r>
          </a:p>
          <a:p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Volume of irregular solid =</a:t>
            </a:r>
          </a:p>
          <a:p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Volume after – volume before</a:t>
            </a:r>
          </a:p>
          <a:p>
            <a:pPr algn="ctr"/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 235 – 155 = 80cm</a:t>
            </a:r>
            <a:r>
              <a:rPr lang="en-GB" sz="2000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733" y="2996951"/>
            <a:ext cx="2128267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2983793" y="3789040"/>
            <a:ext cx="900100" cy="2304255"/>
          </a:xfrm>
          <a:prstGeom prst="rect">
            <a:avLst/>
          </a:prstGeom>
          <a:solidFill>
            <a:srgbClr val="4F81BD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3176337" y="4331368"/>
            <a:ext cx="596775" cy="1251285"/>
          </a:xfrm>
          <a:custGeom>
            <a:avLst/>
            <a:gdLst>
              <a:gd name="connsiteX0" fmla="*/ 182880 w 596775"/>
              <a:gd name="connsiteY0" fmla="*/ 38501 h 1251285"/>
              <a:gd name="connsiteX1" fmla="*/ 182880 w 596775"/>
              <a:gd name="connsiteY1" fmla="*/ 38501 h 1251285"/>
              <a:gd name="connsiteX2" fmla="*/ 125128 w 596775"/>
              <a:gd name="connsiteY2" fmla="*/ 105878 h 1251285"/>
              <a:gd name="connsiteX3" fmla="*/ 86627 w 596775"/>
              <a:gd name="connsiteY3" fmla="*/ 154005 h 1251285"/>
              <a:gd name="connsiteX4" fmla="*/ 48126 w 596775"/>
              <a:gd name="connsiteY4" fmla="*/ 240632 h 1251285"/>
              <a:gd name="connsiteX5" fmla="*/ 38501 w 596775"/>
              <a:gd name="connsiteY5" fmla="*/ 269508 h 1251285"/>
              <a:gd name="connsiteX6" fmla="*/ 19250 w 596775"/>
              <a:gd name="connsiteY6" fmla="*/ 298384 h 1251285"/>
              <a:gd name="connsiteX7" fmla="*/ 0 w 596775"/>
              <a:gd name="connsiteY7" fmla="*/ 336885 h 1251285"/>
              <a:gd name="connsiteX8" fmla="*/ 9625 w 596775"/>
              <a:gd name="connsiteY8" fmla="*/ 490889 h 1251285"/>
              <a:gd name="connsiteX9" fmla="*/ 28876 w 596775"/>
              <a:gd name="connsiteY9" fmla="*/ 558266 h 1251285"/>
              <a:gd name="connsiteX10" fmla="*/ 48126 w 596775"/>
              <a:gd name="connsiteY10" fmla="*/ 596767 h 1251285"/>
              <a:gd name="connsiteX11" fmla="*/ 67377 w 596775"/>
              <a:gd name="connsiteY11" fmla="*/ 654518 h 1251285"/>
              <a:gd name="connsiteX12" fmla="*/ 105878 w 596775"/>
              <a:gd name="connsiteY12" fmla="*/ 741146 h 1251285"/>
              <a:gd name="connsiteX13" fmla="*/ 115503 w 596775"/>
              <a:gd name="connsiteY13" fmla="*/ 770021 h 1251285"/>
              <a:gd name="connsiteX14" fmla="*/ 125128 w 596775"/>
              <a:gd name="connsiteY14" fmla="*/ 1039529 h 1251285"/>
              <a:gd name="connsiteX15" fmla="*/ 163629 w 596775"/>
              <a:gd name="connsiteY15" fmla="*/ 1135781 h 1251285"/>
              <a:gd name="connsiteX16" fmla="*/ 182880 w 596775"/>
              <a:gd name="connsiteY16" fmla="*/ 1164657 h 1251285"/>
              <a:gd name="connsiteX17" fmla="*/ 240631 w 596775"/>
              <a:gd name="connsiteY17" fmla="*/ 1203158 h 1251285"/>
              <a:gd name="connsiteX18" fmla="*/ 346509 w 596775"/>
              <a:gd name="connsiteY18" fmla="*/ 1251285 h 1251285"/>
              <a:gd name="connsiteX19" fmla="*/ 404261 w 596775"/>
              <a:gd name="connsiteY19" fmla="*/ 1232034 h 1251285"/>
              <a:gd name="connsiteX20" fmla="*/ 433137 w 596775"/>
              <a:gd name="connsiteY20" fmla="*/ 1222409 h 1251285"/>
              <a:gd name="connsiteX21" fmla="*/ 471638 w 596775"/>
              <a:gd name="connsiteY21" fmla="*/ 1164657 h 1251285"/>
              <a:gd name="connsiteX22" fmla="*/ 500514 w 596775"/>
              <a:gd name="connsiteY22" fmla="*/ 1058779 h 1251285"/>
              <a:gd name="connsiteX23" fmla="*/ 519764 w 596775"/>
              <a:gd name="connsiteY23" fmla="*/ 847024 h 1251285"/>
              <a:gd name="connsiteX24" fmla="*/ 539015 w 596775"/>
              <a:gd name="connsiteY24" fmla="*/ 789272 h 1251285"/>
              <a:gd name="connsiteX25" fmla="*/ 548640 w 596775"/>
              <a:gd name="connsiteY25" fmla="*/ 760396 h 1251285"/>
              <a:gd name="connsiteX26" fmla="*/ 567890 w 596775"/>
              <a:gd name="connsiteY26" fmla="*/ 616017 h 1251285"/>
              <a:gd name="connsiteX27" fmla="*/ 577516 w 596775"/>
              <a:gd name="connsiteY27" fmla="*/ 567891 h 1251285"/>
              <a:gd name="connsiteX28" fmla="*/ 587141 w 596775"/>
              <a:gd name="connsiteY28" fmla="*/ 433137 h 1251285"/>
              <a:gd name="connsiteX29" fmla="*/ 596766 w 596775"/>
              <a:gd name="connsiteY29" fmla="*/ 356135 h 1251285"/>
              <a:gd name="connsiteX30" fmla="*/ 577516 w 596775"/>
              <a:gd name="connsiteY30" fmla="*/ 202131 h 1251285"/>
              <a:gd name="connsiteX31" fmla="*/ 567890 w 596775"/>
              <a:gd name="connsiteY31" fmla="*/ 163630 h 1251285"/>
              <a:gd name="connsiteX32" fmla="*/ 529389 w 596775"/>
              <a:gd name="connsiteY32" fmla="*/ 105878 h 1251285"/>
              <a:gd name="connsiteX33" fmla="*/ 481263 w 596775"/>
              <a:gd name="connsiteY33" fmla="*/ 48127 h 1251285"/>
              <a:gd name="connsiteX34" fmla="*/ 452387 w 596775"/>
              <a:gd name="connsiteY34" fmla="*/ 38501 h 1251285"/>
              <a:gd name="connsiteX35" fmla="*/ 423511 w 596775"/>
              <a:gd name="connsiteY35" fmla="*/ 19251 h 1251285"/>
              <a:gd name="connsiteX36" fmla="*/ 365760 w 596775"/>
              <a:gd name="connsiteY36" fmla="*/ 0 h 1251285"/>
              <a:gd name="connsiteX37" fmla="*/ 298383 w 596775"/>
              <a:gd name="connsiteY37" fmla="*/ 9626 h 1251285"/>
              <a:gd name="connsiteX38" fmla="*/ 259882 w 596775"/>
              <a:gd name="connsiteY38" fmla="*/ 19251 h 1251285"/>
              <a:gd name="connsiteX39" fmla="*/ 182880 w 596775"/>
              <a:gd name="connsiteY39" fmla="*/ 38501 h 125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96775" h="1251285">
                <a:moveTo>
                  <a:pt x="182880" y="38501"/>
                </a:moveTo>
                <a:lnTo>
                  <a:pt x="182880" y="38501"/>
                </a:lnTo>
                <a:cubicBezTo>
                  <a:pt x="163629" y="60960"/>
                  <a:pt x="142091" y="81645"/>
                  <a:pt x="125128" y="105878"/>
                </a:cubicBezTo>
                <a:cubicBezTo>
                  <a:pt x="84446" y="163995"/>
                  <a:pt x="155184" y="108299"/>
                  <a:pt x="86627" y="154005"/>
                </a:cubicBezTo>
                <a:cubicBezTo>
                  <a:pt x="63719" y="222731"/>
                  <a:pt x="78633" y="194872"/>
                  <a:pt x="48126" y="240632"/>
                </a:cubicBezTo>
                <a:cubicBezTo>
                  <a:pt x="44918" y="250257"/>
                  <a:pt x="43038" y="260433"/>
                  <a:pt x="38501" y="269508"/>
                </a:cubicBezTo>
                <a:cubicBezTo>
                  <a:pt x="33328" y="279855"/>
                  <a:pt x="24989" y="288340"/>
                  <a:pt x="19250" y="298384"/>
                </a:cubicBezTo>
                <a:cubicBezTo>
                  <a:pt x="12131" y="310842"/>
                  <a:pt x="6417" y="324051"/>
                  <a:pt x="0" y="336885"/>
                </a:cubicBezTo>
                <a:cubicBezTo>
                  <a:pt x="3208" y="388220"/>
                  <a:pt x="4507" y="439709"/>
                  <a:pt x="9625" y="490889"/>
                </a:cubicBezTo>
                <a:cubicBezTo>
                  <a:pt x="10687" y="501512"/>
                  <a:pt x="23521" y="545772"/>
                  <a:pt x="28876" y="558266"/>
                </a:cubicBezTo>
                <a:cubicBezTo>
                  <a:pt x="34528" y="571454"/>
                  <a:pt x="42797" y="583445"/>
                  <a:pt x="48126" y="596767"/>
                </a:cubicBezTo>
                <a:cubicBezTo>
                  <a:pt x="55662" y="615607"/>
                  <a:pt x="56121" y="637634"/>
                  <a:pt x="67377" y="654518"/>
                </a:cubicBezTo>
                <a:cubicBezTo>
                  <a:pt x="97883" y="700278"/>
                  <a:pt x="82969" y="672420"/>
                  <a:pt x="105878" y="741146"/>
                </a:cubicBezTo>
                <a:lnTo>
                  <a:pt x="115503" y="770021"/>
                </a:lnTo>
                <a:cubicBezTo>
                  <a:pt x="118711" y="859857"/>
                  <a:pt x="117227" y="949984"/>
                  <a:pt x="125128" y="1039529"/>
                </a:cubicBezTo>
                <a:cubicBezTo>
                  <a:pt x="127185" y="1062846"/>
                  <a:pt x="150671" y="1113104"/>
                  <a:pt x="163629" y="1135781"/>
                </a:cubicBezTo>
                <a:cubicBezTo>
                  <a:pt x="169368" y="1145825"/>
                  <a:pt x="174174" y="1157039"/>
                  <a:pt x="182880" y="1164657"/>
                </a:cubicBezTo>
                <a:cubicBezTo>
                  <a:pt x="200292" y="1179892"/>
                  <a:pt x="219937" y="1192811"/>
                  <a:pt x="240631" y="1203158"/>
                </a:cubicBezTo>
                <a:cubicBezTo>
                  <a:pt x="326709" y="1246196"/>
                  <a:pt x="290410" y="1232583"/>
                  <a:pt x="346509" y="1251285"/>
                </a:cubicBezTo>
                <a:lnTo>
                  <a:pt x="404261" y="1232034"/>
                </a:lnTo>
                <a:lnTo>
                  <a:pt x="433137" y="1222409"/>
                </a:lnTo>
                <a:cubicBezTo>
                  <a:pt x="445971" y="1203158"/>
                  <a:pt x="464322" y="1186606"/>
                  <a:pt x="471638" y="1164657"/>
                </a:cubicBezTo>
                <a:cubicBezTo>
                  <a:pt x="496061" y="1091385"/>
                  <a:pt x="486908" y="1126804"/>
                  <a:pt x="500514" y="1058779"/>
                </a:cubicBezTo>
                <a:cubicBezTo>
                  <a:pt x="506171" y="956947"/>
                  <a:pt x="497186" y="922283"/>
                  <a:pt x="519764" y="847024"/>
                </a:cubicBezTo>
                <a:cubicBezTo>
                  <a:pt x="525595" y="827588"/>
                  <a:pt x="532598" y="808523"/>
                  <a:pt x="539015" y="789272"/>
                </a:cubicBezTo>
                <a:lnTo>
                  <a:pt x="548640" y="760396"/>
                </a:lnTo>
                <a:cubicBezTo>
                  <a:pt x="553505" y="721475"/>
                  <a:pt x="561250" y="655858"/>
                  <a:pt x="567890" y="616017"/>
                </a:cubicBezTo>
                <a:cubicBezTo>
                  <a:pt x="570580" y="599880"/>
                  <a:pt x="574307" y="583933"/>
                  <a:pt x="577516" y="567891"/>
                </a:cubicBezTo>
                <a:cubicBezTo>
                  <a:pt x="580724" y="522973"/>
                  <a:pt x="583064" y="477985"/>
                  <a:pt x="587141" y="433137"/>
                </a:cubicBezTo>
                <a:cubicBezTo>
                  <a:pt x="589483" y="407376"/>
                  <a:pt x="596766" y="382002"/>
                  <a:pt x="596766" y="356135"/>
                </a:cubicBezTo>
                <a:cubicBezTo>
                  <a:pt x="596766" y="210206"/>
                  <a:pt x="597846" y="273285"/>
                  <a:pt x="577516" y="202131"/>
                </a:cubicBezTo>
                <a:cubicBezTo>
                  <a:pt x="573882" y="189411"/>
                  <a:pt x="573806" y="175462"/>
                  <a:pt x="567890" y="163630"/>
                </a:cubicBezTo>
                <a:cubicBezTo>
                  <a:pt x="557543" y="142936"/>
                  <a:pt x="542223" y="125129"/>
                  <a:pt x="529389" y="105878"/>
                </a:cubicBezTo>
                <a:cubicBezTo>
                  <a:pt x="515184" y="84571"/>
                  <a:pt x="503497" y="62950"/>
                  <a:pt x="481263" y="48127"/>
                </a:cubicBezTo>
                <a:cubicBezTo>
                  <a:pt x="472821" y="42499"/>
                  <a:pt x="461462" y="43038"/>
                  <a:pt x="452387" y="38501"/>
                </a:cubicBezTo>
                <a:cubicBezTo>
                  <a:pt x="442040" y="33328"/>
                  <a:pt x="434082" y="23949"/>
                  <a:pt x="423511" y="19251"/>
                </a:cubicBezTo>
                <a:cubicBezTo>
                  <a:pt x="404968" y="11010"/>
                  <a:pt x="365760" y="0"/>
                  <a:pt x="365760" y="0"/>
                </a:cubicBezTo>
                <a:cubicBezTo>
                  <a:pt x="343301" y="3209"/>
                  <a:pt x="320704" y="5568"/>
                  <a:pt x="298383" y="9626"/>
                </a:cubicBezTo>
                <a:cubicBezTo>
                  <a:pt x="285368" y="11992"/>
                  <a:pt x="273072" y="18236"/>
                  <a:pt x="259882" y="19251"/>
                </a:cubicBezTo>
                <a:cubicBezTo>
                  <a:pt x="231091" y="21466"/>
                  <a:pt x="195714" y="35293"/>
                  <a:pt x="182880" y="3850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68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691680" y="3429000"/>
            <a:ext cx="1436189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251520" y="332656"/>
            <a:ext cx="5112568" cy="86409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</a:t>
            </a:r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Volume and Density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2420" y="1484784"/>
            <a:ext cx="2304256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Volume of an irregular solid 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7539" y="2276872"/>
            <a:ext cx="432048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Using a Eureka (displacement) can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099391" y="3523437"/>
            <a:ext cx="596775" cy="1251285"/>
          </a:xfrm>
          <a:custGeom>
            <a:avLst/>
            <a:gdLst>
              <a:gd name="connsiteX0" fmla="*/ 182880 w 596775"/>
              <a:gd name="connsiteY0" fmla="*/ 38501 h 1251285"/>
              <a:gd name="connsiteX1" fmla="*/ 182880 w 596775"/>
              <a:gd name="connsiteY1" fmla="*/ 38501 h 1251285"/>
              <a:gd name="connsiteX2" fmla="*/ 125128 w 596775"/>
              <a:gd name="connsiteY2" fmla="*/ 105878 h 1251285"/>
              <a:gd name="connsiteX3" fmla="*/ 86627 w 596775"/>
              <a:gd name="connsiteY3" fmla="*/ 154005 h 1251285"/>
              <a:gd name="connsiteX4" fmla="*/ 48126 w 596775"/>
              <a:gd name="connsiteY4" fmla="*/ 240632 h 1251285"/>
              <a:gd name="connsiteX5" fmla="*/ 38501 w 596775"/>
              <a:gd name="connsiteY5" fmla="*/ 269508 h 1251285"/>
              <a:gd name="connsiteX6" fmla="*/ 19250 w 596775"/>
              <a:gd name="connsiteY6" fmla="*/ 298384 h 1251285"/>
              <a:gd name="connsiteX7" fmla="*/ 0 w 596775"/>
              <a:gd name="connsiteY7" fmla="*/ 336885 h 1251285"/>
              <a:gd name="connsiteX8" fmla="*/ 9625 w 596775"/>
              <a:gd name="connsiteY8" fmla="*/ 490889 h 1251285"/>
              <a:gd name="connsiteX9" fmla="*/ 28876 w 596775"/>
              <a:gd name="connsiteY9" fmla="*/ 558266 h 1251285"/>
              <a:gd name="connsiteX10" fmla="*/ 48126 w 596775"/>
              <a:gd name="connsiteY10" fmla="*/ 596767 h 1251285"/>
              <a:gd name="connsiteX11" fmla="*/ 67377 w 596775"/>
              <a:gd name="connsiteY11" fmla="*/ 654518 h 1251285"/>
              <a:gd name="connsiteX12" fmla="*/ 105878 w 596775"/>
              <a:gd name="connsiteY12" fmla="*/ 741146 h 1251285"/>
              <a:gd name="connsiteX13" fmla="*/ 115503 w 596775"/>
              <a:gd name="connsiteY13" fmla="*/ 770021 h 1251285"/>
              <a:gd name="connsiteX14" fmla="*/ 125128 w 596775"/>
              <a:gd name="connsiteY14" fmla="*/ 1039529 h 1251285"/>
              <a:gd name="connsiteX15" fmla="*/ 163629 w 596775"/>
              <a:gd name="connsiteY15" fmla="*/ 1135781 h 1251285"/>
              <a:gd name="connsiteX16" fmla="*/ 182880 w 596775"/>
              <a:gd name="connsiteY16" fmla="*/ 1164657 h 1251285"/>
              <a:gd name="connsiteX17" fmla="*/ 240631 w 596775"/>
              <a:gd name="connsiteY17" fmla="*/ 1203158 h 1251285"/>
              <a:gd name="connsiteX18" fmla="*/ 346509 w 596775"/>
              <a:gd name="connsiteY18" fmla="*/ 1251285 h 1251285"/>
              <a:gd name="connsiteX19" fmla="*/ 404261 w 596775"/>
              <a:gd name="connsiteY19" fmla="*/ 1232034 h 1251285"/>
              <a:gd name="connsiteX20" fmla="*/ 433137 w 596775"/>
              <a:gd name="connsiteY20" fmla="*/ 1222409 h 1251285"/>
              <a:gd name="connsiteX21" fmla="*/ 471638 w 596775"/>
              <a:gd name="connsiteY21" fmla="*/ 1164657 h 1251285"/>
              <a:gd name="connsiteX22" fmla="*/ 500514 w 596775"/>
              <a:gd name="connsiteY22" fmla="*/ 1058779 h 1251285"/>
              <a:gd name="connsiteX23" fmla="*/ 519764 w 596775"/>
              <a:gd name="connsiteY23" fmla="*/ 847024 h 1251285"/>
              <a:gd name="connsiteX24" fmla="*/ 539015 w 596775"/>
              <a:gd name="connsiteY24" fmla="*/ 789272 h 1251285"/>
              <a:gd name="connsiteX25" fmla="*/ 548640 w 596775"/>
              <a:gd name="connsiteY25" fmla="*/ 760396 h 1251285"/>
              <a:gd name="connsiteX26" fmla="*/ 567890 w 596775"/>
              <a:gd name="connsiteY26" fmla="*/ 616017 h 1251285"/>
              <a:gd name="connsiteX27" fmla="*/ 577516 w 596775"/>
              <a:gd name="connsiteY27" fmla="*/ 567891 h 1251285"/>
              <a:gd name="connsiteX28" fmla="*/ 587141 w 596775"/>
              <a:gd name="connsiteY28" fmla="*/ 433137 h 1251285"/>
              <a:gd name="connsiteX29" fmla="*/ 596766 w 596775"/>
              <a:gd name="connsiteY29" fmla="*/ 356135 h 1251285"/>
              <a:gd name="connsiteX30" fmla="*/ 577516 w 596775"/>
              <a:gd name="connsiteY30" fmla="*/ 202131 h 1251285"/>
              <a:gd name="connsiteX31" fmla="*/ 567890 w 596775"/>
              <a:gd name="connsiteY31" fmla="*/ 163630 h 1251285"/>
              <a:gd name="connsiteX32" fmla="*/ 529389 w 596775"/>
              <a:gd name="connsiteY32" fmla="*/ 105878 h 1251285"/>
              <a:gd name="connsiteX33" fmla="*/ 481263 w 596775"/>
              <a:gd name="connsiteY33" fmla="*/ 48127 h 1251285"/>
              <a:gd name="connsiteX34" fmla="*/ 452387 w 596775"/>
              <a:gd name="connsiteY34" fmla="*/ 38501 h 1251285"/>
              <a:gd name="connsiteX35" fmla="*/ 423511 w 596775"/>
              <a:gd name="connsiteY35" fmla="*/ 19251 h 1251285"/>
              <a:gd name="connsiteX36" fmla="*/ 365760 w 596775"/>
              <a:gd name="connsiteY36" fmla="*/ 0 h 1251285"/>
              <a:gd name="connsiteX37" fmla="*/ 298383 w 596775"/>
              <a:gd name="connsiteY37" fmla="*/ 9626 h 1251285"/>
              <a:gd name="connsiteX38" fmla="*/ 259882 w 596775"/>
              <a:gd name="connsiteY38" fmla="*/ 19251 h 1251285"/>
              <a:gd name="connsiteX39" fmla="*/ 182880 w 596775"/>
              <a:gd name="connsiteY39" fmla="*/ 38501 h 125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96775" h="1251285">
                <a:moveTo>
                  <a:pt x="182880" y="38501"/>
                </a:moveTo>
                <a:lnTo>
                  <a:pt x="182880" y="38501"/>
                </a:lnTo>
                <a:cubicBezTo>
                  <a:pt x="163629" y="60960"/>
                  <a:pt x="142091" y="81645"/>
                  <a:pt x="125128" y="105878"/>
                </a:cubicBezTo>
                <a:cubicBezTo>
                  <a:pt x="84446" y="163995"/>
                  <a:pt x="155184" y="108299"/>
                  <a:pt x="86627" y="154005"/>
                </a:cubicBezTo>
                <a:cubicBezTo>
                  <a:pt x="63719" y="222731"/>
                  <a:pt x="78633" y="194872"/>
                  <a:pt x="48126" y="240632"/>
                </a:cubicBezTo>
                <a:cubicBezTo>
                  <a:pt x="44918" y="250257"/>
                  <a:pt x="43038" y="260433"/>
                  <a:pt x="38501" y="269508"/>
                </a:cubicBezTo>
                <a:cubicBezTo>
                  <a:pt x="33328" y="279855"/>
                  <a:pt x="24989" y="288340"/>
                  <a:pt x="19250" y="298384"/>
                </a:cubicBezTo>
                <a:cubicBezTo>
                  <a:pt x="12131" y="310842"/>
                  <a:pt x="6417" y="324051"/>
                  <a:pt x="0" y="336885"/>
                </a:cubicBezTo>
                <a:cubicBezTo>
                  <a:pt x="3208" y="388220"/>
                  <a:pt x="4507" y="439709"/>
                  <a:pt x="9625" y="490889"/>
                </a:cubicBezTo>
                <a:cubicBezTo>
                  <a:pt x="10687" y="501512"/>
                  <a:pt x="23521" y="545772"/>
                  <a:pt x="28876" y="558266"/>
                </a:cubicBezTo>
                <a:cubicBezTo>
                  <a:pt x="34528" y="571454"/>
                  <a:pt x="42797" y="583445"/>
                  <a:pt x="48126" y="596767"/>
                </a:cubicBezTo>
                <a:cubicBezTo>
                  <a:pt x="55662" y="615607"/>
                  <a:pt x="56121" y="637634"/>
                  <a:pt x="67377" y="654518"/>
                </a:cubicBezTo>
                <a:cubicBezTo>
                  <a:pt x="97883" y="700278"/>
                  <a:pt x="82969" y="672420"/>
                  <a:pt x="105878" y="741146"/>
                </a:cubicBezTo>
                <a:lnTo>
                  <a:pt x="115503" y="770021"/>
                </a:lnTo>
                <a:cubicBezTo>
                  <a:pt x="118711" y="859857"/>
                  <a:pt x="117227" y="949984"/>
                  <a:pt x="125128" y="1039529"/>
                </a:cubicBezTo>
                <a:cubicBezTo>
                  <a:pt x="127185" y="1062846"/>
                  <a:pt x="150671" y="1113104"/>
                  <a:pt x="163629" y="1135781"/>
                </a:cubicBezTo>
                <a:cubicBezTo>
                  <a:pt x="169368" y="1145825"/>
                  <a:pt x="174174" y="1157039"/>
                  <a:pt x="182880" y="1164657"/>
                </a:cubicBezTo>
                <a:cubicBezTo>
                  <a:pt x="200292" y="1179892"/>
                  <a:pt x="219937" y="1192811"/>
                  <a:pt x="240631" y="1203158"/>
                </a:cubicBezTo>
                <a:cubicBezTo>
                  <a:pt x="326709" y="1246196"/>
                  <a:pt x="290410" y="1232583"/>
                  <a:pt x="346509" y="1251285"/>
                </a:cubicBezTo>
                <a:lnTo>
                  <a:pt x="404261" y="1232034"/>
                </a:lnTo>
                <a:lnTo>
                  <a:pt x="433137" y="1222409"/>
                </a:lnTo>
                <a:cubicBezTo>
                  <a:pt x="445971" y="1203158"/>
                  <a:pt x="464322" y="1186606"/>
                  <a:pt x="471638" y="1164657"/>
                </a:cubicBezTo>
                <a:cubicBezTo>
                  <a:pt x="496061" y="1091385"/>
                  <a:pt x="486908" y="1126804"/>
                  <a:pt x="500514" y="1058779"/>
                </a:cubicBezTo>
                <a:cubicBezTo>
                  <a:pt x="506171" y="956947"/>
                  <a:pt x="497186" y="922283"/>
                  <a:pt x="519764" y="847024"/>
                </a:cubicBezTo>
                <a:cubicBezTo>
                  <a:pt x="525595" y="827588"/>
                  <a:pt x="532598" y="808523"/>
                  <a:pt x="539015" y="789272"/>
                </a:cubicBezTo>
                <a:lnTo>
                  <a:pt x="548640" y="760396"/>
                </a:lnTo>
                <a:cubicBezTo>
                  <a:pt x="553505" y="721475"/>
                  <a:pt x="561250" y="655858"/>
                  <a:pt x="567890" y="616017"/>
                </a:cubicBezTo>
                <a:cubicBezTo>
                  <a:pt x="570580" y="599880"/>
                  <a:pt x="574307" y="583933"/>
                  <a:pt x="577516" y="567891"/>
                </a:cubicBezTo>
                <a:cubicBezTo>
                  <a:pt x="580724" y="522973"/>
                  <a:pt x="583064" y="477985"/>
                  <a:pt x="587141" y="433137"/>
                </a:cubicBezTo>
                <a:cubicBezTo>
                  <a:pt x="589483" y="407376"/>
                  <a:pt x="596766" y="382002"/>
                  <a:pt x="596766" y="356135"/>
                </a:cubicBezTo>
                <a:cubicBezTo>
                  <a:pt x="596766" y="210206"/>
                  <a:pt x="597846" y="273285"/>
                  <a:pt x="577516" y="202131"/>
                </a:cubicBezTo>
                <a:cubicBezTo>
                  <a:pt x="573882" y="189411"/>
                  <a:pt x="573806" y="175462"/>
                  <a:pt x="567890" y="163630"/>
                </a:cubicBezTo>
                <a:cubicBezTo>
                  <a:pt x="557543" y="142936"/>
                  <a:pt x="542223" y="125129"/>
                  <a:pt x="529389" y="105878"/>
                </a:cubicBezTo>
                <a:cubicBezTo>
                  <a:pt x="515184" y="84571"/>
                  <a:pt x="503497" y="62950"/>
                  <a:pt x="481263" y="48127"/>
                </a:cubicBezTo>
                <a:cubicBezTo>
                  <a:pt x="472821" y="42499"/>
                  <a:pt x="461462" y="43038"/>
                  <a:pt x="452387" y="38501"/>
                </a:cubicBezTo>
                <a:cubicBezTo>
                  <a:pt x="442040" y="33328"/>
                  <a:pt x="434082" y="23949"/>
                  <a:pt x="423511" y="19251"/>
                </a:cubicBezTo>
                <a:cubicBezTo>
                  <a:pt x="404968" y="11010"/>
                  <a:pt x="365760" y="0"/>
                  <a:pt x="365760" y="0"/>
                </a:cubicBezTo>
                <a:cubicBezTo>
                  <a:pt x="343301" y="3209"/>
                  <a:pt x="320704" y="5568"/>
                  <a:pt x="298383" y="9626"/>
                </a:cubicBezTo>
                <a:cubicBezTo>
                  <a:pt x="285368" y="11992"/>
                  <a:pt x="273072" y="18236"/>
                  <a:pt x="259882" y="19251"/>
                </a:cubicBezTo>
                <a:cubicBezTo>
                  <a:pt x="231091" y="21466"/>
                  <a:pt x="195714" y="35293"/>
                  <a:pt x="182880" y="3850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1691680" y="2924944"/>
            <a:ext cx="0" cy="19442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91680" y="4869160"/>
            <a:ext cx="14401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127869" y="3429000"/>
            <a:ext cx="3971" cy="14401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131840" y="292494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31840" y="3212976"/>
            <a:ext cx="54006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131840" y="3429000"/>
            <a:ext cx="54006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471" y="3717032"/>
            <a:ext cx="1692188" cy="26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3565873" y="5517232"/>
            <a:ext cx="715671" cy="564271"/>
          </a:xfrm>
          <a:prstGeom prst="rect">
            <a:avLst/>
          </a:prstGeom>
          <a:solidFill>
            <a:srgbClr val="4F81BD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3599892" y="3710220"/>
            <a:ext cx="144016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4572000" y="3028890"/>
            <a:ext cx="4320480" cy="25545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Fill the 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ureka can until it stops over-flowing.</a:t>
            </a:r>
          </a:p>
          <a:p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Gently lower the irregular solid into the can and measure how much displaced liquid is collected in the measuring cylinder.</a:t>
            </a:r>
          </a:p>
          <a:p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62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691680" y="3429000"/>
            <a:ext cx="1436189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251520" y="332656"/>
            <a:ext cx="5112568" cy="86409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</a:t>
            </a:r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Volume and Density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2420" y="1484784"/>
            <a:ext cx="2304256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Volume of an irregular solid 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7539" y="2276872"/>
            <a:ext cx="432048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Using a Eureka (displacement) can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099391" y="3523437"/>
            <a:ext cx="596775" cy="1251285"/>
          </a:xfrm>
          <a:custGeom>
            <a:avLst/>
            <a:gdLst>
              <a:gd name="connsiteX0" fmla="*/ 182880 w 596775"/>
              <a:gd name="connsiteY0" fmla="*/ 38501 h 1251285"/>
              <a:gd name="connsiteX1" fmla="*/ 182880 w 596775"/>
              <a:gd name="connsiteY1" fmla="*/ 38501 h 1251285"/>
              <a:gd name="connsiteX2" fmla="*/ 125128 w 596775"/>
              <a:gd name="connsiteY2" fmla="*/ 105878 h 1251285"/>
              <a:gd name="connsiteX3" fmla="*/ 86627 w 596775"/>
              <a:gd name="connsiteY3" fmla="*/ 154005 h 1251285"/>
              <a:gd name="connsiteX4" fmla="*/ 48126 w 596775"/>
              <a:gd name="connsiteY4" fmla="*/ 240632 h 1251285"/>
              <a:gd name="connsiteX5" fmla="*/ 38501 w 596775"/>
              <a:gd name="connsiteY5" fmla="*/ 269508 h 1251285"/>
              <a:gd name="connsiteX6" fmla="*/ 19250 w 596775"/>
              <a:gd name="connsiteY6" fmla="*/ 298384 h 1251285"/>
              <a:gd name="connsiteX7" fmla="*/ 0 w 596775"/>
              <a:gd name="connsiteY7" fmla="*/ 336885 h 1251285"/>
              <a:gd name="connsiteX8" fmla="*/ 9625 w 596775"/>
              <a:gd name="connsiteY8" fmla="*/ 490889 h 1251285"/>
              <a:gd name="connsiteX9" fmla="*/ 28876 w 596775"/>
              <a:gd name="connsiteY9" fmla="*/ 558266 h 1251285"/>
              <a:gd name="connsiteX10" fmla="*/ 48126 w 596775"/>
              <a:gd name="connsiteY10" fmla="*/ 596767 h 1251285"/>
              <a:gd name="connsiteX11" fmla="*/ 67377 w 596775"/>
              <a:gd name="connsiteY11" fmla="*/ 654518 h 1251285"/>
              <a:gd name="connsiteX12" fmla="*/ 105878 w 596775"/>
              <a:gd name="connsiteY12" fmla="*/ 741146 h 1251285"/>
              <a:gd name="connsiteX13" fmla="*/ 115503 w 596775"/>
              <a:gd name="connsiteY13" fmla="*/ 770021 h 1251285"/>
              <a:gd name="connsiteX14" fmla="*/ 125128 w 596775"/>
              <a:gd name="connsiteY14" fmla="*/ 1039529 h 1251285"/>
              <a:gd name="connsiteX15" fmla="*/ 163629 w 596775"/>
              <a:gd name="connsiteY15" fmla="*/ 1135781 h 1251285"/>
              <a:gd name="connsiteX16" fmla="*/ 182880 w 596775"/>
              <a:gd name="connsiteY16" fmla="*/ 1164657 h 1251285"/>
              <a:gd name="connsiteX17" fmla="*/ 240631 w 596775"/>
              <a:gd name="connsiteY17" fmla="*/ 1203158 h 1251285"/>
              <a:gd name="connsiteX18" fmla="*/ 346509 w 596775"/>
              <a:gd name="connsiteY18" fmla="*/ 1251285 h 1251285"/>
              <a:gd name="connsiteX19" fmla="*/ 404261 w 596775"/>
              <a:gd name="connsiteY19" fmla="*/ 1232034 h 1251285"/>
              <a:gd name="connsiteX20" fmla="*/ 433137 w 596775"/>
              <a:gd name="connsiteY20" fmla="*/ 1222409 h 1251285"/>
              <a:gd name="connsiteX21" fmla="*/ 471638 w 596775"/>
              <a:gd name="connsiteY21" fmla="*/ 1164657 h 1251285"/>
              <a:gd name="connsiteX22" fmla="*/ 500514 w 596775"/>
              <a:gd name="connsiteY22" fmla="*/ 1058779 h 1251285"/>
              <a:gd name="connsiteX23" fmla="*/ 519764 w 596775"/>
              <a:gd name="connsiteY23" fmla="*/ 847024 h 1251285"/>
              <a:gd name="connsiteX24" fmla="*/ 539015 w 596775"/>
              <a:gd name="connsiteY24" fmla="*/ 789272 h 1251285"/>
              <a:gd name="connsiteX25" fmla="*/ 548640 w 596775"/>
              <a:gd name="connsiteY25" fmla="*/ 760396 h 1251285"/>
              <a:gd name="connsiteX26" fmla="*/ 567890 w 596775"/>
              <a:gd name="connsiteY26" fmla="*/ 616017 h 1251285"/>
              <a:gd name="connsiteX27" fmla="*/ 577516 w 596775"/>
              <a:gd name="connsiteY27" fmla="*/ 567891 h 1251285"/>
              <a:gd name="connsiteX28" fmla="*/ 587141 w 596775"/>
              <a:gd name="connsiteY28" fmla="*/ 433137 h 1251285"/>
              <a:gd name="connsiteX29" fmla="*/ 596766 w 596775"/>
              <a:gd name="connsiteY29" fmla="*/ 356135 h 1251285"/>
              <a:gd name="connsiteX30" fmla="*/ 577516 w 596775"/>
              <a:gd name="connsiteY30" fmla="*/ 202131 h 1251285"/>
              <a:gd name="connsiteX31" fmla="*/ 567890 w 596775"/>
              <a:gd name="connsiteY31" fmla="*/ 163630 h 1251285"/>
              <a:gd name="connsiteX32" fmla="*/ 529389 w 596775"/>
              <a:gd name="connsiteY32" fmla="*/ 105878 h 1251285"/>
              <a:gd name="connsiteX33" fmla="*/ 481263 w 596775"/>
              <a:gd name="connsiteY33" fmla="*/ 48127 h 1251285"/>
              <a:gd name="connsiteX34" fmla="*/ 452387 w 596775"/>
              <a:gd name="connsiteY34" fmla="*/ 38501 h 1251285"/>
              <a:gd name="connsiteX35" fmla="*/ 423511 w 596775"/>
              <a:gd name="connsiteY35" fmla="*/ 19251 h 1251285"/>
              <a:gd name="connsiteX36" fmla="*/ 365760 w 596775"/>
              <a:gd name="connsiteY36" fmla="*/ 0 h 1251285"/>
              <a:gd name="connsiteX37" fmla="*/ 298383 w 596775"/>
              <a:gd name="connsiteY37" fmla="*/ 9626 h 1251285"/>
              <a:gd name="connsiteX38" fmla="*/ 259882 w 596775"/>
              <a:gd name="connsiteY38" fmla="*/ 19251 h 1251285"/>
              <a:gd name="connsiteX39" fmla="*/ 182880 w 596775"/>
              <a:gd name="connsiteY39" fmla="*/ 38501 h 125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96775" h="1251285">
                <a:moveTo>
                  <a:pt x="182880" y="38501"/>
                </a:moveTo>
                <a:lnTo>
                  <a:pt x="182880" y="38501"/>
                </a:lnTo>
                <a:cubicBezTo>
                  <a:pt x="163629" y="60960"/>
                  <a:pt x="142091" y="81645"/>
                  <a:pt x="125128" y="105878"/>
                </a:cubicBezTo>
                <a:cubicBezTo>
                  <a:pt x="84446" y="163995"/>
                  <a:pt x="155184" y="108299"/>
                  <a:pt x="86627" y="154005"/>
                </a:cubicBezTo>
                <a:cubicBezTo>
                  <a:pt x="63719" y="222731"/>
                  <a:pt x="78633" y="194872"/>
                  <a:pt x="48126" y="240632"/>
                </a:cubicBezTo>
                <a:cubicBezTo>
                  <a:pt x="44918" y="250257"/>
                  <a:pt x="43038" y="260433"/>
                  <a:pt x="38501" y="269508"/>
                </a:cubicBezTo>
                <a:cubicBezTo>
                  <a:pt x="33328" y="279855"/>
                  <a:pt x="24989" y="288340"/>
                  <a:pt x="19250" y="298384"/>
                </a:cubicBezTo>
                <a:cubicBezTo>
                  <a:pt x="12131" y="310842"/>
                  <a:pt x="6417" y="324051"/>
                  <a:pt x="0" y="336885"/>
                </a:cubicBezTo>
                <a:cubicBezTo>
                  <a:pt x="3208" y="388220"/>
                  <a:pt x="4507" y="439709"/>
                  <a:pt x="9625" y="490889"/>
                </a:cubicBezTo>
                <a:cubicBezTo>
                  <a:pt x="10687" y="501512"/>
                  <a:pt x="23521" y="545772"/>
                  <a:pt x="28876" y="558266"/>
                </a:cubicBezTo>
                <a:cubicBezTo>
                  <a:pt x="34528" y="571454"/>
                  <a:pt x="42797" y="583445"/>
                  <a:pt x="48126" y="596767"/>
                </a:cubicBezTo>
                <a:cubicBezTo>
                  <a:pt x="55662" y="615607"/>
                  <a:pt x="56121" y="637634"/>
                  <a:pt x="67377" y="654518"/>
                </a:cubicBezTo>
                <a:cubicBezTo>
                  <a:pt x="97883" y="700278"/>
                  <a:pt x="82969" y="672420"/>
                  <a:pt x="105878" y="741146"/>
                </a:cubicBezTo>
                <a:lnTo>
                  <a:pt x="115503" y="770021"/>
                </a:lnTo>
                <a:cubicBezTo>
                  <a:pt x="118711" y="859857"/>
                  <a:pt x="117227" y="949984"/>
                  <a:pt x="125128" y="1039529"/>
                </a:cubicBezTo>
                <a:cubicBezTo>
                  <a:pt x="127185" y="1062846"/>
                  <a:pt x="150671" y="1113104"/>
                  <a:pt x="163629" y="1135781"/>
                </a:cubicBezTo>
                <a:cubicBezTo>
                  <a:pt x="169368" y="1145825"/>
                  <a:pt x="174174" y="1157039"/>
                  <a:pt x="182880" y="1164657"/>
                </a:cubicBezTo>
                <a:cubicBezTo>
                  <a:pt x="200292" y="1179892"/>
                  <a:pt x="219937" y="1192811"/>
                  <a:pt x="240631" y="1203158"/>
                </a:cubicBezTo>
                <a:cubicBezTo>
                  <a:pt x="326709" y="1246196"/>
                  <a:pt x="290410" y="1232583"/>
                  <a:pt x="346509" y="1251285"/>
                </a:cubicBezTo>
                <a:lnTo>
                  <a:pt x="404261" y="1232034"/>
                </a:lnTo>
                <a:lnTo>
                  <a:pt x="433137" y="1222409"/>
                </a:lnTo>
                <a:cubicBezTo>
                  <a:pt x="445971" y="1203158"/>
                  <a:pt x="464322" y="1186606"/>
                  <a:pt x="471638" y="1164657"/>
                </a:cubicBezTo>
                <a:cubicBezTo>
                  <a:pt x="496061" y="1091385"/>
                  <a:pt x="486908" y="1126804"/>
                  <a:pt x="500514" y="1058779"/>
                </a:cubicBezTo>
                <a:cubicBezTo>
                  <a:pt x="506171" y="956947"/>
                  <a:pt x="497186" y="922283"/>
                  <a:pt x="519764" y="847024"/>
                </a:cubicBezTo>
                <a:cubicBezTo>
                  <a:pt x="525595" y="827588"/>
                  <a:pt x="532598" y="808523"/>
                  <a:pt x="539015" y="789272"/>
                </a:cubicBezTo>
                <a:lnTo>
                  <a:pt x="548640" y="760396"/>
                </a:lnTo>
                <a:cubicBezTo>
                  <a:pt x="553505" y="721475"/>
                  <a:pt x="561250" y="655858"/>
                  <a:pt x="567890" y="616017"/>
                </a:cubicBezTo>
                <a:cubicBezTo>
                  <a:pt x="570580" y="599880"/>
                  <a:pt x="574307" y="583933"/>
                  <a:pt x="577516" y="567891"/>
                </a:cubicBezTo>
                <a:cubicBezTo>
                  <a:pt x="580724" y="522973"/>
                  <a:pt x="583064" y="477985"/>
                  <a:pt x="587141" y="433137"/>
                </a:cubicBezTo>
                <a:cubicBezTo>
                  <a:pt x="589483" y="407376"/>
                  <a:pt x="596766" y="382002"/>
                  <a:pt x="596766" y="356135"/>
                </a:cubicBezTo>
                <a:cubicBezTo>
                  <a:pt x="596766" y="210206"/>
                  <a:pt x="597846" y="273285"/>
                  <a:pt x="577516" y="202131"/>
                </a:cubicBezTo>
                <a:cubicBezTo>
                  <a:pt x="573882" y="189411"/>
                  <a:pt x="573806" y="175462"/>
                  <a:pt x="567890" y="163630"/>
                </a:cubicBezTo>
                <a:cubicBezTo>
                  <a:pt x="557543" y="142936"/>
                  <a:pt x="542223" y="125129"/>
                  <a:pt x="529389" y="105878"/>
                </a:cubicBezTo>
                <a:cubicBezTo>
                  <a:pt x="515184" y="84571"/>
                  <a:pt x="503497" y="62950"/>
                  <a:pt x="481263" y="48127"/>
                </a:cubicBezTo>
                <a:cubicBezTo>
                  <a:pt x="472821" y="42499"/>
                  <a:pt x="461462" y="43038"/>
                  <a:pt x="452387" y="38501"/>
                </a:cubicBezTo>
                <a:cubicBezTo>
                  <a:pt x="442040" y="33328"/>
                  <a:pt x="434082" y="23949"/>
                  <a:pt x="423511" y="19251"/>
                </a:cubicBezTo>
                <a:cubicBezTo>
                  <a:pt x="404968" y="11010"/>
                  <a:pt x="365760" y="0"/>
                  <a:pt x="365760" y="0"/>
                </a:cubicBezTo>
                <a:cubicBezTo>
                  <a:pt x="343301" y="3209"/>
                  <a:pt x="320704" y="5568"/>
                  <a:pt x="298383" y="9626"/>
                </a:cubicBezTo>
                <a:cubicBezTo>
                  <a:pt x="285368" y="11992"/>
                  <a:pt x="273072" y="18236"/>
                  <a:pt x="259882" y="19251"/>
                </a:cubicBezTo>
                <a:cubicBezTo>
                  <a:pt x="231091" y="21466"/>
                  <a:pt x="195714" y="35293"/>
                  <a:pt x="182880" y="3850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1691680" y="2924944"/>
            <a:ext cx="0" cy="19442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91680" y="4869160"/>
            <a:ext cx="14401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127869" y="3429000"/>
            <a:ext cx="3971" cy="14401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131840" y="292494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31840" y="3212976"/>
            <a:ext cx="54006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131840" y="3429000"/>
            <a:ext cx="54006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471" y="3717032"/>
            <a:ext cx="1692188" cy="26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3565873" y="5517232"/>
            <a:ext cx="715671" cy="564271"/>
          </a:xfrm>
          <a:prstGeom prst="rect">
            <a:avLst/>
          </a:prstGeom>
          <a:solidFill>
            <a:srgbClr val="4F81BD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3599892" y="3710220"/>
            <a:ext cx="144016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4572000" y="3028890"/>
            <a:ext cx="4320480" cy="22467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Mass of irregular solid = 350g</a:t>
            </a:r>
          </a:p>
          <a:p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Volume of irregular solid = 80cm</a:t>
            </a:r>
            <a:r>
              <a:rPr lang="en-GB" sz="2000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  <a:p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Density = mass / volume</a:t>
            </a:r>
          </a:p>
          <a:p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Density = 350 / 80 =  4.375g/cm</a:t>
            </a:r>
            <a:r>
              <a:rPr lang="en-GB" sz="2000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85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719572" y="548680"/>
            <a:ext cx="7704856" cy="5760640"/>
          </a:xfrm>
          <a:prstGeom prst="round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572000" y="548680"/>
            <a:ext cx="3852428" cy="93610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LEARNING OBJECTIVES</a:t>
            </a:r>
            <a:endParaRPr lang="en-GB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164253"/>
              </p:ext>
            </p:extLst>
          </p:nvPr>
        </p:nvGraphicFramePr>
        <p:xfrm>
          <a:off x="1043608" y="1484784"/>
          <a:ext cx="7128792" cy="4392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/>
                <a:gridCol w="3600400"/>
              </a:tblGrid>
              <a:tr h="4392488">
                <a:tc>
                  <a:txBody>
                    <a:bodyPr/>
                    <a:lstStyle/>
                    <a:p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1.4 Density </a:t>
                      </a:r>
                    </a:p>
                    <a:p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Core </a:t>
                      </a:r>
                    </a:p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• Recall and use the equation ρ = m/V </a:t>
                      </a:r>
                    </a:p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• Describe an experiment to determine the density of a liquid and of a regularly shaped solid and make the necessary calculation </a:t>
                      </a:r>
                    </a:p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• Describe the determination of the density of an irregularly shaped solid by the method of displacement </a:t>
                      </a:r>
                    </a:p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• Predict whether an object will float based on density data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44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57332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5733256"/>
            <a:ext cx="9144001" cy="1124744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PHYSICS – Density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8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51520" y="548680"/>
            <a:ext cx="36004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SI units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62880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(Le </a:t>
            </a:r>
            <a:r>
              <a:rPr lang="en-GB" dirty="0" err="1" smtClean="0">
                <a:solidFill>
                  <a:srgbClr val="002060"/>
                </a:solidFill>
              </a:rPr>
              <a:t>Systeme</a:t>
            </a:r>
            <a:r>
              <a:rPr lang="en-GB" dirty="0" smtClean="0">
                <a:solidFill>
                  <a:srgbClr val="002060"/>
                </a:solidFill>
              </a:rPr>
              <a:t> International </a:t>
            </a:r>
            <a:r>
              <a:rPr lang="en-GB" dirty="0" err="1" smtClean="0">
                <a:solidFill>
                  <a:srgbClr val="002060"/>
                </a:solidFill>
              </a:rPr>
              <a:t>d’Unites</a:t>
            </a:r>
            <a:r>
              <a:rPr lang="en-GB" dirty="0" smtClean="0">
                <a:solidFill>
                  <a:srgbClr val="002060"/>
                </a:solidFill>
              </a:rPr>
              <a:t>)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00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51520" y="548680"/>
            <a:ext cx="36004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SI units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62880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(Le </a:t>
            </a:r>
            <a:r>
              <a:rPr lang="en-GB" dirty="0" err="1" smtClean="0">
                <a:solidFill>
                  <a:srgbClr val="002060"/>
                </a:solidFill>
              </a:rPr>
              <a:t>Systeme</a:t>
            </a:r>
            <a:r>
              <a:rPr lang="en-GB" dirty="0" smtClean="0">
                <a:solidFill>
                  <a:srgbClr val="002060"/>
                </a:solidFill>
              </a:rPr>
              <a:t> International </a:t>
            </a:r>
            <a:r>
              <a:rPr lang="en-GB" dirty="0" err="1" smtClean="0">
                <a:solidFill>
                  <a:srgbClr val="002060"/>
                </a:solidFill>
              </a:rPr>
              <a:t>d’Unites</a:t>
            </a:r>
            <a:r>
              <a:rPr lang="en-GB" dirty="0" smtClean="0">
                <a:solidFill>
                  <a:srgbClr val="002060"/>
                </a:solidFill>
              </a:rPr>
              <a:t>)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1520" y="2708920"/>
            <a:ext cx="360040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Volume  </a:t>
            </a:r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 cubic metre (m</a:t>
            </a:r>
            <a:r>
              <a:rPr lang="en-GB" baseline="30000" dirty="0" smtClean="0">
                <a:solidFill>
                  <a:schemeClr val="bg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3</a:t>
            </a:r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)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Cube 5"/>
          <p:cNvSpPr/>
          <p:nvPr/>
        </p:nvSpPr>
        <p:spPr>
          <a:xfrm>
            <a:off x="4572000" y="1998132"/>
            <a:ext cx="3744416" cy="359110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436096" y="1813466"/>
            <a:ext cx="2808312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604448" y="2015796"/>
            <a:ext cx="0" cy="265500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668344" y="4670800"/>
            <a:ext cx="936104" cy="93610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44208" y="14127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1m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8495928" y="317232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1m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8022214" y="508518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09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51520" y="548680"/>
            <a:ext cx="36004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SI units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62880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(Le </a:t>
            </a:r>
            <a:r>
              <a:rPr lang="en-GB" dirty="0" err="1" smtClean="0">
                <a:solidFill>
                  <a:srgbClr val="002060"/>
                </a:solidFill>
              </a:rPr>
              <a:t>Systeme</a:t>
            </a:r>
            <a:r>
              <a:rPr lang="en-GB" dirty="0" smtClean="0">
                <a:solidFill>
                  <a:srgbClr val="002060"/>
                </a:solidFill>
              </a:rPr>
              <a:t> International </a:t>
            </a:r>
            <a:r>
              <a:rPr lang="en-GB" dirty="0" err="1" smtClean="0">
                <a:solidFill>
                  <a:srgbClr val="002060"/>
                </a:solidFill>
              </a:rPr>
              <a:t>d’Unites</a:t>
            </a:r>
            <a:r>
              <a:rPr lang="en-GB" dirty="0" smtClean="0">
                <a:solidFill>
                  <a:srgbClr val="002060"/>
                </a:solidFill>
              </a:rPr>
              <a:t>)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1520" y="2708920"/>
            <a:ext cx="360040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Volume  </a:t>
            </a:r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 cubic metre (m</a:t>
            </a:r>
            <a:r>
              <a:rPr lang="en-GB" baseline="30000" dirty="0" smtClean="0">
                <a:solidFill>
                  <a:schemeClr val="bg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3</a:t>
            </a:r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)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Cube 5"/>
          <p:cNvSpPr/>
          <p:nvPr/>
        </p:nvSpPr>
        <p:spPr>
          <a:xfrm>
            <a:off x="4572000" y="1998132"/>
            <a:ext cx="3744416" cy="359110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436096" y="1813466"/>
            <a:ext cx="2808312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604448" y="2015796"/>
            <a:ext cx="0" cy="265500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668344" y="4670800"/>
            <a:ext cx="936104" cy="93610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44208" y="14127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1m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8495928" y="317232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1m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8022214" y="508518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1m</a:t>
            </a:r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251520" y="4149080"/>
            <a:ext cx="3600400" cy="648072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1 cubic metre = 1m x 1m x 1m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03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51520" y="548680"/>
            <a:ext cx="36004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SI units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62880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(Le </a:t>
            </a:r>
            <a:r>
              <a:rPr lang="en-GB" dirty="0" err="1" smtClean="0">
                <a:solidFill>
                  <a:srgbClr val="002060"/>
                </a:solidFill>
              </a:rPr>
              <a:t>Systeme</a:t>
            </a:r>
            <a:r>
              <a:rPr lang="en-GB" dirty="0" smtClean="0">
                <a:solidFill>
                  <a:srgbClr val="002060"/>
                </a:solidFill>
              </a:rPr>
              <a:t> International </a:t>
            </a:r>
            <a:r>
              <a:rPr lang="en-GB" dirty="0" err="1" smtClean="0">
                <a:solidFill>
                  <a:srgbClr val="002060"/>
                </a:solidFill>
              </a:rPr>
              <a:t>d’Unites</a:t>
            </a:r>
            <a:r>
              <a:rPr lang="en-GB" dirty="0" smtClean="0">
                <a:solidFill>
                  <a:srgbClr val="002060"/>
                </a:solidFill>
              </a:rPr>
              <a:t>)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1520" y="2708920"/>
            <a:ext cx="360040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Volume  </a:t>
            </a:r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 cubic metre (m</a:t>
            </a:r>
            <a:r>
              <a:rPr lang="en-GB" baseline="30000" dirty="0" smtClean="0">
                <a:solidFill>
                  <a:schemeClr val="bg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3</a:t>
            </a:r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)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Cube 5"/>
          <p:cNvSpPr/>
          <p:nvPr/>
        </p:nvSpPr>
        <p:spPr>
          <a:xfrm>
            <a:off x="4572000" y="1998132"/>
            <a:ext cx="3744416" cy="359110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436096" y="1813466"/>
            <a:ext cx="2808312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604448" y="2015796"/>
            <a:ext cx="0" cy="265500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668344" y="4670800"/>
            <a:ext cx="936104" cy="93610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44208" y="14127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1m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8495928" y="317232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1m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8022214" y="508518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1m</a:t>
            </a:r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251520" y="4149080"/>
            <a:ext cx="3600400" cy="648072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1 cubic metre = 1m x 1m x 1m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3343298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1 cubic metre (1m</a:t>
            </a:r>
            <a:r>
              <a:rPr lang="en-GB" sz="2000" baseline="30000" dirty="0" smtClean="0">
                <a:solidFill>
                  <a:schemeClr val="bg1"/>
                </a:solidFill>
              </a:rPr>
              <a:t>3</a:t>
            </a:r>
            <a:r>
              <a:rPr lang="en-GB" sz="2000" dirty="0" smtClean="0">
                <a:solidFill>
                  <a:schemeClr val="bg1"/>
                </a:solidFill>
              </a:rPr>
              <a:t>)</a:t>
            </a:r>
          </a:p>
          <a:p>
            <a:pPr algn="ctr"/>
            <a:endParaRPr lang="en-GB" sz="2000" dirty="0">
              <a:solidFill>
                <a:schemeClr val="bg1"/>
              </a:solidFill>
            </a:endParaRPr>
          </a:p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=  1000 litres (l)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93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572000" cy="338811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Picture 2" descr="http://coloringhub.com/wp-content/uploads/2014/01/bottle-imag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178180"/>
            <a:ext cx="1446909" cy="144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4572001" y="1866979"/>
            <a:ext cx="1008112" cy="44724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738989" y="548680"/>
            <a:ext cx="215349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 litre bottle = 1l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738988" y="1543935"/>
            <a:ext cx="215349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Same as 1 cubic decimetre (dm</a:t>
            </a:r>
            <a:r>
              <a:rPr lang="en-GB" baseline="30000" dirty="0" smtClean="0"/>
              <a:t>3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572000" y="0"/>
            <a:ext cx="4572000" cy="338811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4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572000" cy="338811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Picture 2" descr="http://coloringhub.com/wp-content/uploads/2014/01/bottle-imag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178180"/>
            <a:ext cx="1446909" cy="144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4572001" y="1866979"/>
            <a:ext cx="1008112" cy="44724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738989" y="548680"/>
            <a:ext cx="215349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 litre bottle = 1l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738988" y="1543935"/>
            <a:ext cx="215349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Same as 1 cubic decimetre (dm</a:t>
            </a:r>
            <a:r>
              <a:rPr lang="en-GB" baseline="30000" dirty="0" smtClean="0"/>
              <a:t>3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572000" y="0"/>
            <a:ext cx="4572000" cy="338811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739538" y="2731390"/>
            <a:ext cx="422495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 litre = 1000 cubic centimetres (cm</a:t>
            </a:r>
            <a:r>
              <a:rPr lang="en-GB" baseline="30000" dirty="0" smtClean="0"/>
              <a:t>3</a:t>
            </a:r>
            <a:r>
              <a:rPr lang="en-GB" dirty="0" smtClean="0"/>
              <a:t>)</a:t>
            </a:r>
          </a:p>
          <a:p>
            <a:pPr algn="ctr"/>
            <a:r>
              <a:rPr lang="en-GB" dirty="0" smtClean="0"/>
              <a:t>=  1000 millilitres (ml)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40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572000" cy="338811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Picture 2" descr="http://coloringhub.com/wp-content/uploads/2014/01/bottle-imag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178180"/>
            <a:ext cx="1446909" cy="144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4572001" y="1866979"/>
            <a:ext cx="1008112" cy="44724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738989" y="548680"/>
            <a:ext cx="215349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 litre bottle = 1l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738988" y="1543935"/>
            <a:ext cx="215349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Same as 1 cubic decimetre (dm</a:t>
            </a:r>
            <a:r>
              <a:rPr lang="en-GB" baseline="30000" dirty="0" smtClean="0"/>
              <a:t>3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572000" y="0"/>
            <a:ext cx="4572000" cy="338811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739538" y="2731390"/>
            <a:ext cx="422495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 litre = 1000 cubic centimetres (cm</a:t>
            </a:r>
            <a:r>
              <a:rPr lang="en-GB" baseline="30000" dirty="0" smtClean="0"/>
              <a:t>3</a:t>
            </a:r>
            <a:r>
              <a:rPr lang="en-GB" dirty="0" smtClean="0"/>
              <a:t>)</a:t>
            </a:r>
          </a:p>
          <a:p>
            <a:pPr algn="ctr"/>
            <a:r>
              <a:rPr lang="en-GB" dirty="0" smtClean="0"/>
              <a:t>=  1000 millilitres (ml)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860032" y="5949280"/>
            <a:ext cx="410445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 cubic centimetre (cm</a:t>
            </a:r>
            <a:r>
              <a:rPr lang="en-GB" baseline="30000" dirty="0" smtClean="0"/>
              <a:t>3</a:t>
            </a:r>
            <a:r>
              <a:rPr lang="en-GB" dirty="0" smtClean="0"/>
              <a:t>) = 1 millilitre (ml) </a:t>
            </a:r>
            <a:endParaRPr lang="en-GB" dirty="0"/>
          </a:p>
        </p:txBody>
      </p:sp>
      <p:pic>
        <p:nvPicPr>
          <p:cNvPr id="2050" name="Picture 2" descr="http://www.clker.com/cliparts/4/L/h/C/h/1/sugar-cube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261" y="4581128"/>
            <a:ext cx="723454" cy="810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ight Arrow 11"/>
          <p:cNvSpPr/>
          <p:nvPr/>
        </p:nvSpPr>
        <p:spPr>
          <a:xfrm rot="5400000">
            <a:off x="6234933" y="3781441"/>
            <a:ext cx="1008112" cy="44724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572000" y="3388119"/>
            <a:ext cx="4572000" cy="346988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300192" y="4797152"/>
            <a:ext cx="0" cy="43204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852013" y="4509120"/>
            <a:ext cx="312275" cy="21602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738989" y="5229200"/>
            <a:ext cx="425299" cy="21602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52120" y="485928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1 cm</a:t>
            </a:r>
            <a:endParaRPr lang="en-GB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840252" y="431373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1 cm</a:t>
            </a:r>
            <a:endParaRPr lang="en-GB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6913487" y="530802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1 cm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18796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1162</Words>
  <Application>Microsoft Office PowerPoint</Application>
  <PresentationFormat>On-screen Show (4:3)</PresentationFormat>
  <Paragraphs>218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22</cp:revision>
  <dcterms:created xsi:type="dcterms:W3CDTF">2014-07-05T12:56:18Z</dcterms:created>
  <dcterms:modified xsi:type="dcterms:W3CDTF">2014-07-25T09:07:02Z</dcterms:modified>
</cp:coreProperties>
</file>