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65" r:id="rId5"/>
    <p:sldId id="266" r:id="rId6"/>
    <p:sldId id="267" r:id="rId7"/>
    <p:sldId id="268" r:id="rId8"/>
    <p:sldId id="269" r:id="rId9"/>
    <p:sldId id="270" r:id="rId10"/>
    <p:sldId id="283" r:id="rId11"/>
    <p:sldId id="284" r:id="rId12"/>
    <p:sldId id="277" r:id="rId13"/>
    <p:sldId id="279" r:id="rId14"/>
    <p:sldId id="280" r:id="rId15"/>
    <p:sldId id="281" r:id="rId16"/>
    <p:sldId id="262" r:id="rId17"/>
    <p:sldId id="286" r:id="rId18"/>
    <p:sldId id="297" r:id="rId19"/>
    <p:sldId id="29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85" r:id="rId28"/>
    <p:sldId id="294" r:id="rId29"/>
    <p:sldId id="298" r:id="rId30"/>
    <p:sldId id="299" r:id="rId31"/>
    <p:sldId id="300" r:id="rId32"/>
    <p:sldId id="301" r:id="rId33"/>
    <p:sldId id="302" r:id="rId34"/>
    <p:sldId id="264" r:id="rId35"/>
    <p:sldId id="263" r:id="rId36"/>
    <p:sldId id="26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34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3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0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79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8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0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2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5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7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2658-2FC9-439B-8E59-011FDFC8874A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4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Energy Resources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51520" y="260648"/>
            <a:ext cx="360040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E</a:t>
            </a:r>
            <a:r>
              <a:rPr lang="en-GB" sz="4400" dirty="0" smtClean="0">
                <a:latin typeface="Comic Sans MS" panose="030F0702030302020204" pitchFamily="66" charset="0"/>
              </a:rPr>
              <a:t>lectricity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700808"/>
            <a:ext cx="2232248" cy="223224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499992" y="908720"/>
            <a:ext cx="4104456" cy="1800200"/>
          </a:xfrm>
          <a:prstGeom prst="wedgeEllipseCallout">
            <a:avLst>
              <a:gd name="adj1" fmla="val -97517"/>
              <a:gd name="adj2" fmla="val 48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Electricity is known as a </a:t>
            </a:r>
            <a:r>
              <a:rPr lang="en-GB" u="sng" dirty="0" smtClean="0"/>
              <a:t>secondary energy source</a:t>
            </a:r>
            <a:r>
              <a:rPr lang="en-GB" dirty="0" smtClean="0"/>
              <a:t> because it is produced using </a:t>
            </a:r>
            <a:r>
              <a:rPr lang="en-GB" u="sng" dirty="0" smtClean="0"/>
              <a:t>primary energy sources</a:t>
            </a:r>
            <a:r>
              <a:rPr lang="en-GB" dirty="0" smtClean="0"/>
              <a:t> (</a:t>
            </a:r>
            <a:r>
              <a:rPr lang="en-GB" dirty="0" err="1" smtClean="0"/>
              <a:t>eg</a:t>
            </a:r>
            <a:r>
              <a:rPr lang="en-GB" dirty="0" smtClean="0"/>
              <a:t>. Coal, nuclear fuel, wind power).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4077072"/>
            <a:ext cx="4176464" cy="22322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NON-RENEWABLE SOURCES</a:t>
            </a:r>
          </a:p>
          <a:p>
            <a:pPr algn="ctr"/>
            <a:endParaRPr lang="en-GB" sz="16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Fossil fuels – coal, oil and natural gas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Nuclear fuels (uranium and plutonium)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They will all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‘run out’ </a:t>
            </a: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one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They all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damage</a:t>
            </a: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They currently provide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most of our energy.</a:t>
            </a:r>
            <a:endParaRPr lang="en-GB" sz="16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51520" y="260648"/>
            <a:ext cx="360040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E</a:t>
            </a:r>
            <a:r>
              <a:rPr lang="en-GB" sz="4400" dirty="0" smtClean="0">
                <a:latin typeface="Comic Sans MS" panose="030F0702030302020204" pitchFamily="66" charset="0"/>
              </a:rPr>
              <a:t>lectricity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700808"/>
            <a:ext cx="2232248" cy="223224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499992" y="908720"/>
            <a:ext cx="4104456" cy="1800200"/>
          </a:xfrm>
          <a:prstGeom prst="wedgeEllipseCallout">
            <a:avLst>
              <a:gd name="adj1" fmla="val -97517"/>
              <a:gd name="adj2" fmla="val 48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Electricity is known as a </a:t>
            </a:r>
            <a:r>
              <a:rPr lang="en-GB" u="sng" dirty="0" smtClean="0"/>
              <a:t>secondary energy source</a:t>
            </a:r>
            <a:r>
              <a:rPr lang="en-GB" dirty="0" smtClean="0"/>
              <a:t> because it is produced using </a:t>
            </a:r>
            <a:r>
              <a:rPr lang="en-GB" u="sng" dirty="0" smtClean="0"/>
              <a:t>primary energy sources</a:t>
            </a:r>
            <a:r>
              <a:rPr lang="en-GB" dirty="0" smtClean="0"/>
              <a:t> (</a:t>
            </a:r>
            <a:r>
              <a:rPr lang="en-GB" dirty="0" err="1" smtClean="0"/>
              <a:t>eg</a:t>
            </a:r>
            <a:r>
              <a:rPr lang="en-GB" dirty="0" smtClean="0"/>
              <a:t>. Coal, nuclear fuel, wind power).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4077072"/>
            <a:ext cx="4176464" cy="22322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NON-RENEWABLE SOURCES</a:t>
            </a:r>
          </a:p>
          <a:p>
            <a:pPr algn="ctr"/>
            <a:endParaRPr lang="en-GB" sz="16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Fossil fuels – coal, oil and natural gas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Nuclear fuels (uranium and plutonium)</a:t>
            </a:r>
          </a:p>
          <a:p>
            <a:endParaRPr lang="en-GB" sz="16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They will all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‘run out’ </a:t>
            </a: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one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They all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damage</a:t>
            </a: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They currently provide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most of our energy.</a:t>
            </a:r>
            <a:endParaRPr lang="en-GB" sz="16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3429000"/>
            <a:ext cx="4248472" cy="331236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RENEWABLE SOURCES</a:t>
            </a:r>
          </a:p>
          <a:p>
            <a:pPr algn="ctr"/>
            <a:endParaRPr lang="en-GB" sz="16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Wind	           2.  Waves          3.  Tides</a:t>
            </a:r>
          </a:p>
          <a:p>
            <a:pPr marL="342900" indent="-342900">
              <a:buAutoNum type="arabicPeriod" startAt="4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Hydroelectric         5.  Biofuels</a:t>
            </a:r>
          </a:p>
          <a:p>
            <a:pPr marL="342900" indent="-342900">
              <a:buAutoNum type="arabicPeriod" startAt="6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Geothermal            7.  Solar </a:t>
            </a: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(from Sun)</a:t>
            </a:r>
          </a:p>
          <a:p>
            <a:endParaRPr lang="en-GB" sz="1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They will 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never run out</a:t>
            </a: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They do much 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less damage </a:t>
            </a: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the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They 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don’t provide much energy </a:t>
            </a: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and can be 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unreliable</a:t>
            </a: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if they depend on the 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weather</a:t>
            </a: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Generating electricity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alibri" pitchFamily="34" charset="0"/>
              </a:rPr>
              <a:t>3 stages: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0" y="2133600"/>
            <a:ext cx="1905000" cy="6175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>
                <a:latin typeface="Calibri" pitchFamily="34" charset="0"/>
              </a:rPr>
              <a:t>Boiler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124200" y="3505200"/>
            <a:ext cx="1905000" cy="6175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>
                <a:latin typeface="Calibri" pitchFamily="34" charset="0"/>
              </a:rPr>
              <a:t>Turbine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124200" y="4953000"/>
            <a:ext cx="1905000" cy="6175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>
                <a:latin typeface="Calibri" pitchFamily="34" charset="0"/>
              </a:rPr>
              <a:t>Generator 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810000" y="27432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3886200" y="41148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Generating electricity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86200" cy="4114800"/>
          </a:xfrm>
          <a:solidFill>
            <a:srgbClr val="FFFFCC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In the boiler fuel burns to heat water.  The water turns into steam.</a:t>
            </a:r>
          </a:p>
          <a:p>
            <a:pPr eaLnBrk="1" hangingPunct="1"/>
            <a:r>
              <a:rPr lang="en-GB" altLang="en-US" smtClean="0"/>
              <a:t>Fuels used may be coal, oil or gas.</a:t>
            </a:r>
          </a:p>
        </p:txBody>
      </p:sp>
      <p:pic>
        <p:nvPicPr>
          <p:cNvPr id="11268" name="Picture 5" descr="http://img.hisupplier.com/var/userImages/old/taishan%20group/taishan%20group$7183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Generating electricity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86200" cy="4114800"/>
          </a:xfrm>
          <a:solidFill>
            <a:srgbClr val="FFFFCC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Steam travels along pipes and makes the turbine spin.</a:t>
            </a:r>
          </a:p>
        </p:txBody>
      </p:sp>
      <p:pic>
        <p:nvPicPr>
          <p:cNvPr id="12292" name="Picture 5" descr="http://www.powergeneration.siemens.com/NR/rdonlyres/DE67CBAC-C794-4853-9FAB-C7789865DF9E/0/Steam_Turbine_MainzWiesbaden3_002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0386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http://content.answers.com/main/content/wp/en-commons/thumb/b/bf/350px-Dampfturbine_Laeufe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6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3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Generating electricity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86200" cy="4114800"/>
          </a:xfrm>
          <a:solidFill>
            <a:srgbClr val="FFFFCC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mtClean="0"/>
              <a:t>The turbine turns a generator.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Inside the generator there is a magnet inside a coil of wire.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As the magnet spins, electricity is generated.</a:t>
            </a:r>
          </a:p>
        </p:txBody>
      </p:sp>
      <p:pic>
        <p:nvPicPr>
          <p:cNvPr id="13316" name="Picture 5" descr="http://williamcalvin.com/2007/William_H_Zimmer_750kw%20Power_Station_Gener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41910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2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864096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Let’s just repeat the basics:-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1520" y="1988840"/>
            <a:ext cx="4176464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Energy source</a:t>
            </a:r>
            <a:endParaRPr lang="en-GB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27984" y="2204864"/>
            <a:ext cx="864096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292080" y="1988840"/>
            <a:ext cx="2952328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steam (or water / wind) turns a turbine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6156176" y="3356992"/>
            <a:ext cx="1080120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292080" y="4509120"/>
            <a:ext cx="2952328" cy="18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generator converts the movement of the turbine (kinetic energy) into electricity.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Fossil fuels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27984" y="2204864"/>
            <a:ext cx="864096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292080" y="1988840"/>
            <a:ext cx="2952328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steam (or water / wind) turns a turbine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6156176" y="3356992"/>
            <a:ext cx="1080120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292080" y="4509120"/>
            <a:ext cx="2952328" cy="18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generator converts the movement of the turbine (kinetic energy) into electricity.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91" y="4725144"/>
            <a:ext cx="454630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In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fossil fuel </a:t>
            </a:r>
            <a:r>
              <a:rPr lang="en-GB" sz="1600" dirty="0" smtClean="0">
                <a:latin typeface="Comic Sans MS" panose="030F0702030302020204" pitchFamily="66" charset="0"/>
              </a:rPr>
              <a:t>power station coal, oil or natural gas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burn</a:t>
            </a:r>
            <a:r>
              <a:rPr lang="en-GB" sz="1600" dirty="0" smtClean="0">
                <a:latin typeface="Comic Sans MS" panose="030F0702030302020204" pitchFamily="66" charset="0"/>
              </a:rPr>
              <a:t>, releasing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 energy </a:t>
            </a:r>
            <a:r>
              <a:rPr lang="en-GB" sz="1600" dirty="0" smtClean="0">
                <a:latin typeface="Comic Sans MS" panose="030F0702030302020204" pitchFamily="66" charset="0"/>
              </a:rPr>
              <a:t>which is used to turn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water</a:t>
            </a:r>
            <a:r>
              <a:rPr lang="en-GB" sz="1600" dirty="0" smtClean="0">
                <a:latin typeface="Comic Sans MS" panose="030F0702030302020204" pitchFamily="66" charset="0"/>
              </a:rPr>
              <a:t> into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steam</a:t>
            </a:r>
            <a:r>
              <a:rPr lang="en-GB" sz="1600" dirty="0" smtClean="0">
                <a:latin typeface="Comic Sans MS" panose="030F0702030302020204" pitchFamily="66" charset="0"/>
              </a:rPr>
              <a:t>. 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9" name="Picture 2" descr="http://upload.wikimedia.org/wikipedia/commons/7/76/Ferrybridge_'C'_Power_Station_-_geograph.org.uk_-_35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5870"/>
            <a:ext cx="4203936" cy="240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78992" y="3499997"/>
            <a:ext cx="4176464" cy="29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http://en.wikipedia.org/wiki/Ferrybridge_power_stations</a:t>
            </a:r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9898" y="44624"/>
            <a:ext cx="4546304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anose="030F0702030302020204" pitchFamily="66" charset="0"/>
              </a:rPr>
              <a:t>Advantages:</a:t>
            </a:r>
            <a:r>
              <a:rPr lang="en-GB" sz="1600" dirty="0" smtClean="0">
                <a:latin typeface="Comic Sans MS" panose="030F0702030302020204" pitchFamily="66" charset="0"/>
              </a:rPr>
              <a:t>  fuels are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readily</a:t>
            </a:r>
            <a:r>
              <a:rPr lang="en-GB" sz="1600" dirty="0" smtClean="0">
                <a:latin typeface="Comic Sans MS" panose="030F0702030302020204" pitchFamily="66" charset="0"/>
              </a:rPr>
              <a:t> available, they are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relatively cheap</a:t>
            </a:r>
            <a:r>
              <a:rPr lang="en-GB" sz="1600" dirty="0" smtClean="0">
                <a:latin typeface="Comic Sans MS" panose="030F0702030302020204" pitchFamily="66" charset="0"/>
              </a:rPr>
              <a:t>, and are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reliant </a:t>
            </a:r>
            <a:r>
              <a:rPr lang="en-GB" sz="1600" dirty="0" smtClean="0">
                <a:latin typeface="Comic Sans MS" panose="030F0702030302020204" pitchFamily="66" charset="0"/>
              </a:rPr>
              <a:t>upon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weather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1600" u="sng" dirty="0" smtClean="0">
                <a:latin typeface="Comic Sans MS" panose="030F0702030302020204" pitchFamily="66" charset="0"/>
              </a:rPr>
              <a:t>Disadvantages</a:t>
            </a:r>
            <a:r>
              <a:rPr lang="en-GB" sz="1600" dirty="0" smtClean="0">
                <a:latin typeface="Comic Sans MS" panose="030F0702030302020204" pitchFamily="66" charset="0"/>
              </a:rPr>
              <a:t>: 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highly polluting</a:t>
            </a:r>
            <a:r>
              <a:rPr lang="en-GB" sz="1600" dirty="0" smtClean="0">
                <a:latin typeface="Comic Sans MS" panose="030F0702030302020204" pitchFamily="66" charset="0"/>
              </a:rPr>
              <a:t>, contributing to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global warming </a:t>
            </a:r>
            <a:r>
              <a:rPr lang="en-GB" sz="1600" dirty="0" smtClean="0">
                <a:latin typeface="Comic Sans MS" panose="030F0702030302020204" pitchFamily="66" charset="0"/>
              </a:rPr>
              <a:t>and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climate change</a:t>
            </a:r>
            <a:r>
              <a:rPr lang="en-GB" sz="1600" dirty="0" smtClean="0">
                <a:latin typeface="Comic Sans MS" panose="030F0702030302020204" pitchFamily="66" charset="0"/>
              </a:rPr>
              <a:t>. Burning fossil fuels can produce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acid rain</a:t>
            </a:r>
            <a:r>
              <a:rPr lang="en-GB" sz="1600" dirty="0" smtClean="0">
                <a:latin typeface="Comic Sans MS" panose="030F0702030302020204" pitchFamily="66" charset="0"/>
              </a:rPr>
              <a:t>.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Oil spillages </a:t>
            </a:r>
            <a:r>
              <a:rPr lang="en-GB" sz="1600" dirty="0" smtClean="0">
                <a:latin typeface="Comic Sans MS" panose="030F0702030302020204" pitchFamily="66" charset="0"/>
              </a:rPr>
              <a:t>cause serious damage to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environment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Biofuels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27984" y="2204864"/>
            <a:ext cx="864096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292080" y="1988840"/>
            <a:ext cx="2952328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steam (or water / wind) turns a turbine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6156176" y="3356992"/>
            <a:ext cx="1080120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292080" y="4509120"/>
            <a:ext cx="2952328" cy="18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generator converts the movement of the turbine (kinetic energy) into electricity.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00" y="4149080"/>
            <a:ext cx="4546304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Biofuels</a:t>
            </a:r>
            <a:r>
              <a:rPr lang="en-GB" sz="1600" dirty="0" smtClean="0">
                <a:latin typeface="Comic Sans MS" panose="030F0702030302020204" pitchFamily="66" charset="0"/>
              </a:rPr>
              <a:t> are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renewable energy sources</a:t>
            </a:r>
            <a:r>
              <a:rPr lang="en-GB" sz="1600" dirty="0" smtClean="0">
                <a:latin typeface="Comic Sans MS" panose="030F0702030302020204" pitchFamily="66" charset="0"/>
              </a:rPr>
              <a:t>.  They can be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solids</a:t>
            </a:r>
            <a:r>
              <a:rPr lang="en-GB" sz="1600" dirty="0" smtClean="0">
                <a:latin typeface="Comic Sans MS" panose="030F0702030302020204" pitchFamily="66" charset="0"/>
              </a:rPr>
              <a:t> (</a:t>
            </a:r>
            <a:r>
              <a:rPr lang="en-GB" sz="1600" dirty="0" err="1" smtClean="0">
                <a:latin typeface="Comic Sans MS" panose="030F0702030302020204" pitchFamily="66" charset="0"/>
              </a:rPr>
              <a:t>eg</a:t>
            </a:r>
            <a:r>
              <a:rPr lang="en-GB" sz="1600" dirty="0" smtClean="0">
                <a:latin typeface="Comic Sans MS" panose="030F0702030302020204" pitchFamily="66" charset="0"/>
              </a:rPr>
              <a:t>. Straw, woodchip),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liquids</a:t>
            </a:r>
            <a:r>
              <a:rPr lang="en-GB" sz="1600" dirty="0" smtClean="0">
                <a:latin typeface="Comic Sans MS" panose="030F0702030302020204" pitchFamily="66" charset="0"/>
              </a:rPr>
              <a:t> (</a:t>
            </a:r>
            <a:r>
              <a:rPr lang="en-GB" sz="1600" dirty="0" err="1" smtClean="0">
                <a:latin typeface="Comic Sans MS" panose="030F0702030302020204" pitchFamily="66" charset="0"/>
              </a:rPr>
              <a:t>eg</a:t>
            </a:r>
            <a:r>
              <a:rPr lang="en-GB" sz="1600" dirty="0" smtClean="0">
                <a:latin typeface="Comic Sans MS" panose="030F0702030302020204" pitchFamily="66" charset="0"/>
              </a:rPr>
              <a:t>. Ethanol) 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</a:t>
            </a:r>
            <a:r>
              <a:rPr lang="en-GB" sz="1600" dirty="0" smtClean="0">
                <a:latin typeface="Comic Sans MS" panose="030F0702030302020204" pitchFamily="66" charset="0"/>
              </a:rPr>
              <a:t> (</a:t>
            </a:r>
            <a:r>
              <a:rPr lang="en-GB" sz="1600" dirty="0" err="1" smtClean="0">
                <a:latin typeface="Comic Sans MS" panose="030F0702030302020204" pitchFamily="66" charset="0"/>
              </a:rPr>
              <a:t>eg</a:t>
            </a:r>
            <a:r>
              <a:rPr lang="en-GB" sz="1600" dirty="0" smtClean="0">
                <a:latin typeface="Comic Sans MS" panose="030F0702030302020204" pitchFamily="66" charset="0"/>
              </a:rPr>
              <a:t>. Methane biogas from sludge digesters).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They are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burnt</a:t>
            </a:r>
            <a:r>
              <a:rPr lang="en-GB" sz="1600" dirty="0" smtClean="0">
                <a:latin typeface="Comic Sans MS" panose="030F0702030302020204" pitchFamily="66" charset="0"/>
              </a:rPr>
              <a:t> to turn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water</a:t>
            </a:r>
            <a:r>
              <a:rPr lang="en-GB" sz="1600" dirty="0" smtClean="0">
                <a:latin typeface="Comic Sans MS" panose="030F0702030302020204" pitchFamily="66" charset="0"/>
              </a:rPr>
              <a:t> into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steam</a:t>
            </a:r>
            <a:r>
              <a:rPr lang="en-GB" sz="1600" dirty="0" smtClean="0">
                <a:latin typeface="Comic Sans MS" panose="030F0702030302020204" pitchFamily="66" charset="0"/>
              </a:rPr>
              <a:t>, which drives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turbine</a:t>
            </a:r>
            <a:r>
              <a:rPr lang="en-GB" sz="1600" dirty="0" smtClean="0">
                <a:latin typeface="Comic Sans MS" panose="030F0702030302020204" pitchFamily="66" charset="0"/>
              </a:rPr>
              <a:t> and producing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electricity</a:t>
            </a:r>
            <a:r>
              <a:rPr lang="en-GB" sz="1600" dirty="0" smtClean="0">
                <a:latin typeface="Comic Sans MS" panose="030F0702030302020204" pitchFamily="66" charset="0"/>
              </a:rPr>
              <a:t> in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generator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992" y="3499997"/>
            <a:ext cx="4176464" cy="29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http://www.climatetechwiki.org/technology/agriculture-biofuel-production</a:t>
            </a:r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9898" y="44624"/>
            <a:ext cx="4546304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anose="030F0702030302020204" pitchFamily="66" charset="0"/>
              </a:rPr>
              <a:t>Advantages:</a:t>
            </a:r>
            <a:r>
              <a:rPr lang="en-GB" sz="1600" dirty="0" smtClean="0">
                <a:latin typeface="Comic Sans MS" panose="030F0702030302020204" pitchFamily="66" charset="0"/>
              </a:rPr>
              <a:t>  relatively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quick</a:t>
            </a:r>
            <a:r>
              <a:rPr lang="en-GB" sz="1600" dirty="0" smtClean="0">
                <a:latin typeface="Comic Sans MS" panose="030F0702030302020204" pitchFamily="66" charset="0"/>
              </a:rPr>
              <a:t> and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natural sources</a:t>
            </a:r>
            <a:r>
              <a:rPr lang="en-GB" sz="1600" dirty="0" smtClean="0">
                <a:latin typeface="Comic Sans MS" panose="030F0702030302020204" pitchFamily="66" charset="0"/>
              </a:rPr>
              <a:t> of energy and are considered to be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carbon neutral </a:t>
            </a:r>
            <a:r>
              <a:rPr lang="en-GB" sz="1600" dirty="0" smtClean="0">
                <a:latin typeface="Comic Sans MS" panose="030F0702030302020204" pitchFamily="66" charset="0"/>
              </a:rPr>
              <a:t>(do not release additional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carbon dioxide </a:t>
            </a:r>
            <a:r>
              <a:rPr lang="en-GB" sz="1600" dirty="0" smtClean="0">
                <a:latin typeface="Comic Sans MS" panose="030F0702030302020204" pitchFamily="66" charset="0"/>
              </a:rPr>
              <a:t>into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atmosphere</a:t>
            </a:r>
            <a:r>
              <a:rPr lang="en-GB" sz="1600" dirty="0" smtClean="0">
                <a:latin typeface="Comic Sans MS" panose="030F0702030302020204" pitchFamily="66" charset="0"/>
              </a:rPr>
              <a:t>).</a:t>
            </a:r>
          </a:p>
          <a:p>
            <a:r>
              <a:rPr lang="en-GB" sz="1600" u="sng" dirty="0" smtClean="0">
                <a:latin typeface="Comic Sans MS" panose="030F0702030302020204" pitchFamily="66" charset="0"/>
              </a:rPr>
              <a:t>Disadvantages</a:t>
            </a:r>
            <a:r>
              <a:rPr lang="en-GB" sz="1600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natural habitats </a:t>
            </a:r>
            <a:r>
              <a:rPr lang="en-GB" sz="1600" dirty="0" smtClean="0">
                <a:latin typeface="Comic Sans MS" panose="030F0702030302020204" pitchFamily="66" charset="0"/>
              </a:rPr>
              <a:t>may be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cleared</a:t>
            </a:r>
            <a:r>
              <a:rPr lang="en-GB" sz="1600" dirty="0" smtClean="0">
                <a:latin typeface="Comic Sans MS" panose="030F0702030302020204" pitchFamily="66" charset="0"/>
              </a:rPr>
              <a:t> to make way for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biofue</a:t>
            </a:r>
            <a:r>
              <a:rPr lang="en-GB" sz="1600" dirty="0" smtClean="0">
                <a:latin typeface="Comic Sans MS" panose="030F0702030302020204" pitchFamily="66" charset="0"/>
              </a:rPr>
              <a:t>l crops, and some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food</a:t>
            </a:r>
            <a:r>
              <a:rPr lang="en-GB" sz="1600" dirty="0" smtClean="0">
                <a:latin typeface="Comic Sans MS" panose="030F0702030302020204" pitchFamily="66" charset="0"/>
              </a:rPr>
              <a:t> crops may be lost.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encrypted-tbn0.gstatic.com/images?q=tbn:ANd9GcTknOhJXjsvkA2uqAznm8UWddvlbGzQPaQ7yDQ4GJasj5wtOg_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1764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Nuclear energy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27984" y="2204864"/>
            <a:ext cx="864096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292080" y="1988840"/>
            <a:ext cx="2952328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steam (or water / wind) turns a turbine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6156176" y="3356992"/>
            <a:ext cx="1080120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292080" y="4509120"/>
            <a:ext cx="2952328" cy="18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generator converts the movement of the turbine (kinetic energy) into electricity.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clipartbest.com/cliparts/pi5/BG8/pi5BG87i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54" y="236054"/>
            <a:ext cx="1633364" cy="163336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" y="1196752"/>
            <a:ext cx="4484616" cy="27723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696" y="3969060"/>
            <a:ext cx="4546304" cy="2800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Nuclear fission</a:t>
            </a:r>
            <a:r>
              <a:rPr lang="en-GB" sz="1600" dirty="0" smtClean="0">
                <a:latin typeface="Comic Sans MS" panose="030F0702030302020204" pitchFamily="66" charset="0"/>
              </a:rPr>
              <a:t>, involving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splitting of atoms</a:t>
            </a:r>
            <a:r>
              <a:rPr lang="en-GB" sz="1600" dirty="0" smtClean="0">
                <a:latin typeface="Comic Sans MS" panose="030F0702030302020204" pitchFamily="66" charset="0"/>
              </a:rPr>
              <a:t> of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nuclear fuel </a:t>
            </a:r>
            <a:r>
              <a:rPr lang="en-GB" sz="1600" dirty="0" smtClean="0">
                <a:latin typeface="Comic Sans MS" panose="030F0702030302020204" pitchFamily="66" charset="0"/>
              </a:rPr>
              <a:t>(</a:t>
            </a:r>
            <a:r>
              <a:rPr lang="en-GB" sz="1600" dirty="0" err="1" smtClean="0">
                <a:latin typeface="Comic Sans MS" panose="030F0702030302020204" pitchFamily="66" charset="0"/>
              </a:rPr>
              <a:t>eg</a:t>
            </a:r>
            <a:r>
              <a:rPr lang="en-GB" sz="1600" dirty="0" smtClean="0">
                <a:latin typeface="Comic Sans MS" panose="030F0702030302020204" pitchFamily="66" charset="0"/>
              </a:rPr>
              <a:t>. Uranium) releases a lot of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 energy</a:t>
            </a:r>
            <a:r>
              <a:rPr lang="en-GB" sz="1600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Water</a:t>
            </a:r>
            <a:r>
              <a:rPr lang="en-GB" sz="1600" dirty="0" smtClean="0">
                <a:latin typeface="Comic Sans MS" panose="030F0702030302020204" pitchFamily="66" charset="0"/>
              </a:rPr>
              <a:t> is used as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coolant</a:t>
            </a:r>
            <a:r>
              <a:rPr lang="en-GB" sz="1600" dirty="0" smtClean="0">
                <a:latin typeface="Comic Sans MS" panose="030F0702030302020204" pitchFamily="66" charset="0"/>
              </a:rPr>
              <a:t> to take away this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 energy</a:t>
            </a:r>
            <a:r>
              <a:rPr lang="en-GB" sz="1600" dirty="0" smtClean="0">
                <a:latin typeface="Comic Sans MS" panose="030F0702030302020204" pitchFamily="66" charset="0"/>
              </a:rPr>
              <a:t>, which is used to produce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steam</a:t>
            </a:r>
            <a:r>
              <a:rPr lang="en-GB" sz="1600" dirty="0" smtClean="0">
                <a:latin typeface="Comic Sans MS" panose="030F0702030302020204" pitchFamily="66" charset="0"/>
              </a:rPr>
              <a:t> to drive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turbine</a:t>
            </a:r>
            <a:r>
              <a:rPr lang="en-GB" sz="1600" dirty="0" smtClean="0">
                <a:latin typeface="Comic Sans MS" panose="030F0702030302020204" pitchFamily="66" charset="0"/>
              </a:rPr>
              <a:t> which then turns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generator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The main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disadvantage</a:t>
            </a:r>
            <a:r>
              <a:rPr lang="en-GB" sz="1600" dirty="0" smtClean="0">
                <a:latin typeface="Comic Sans MS" panose="030F0702030302020204" pitchFamily="66" charset="0"/>
              </a:rPr>
              <a:t> of a nuclear power station is that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waste </a:t>
            </a:r>
            <a:r>
              <a:rPr lang="en-GB" sz="1600" dirty="0" smtClean="0">
                <a:latin typeface="Comic Sans MS" panose="030F0702030302020204" pitchFamily="66" charset="0"/>
              </a:rPr>
              <a:t>is produced. This can be very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dangerous</a:t>
            </a:r>
            <a:r>
              <a:rPr lang="en-GB" sz="1600" dirty="0" smtClean="0">
                <a:latin typeface="Comic Sans MS" panose="030F0702030302020204" pitchFamily="66" charset="0"/>
              </a:rPr>
              <a:t> and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difficult</a:t>
            </a:r>
            <a:r>
              <a:rPr lang="en-GB" sz="1600" dirty="0" smtClean="0">
                <a:latin typeface="Comic Sans MS" panose="030F0702030302020204" pitchFamily="66" charset="0"/>
              </a:rPr>
              <a:t> to dispose of.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938918"/>
              </p:ext>
            </p:extLst>
          </p:nvPr>
        </p:nvGraphicFramePr>
        <p:xfrm>
          <a:off x="1043608" y="1484784"/>
          <a:ext cx="712879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1.7.2 Energy resources </a:t>
                      </a:r>
                    </a:p>
                    <a:p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Core</a:t>
                      </a: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how electricity or other useful forms of energy may be obtained from: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– chemical energy stored in fuel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 – water, including the energy stored in waves, in tides, and in water behind hydroelectric dams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– geothermal resources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– nuclear fission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– heat and light from the Sun (solar cells and panels)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– wind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Give advantages and disadvantages of each method in terms of renewability, cost, reliability, scale and environmental impact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Show a qualitative understanding of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Supplement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Understand that the Sun is the source of energy for all our energy resources except geothermal, nuclear and tidal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Show an understanding that energy is released by nuclear fusion in the Sun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Recall and use the equation: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efficiency = </a:t>
                      </a:r>
                      <a:r>
                        <a:rPr lang="en-GB" sz="1400" b="0" u="sng" dirty="0" smtClean="0">
                          <a:latin typeface="Comic Sans MS" panose="030F0702030302020204" pitchFamily="66" charset="0"/>
                        </a:rPr>
                        <a:t>useful energy output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latin typeface="Comic Sans MS" panose="030F0702030302020204" pitchFamily="66" charset="0"/>
                        </a:rPr>
                        <a:t>                          </a:t>
                      </a: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energy input        × 100%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efficiency = </a:t>
                      </a:r>
                      <a:r>
                        <a:rPr lang="en-GB" sz="1400" b="0" u="sng" dirty="0" smtClean="0">
                          <a:latin typeface="Comic Sans MS" panose="030F0702030302020204" pitchFamily="66" charset="0"/>
                        </a:rPr>
                        <a:t>useful power output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                         Power input          × 100%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1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Wave Power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27984" y="2204864"/>
            <a:ext cx="864096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292080" y="1988840"/>
            <a:ext cx="2952328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steam (or water / wind) turns a turbine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6156176" y="3356992"/>
            <a:ext cx="1080120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292080" y="4509120"/>
            <a:ext cx="2952328" cy="18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generator converts the movement of the turbine (kinetic energy) into electricity.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cyberphysics.co.uk/Q&amp;A/KS3/energy/Sources/pic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8120"/>
            <a:ext cx="4176464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4066096"/>
            <a:ext cx="4176464" cy="29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http://www.cyberphysics.co.uk/Q&amp;A/KS3/energy/Sources/Q5.html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1" y="4739088"/>
            <a:ext cx="4546304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As waves come in to the shore they provide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up and down motion </a:t>
            </a:r>
            <a:r>
              <a:rPr lang="en-GB" sz="1600" dirty="0" smtClean="0">
                <a:latin typeface="Comic Sans MS" panose="030F0702030302020204" pitchFamily="66" charset="0"/>
              </a:rPr>
              <a:t>which can be used to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directly</a:t>
            </a:r>
            <a:r>
              <a:rPr lang="en-GB" sz="1600" dirty="0" smtClean="0">
                <a:latin typeface="Comic Sans MS" panose="030F0702030302020204" pitchFamily="66" charset="0"/>
              </a:rPr>
              <a:t> drive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turbine</a:t>
            </a:r>
            <a:r>
              <a:rPr lang="en-GB" sz="1600" dirty="0" smtClean="0">
                <a:latin typeface="Comic Sans MS" panose="030F0702030302020204" pitchFamily="66" charset="0"/>
              </a:rPr>
              <a:t> which is linked to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generator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The waves force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air</a:t>
            </a:r>
            <a:r>
              <a:rPr lang="en-GB" sz="1600" dirty="0" smtClean="0">
                <a:latin typeface="Comic Sans MS" panose="030F0702030302020204" pitchFamily="66" charset="0"/>
              </a:rPr>
              <a:t> through the turbine, causing it to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spin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9898" y="44624"/>
            <a:ext cx="4546304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anose="030F0702030302020204" pitchFamily="66" charset="0"/>
              </a:rPr>
              <a:t>Advantages:</a:t>
            </a:r>
            <a:r>
              <a:rPr lang="en-GB" sz="1600" dirty="0" smtClean="0">
                <a:latin typeface="Comic Sans MS" panose="030F0702030302020204" pitchFamily="66" charset="0"/>
              </a:rPr>
              <a:t>  no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pollution</a:t>
            </a:r>
            <a:r>
              <a:rPr lang="en-GB" sz="1600" dirty="0" smtClean="0">
                <a:latin typeface="Comic Sans MS" panose="030F0702030302020204" pitchFamily="66" charset="0"/>
              </a:rPr>
              <a:t>, no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fuel </a:t>
            </a:r>
            <a:r>
              <a:rPr lang="en-GB" sz="1600" dirty="0" smtClean="0">
                <a:latin typeface="Comic Sans MS" panose="030F0702030302020204" pitchFamily="66" charset="0"/>
              </a:rPr>
              <a:t>costs, minimal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running costs</a:t>
            </a:r>
            <a:r>
              <a:rPr lang="en-GB" sz="1600" dirty="0" smtClean="0">
                <a:latin typeface="Comic Sans MS" panose="030F0702030302020204" pitchFamily="66" charset="0"/>
              </a:rPr>
              <a:t>.  Can be very useful on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small islands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1600" u="sng" dirty="0" smtClean="0">
                <a:latin typeface="Comic Sans MS" panose="030F0702030302020204" pitchFamily="66" charset="0"/>
              </a:rPr>
              <a:t>Disadvantages</a:t>
            </a:r>
            <a:r>
              <a:rPr lang="en-GB" sz="1600" dirty="0" smtClean="0">
                <a:latin typeface="Comic Sans MS" panose="030F0702030302020204" pitchFamily="66" charset="0"/>
              </a:rPr>
              <a:t>: 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hazard</a:t>
            </a:r>
            <a:r>
              <a:rPr lang="en-GB" sz="1600" dirty="0" smtClean="0">
                <a:latin typeface="Comic Sans MS" panose="030F0702030302020204" pitchFamily="66" charset="0"/>
              </a:rPr>
              <a:t> to boats, can be an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eyesore</a:t>
            </a:r>
            <a:r>
              <a:rPr lang="en-GB" sz="1600" dirty="0" smtClean="0">
                <a:latin typeface="Comic Sans MS" panose="030F0702030302020204" pitchFamily="66" charset="0"/>
              </a:rPr>
              <a:t>, fairly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unreliable</a:t>
            </a:r>
            <a:r>
              <a:rPr lang="en-GB" sz="1600" dirty="0" smtClean="0">
                <a:latin typeface="Comic Sans MS" panose="030F0702030302020204" pitchFamily="66" charset="0"/>
              </a:rPr>
              <a:t> as waves disappear when the wind drops, initial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costs</a:t>
            </a:r>
            <a:r>
              <a:rPr lang="en-GB" sz="1600" dirty="0" smtClean="0">
                <a:latin typeface="Comic Sans MS" panose="030F0702030302020204" pitchFamily="66" charset="0"/>
              </a:rPr>
              <a:t> can be very high,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environmental impact</a:t>
            </a:r>
            <a:r>
              <a:rPr lang="en-GB" sz="1600" dirty="0" smtClean="0">
                <a:latin typeface="Comic Sans MS" panose="030F0702030302020204" pitchFamily="66" charset="0"/>
              </a:rPr>
              <a:t>.  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Tidal Power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27984" y="2204864"/>
            <a:ext cx="864096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292080" y="1988840"/>
            <a:ext cx="2952328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steam (or water / wind) turns a turbine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6156176" y="3356992"/>
            <a:ext cx="1080120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292080" y="4509120"/>
            <a:ext cx="2952328" cy="18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generator converts the movement of the turbine (kinetic energy) into electricity.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4066096"/>
            <a:ext cx="4176464" cy="29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http://www.tutorvista.com/content/physics/physics-ii/fission-and-fusion/tidal-power.php</a:t>
            </a:r>
          </a:p>
        </p:txBody>
      </p:sp>
      <p:pic>
        <p:nvPicPr>
          <p:cNvPr id="3074" name="Picture 2" descr="http://images.tutorvista.com/content/fission-and-fusion/tidal-power-turbin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07261"/>
            <a:ext cx="4176464" cy="295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1" y="4739088"/>
            <a:ext cx="4546304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Tidal barrages </a:t>
            </a:r>
            <a:r>
              <a:rPr lang="en-GB" sz="1600" dirty="0" smtClean="0">
                <a:latin typeface="Comic Sans MS" panose="030F0702030302020204" pitchFamily="66" charset="0"/>
              </a:rPr>
              <a:t>are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 dams </a:t>
            </a:r>
            <a:r>
              <a:rPr lang="en-GB" sz="1600" dirty="0" smtClean="0">
                <a:latin typeface="Comic Sans MS" panose="030F0702030302020204" pitchFamily="66" charset="0"/>
              </a:rPr>
              <a:t>built across river estuaries.  As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tide comes in </a:t>
            </a:r>
            <a:r>
              <a:rPr lang="en-GB" sz="1600" dirty="0" smtClean="0">
                <a:latin typeface="Comic Sans MS" panose="030F0702030302020204" pitchFamily="66" charset="0"/>
              </a:rPr>
              <a:t>it fills the estuary – the water is released so that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turbines</a:t>
            </a:r>
            <a:r>
              <a:rPr lang="en-GB" sz="1600" dirty="0" smtClean="0">
                <a:latin typeface="Comic Sans MS" panose="030F0702030302020204" pitchFamily="66" charset="0"/>
              </a:rPr>
              <a:t> are turned at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controlled speed</a:t>
            </a:r>
            <a:r>
              <a:rPr lang="en-GB" sz="1600" dirty="0" smtClean="0">
                <a:latin typeface="Comic Sans MS" panose="030F0702030302020204" pitchFamily="66" charset="0"/>
              </a:rPr>
              <a:t>.  The source of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r>
              <a:rPr lang="en-GB" sz="1600" dirty="0" smtClean="0">
                <a:latin typeface="Comic Sans MS" panose="030F0702030302020204" pitchFamily="66" charset="0"/>
              </a:rPr>
              <a:t> is the gravity of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Sun</a:t>
            </a:r>
            <a:r>
              <a:rPr lang="en-GB" sz="1600" dirty="0" smtClean="0">
                <a:latin typeface="Comic Sans MS" panose="030F0702030302020204" pitchFamily="66" charset="0"/>
              </a:rPr>
              <a:t> and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Moon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9898" y="44624"/>
            <a:ext cx="4546304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anose="030F0702030302020204" pitchFamily="66" charset="0"/>
              </a:rPr>
              <a:t>Advantages:</a:t>
            </a:r>
            <a:r>
              <a:rPr lang="en-GB" sz="1600" dirty="0" smtClean="0">
                <a:latin typeface="Comic Sans MS" panose="030F0702030302020204" pitchFamily="66" charset="0"/>
              </a:rPr>
              <a:t>  no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pollution</a:t>
            </a:r>
            <a:r>
              <a:rPr lang="en-GB" sz="1600" dirty="0" smtClean="0">
                <a:latin typeface="Comic Sans MS" panose="030F0702030302020204" pitchFamily="66" charset="0"/>
              </a:rPr>
              <a:t>, no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fuel </a:t>
            </a:r>
            <a:r>
              <a:rPr lang="en-GB" sz="1600" dirty="0" smtClean="0">
                <a:latin typeface="Comic Sans MS" panose="030F0702030302020204" pitchFamily="66" charset="0"/>
              </a:rPr>
              <a:t>costs, minimal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running costs</a:t>
            </a:r>
            <a:r>
              <a:rPr lang="en-GB" sz="1600" dirty="0" smtClean="0">
                <a:latin typeface="Comic Sans MS" panose="030F0702030302020204" pitchFamily="66" charset="0"/>
              </a:rPr>
              <a:t>.  Tides are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reliable</a:t>
            </a:r>
            <a:r>
              <a:rPr lang="en-GB" sz="1600" dirty="0" smtClean="0">
                <a:latin typeface="Comic Sans MS" panose="030F0702030302020204" pitchFamily="66" charset="0"/>
              </a:rPr>
              <a:t>, and barrages are excellent for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storing energy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1600" u="sng" dirty="0" smtClean="0">
                <a:latin typeface="Comic Sans MS" panose="030F0702030302020204" pitchFamily="66" charset="0"/>
              </a:rPr>
              <a:t>Disadvantages</a:t>
            </a:r>
            <a:r>
              <a:rPr lang="en-GB" sz="1600" dirty="0" smtClean="0">
                <a:latin typeface="Comic Sans MS" panose="030F0702030302020204" pitchFamily="66" charset="0"/>
              </a:rPr>
              <a:t>: 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hazard</a:t>
            </a:r>
            <a:r>
              <a:rPr lang="en-GB" sz="1600" dirty="0" smtClean="0">
                <a:latin typeface="Comic Sans MS" panose="030F0702030302020204" pitchFamily="66" charset="0"/>
              </a:rPr>
              <a:t> to boats, can be an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eyesore</a:t>
            </a:r>
            <a:r>
              <a:rPr lang="en-GB" sz="1600" dirty="0" smtClean="0">
                <a:latin typeface="Comic Sans MS" panose="030F0702030302020204" pitchFamily="66" charset="0"/>
              </a:rPr>
              <a:t>, initial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costs</a:t>
            </a:r>
            <a:r>
              <a:rPr lang="en-GB" sz="1600" dirty="0" smtClean="0">
                <a:latin typeface="Comic Sans MS" panose="030F0702030302020204" pitchFamily="66" charset="0"/>
              </a:rPr>
              <a:t> can be very high,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environmental impact</a:t>
            </a:r>
            <a:r>
              <a:rPr lang="en-GB" sz="1600" dirty="0" smtClean="0">
                <a:latin typeface="Comic Sans MS" panose="030F0702030302020204" pitchFamily="66" charset="0"/>
              </a:rPr>
              <a:t>.  Height of the tide is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variable</a:t>
            </a:r>
            <a:r>
              <a:rPr lang="en-GB" sz="1600" dirty="0" smtClean="0">
                <a:latin typeface="Comic Sans MS" panose="030F0702030302020204" pitchFamily="66" charset="0"/>
              </a:rPr>
              <a:t>, so energy output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varies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4296685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Hydroelectric Power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27984" y="2204864"/>
            <a:ext cx="864096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292080" y="1988840"/>
            <a:ext cx="2952328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steam (or water / wind) turns a turbine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6156176" y="3356992"/>
            <a:ext cx="1080120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292080" y="4509120"/>
            <a:ext cx="2952328" cy="18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generator converts the movement of the turbine (kinetic energy) into electricity.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4066096"/>
            <a:ext cx="4176464" cy="29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http://news.bbc.co.uk/1/shared/spl/hi/sci_nat/06/global_energy/html/hydrowind.stm</a:t>
            </a:r>
          </a:p>
        </p:txBody>
      </p:sp>
      <p:pic>
        <p:nvPicPr>
          <p:cNvPr id="4098" name="Picture 2" descr="diagram of how a hydroelectric power plant 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5943"/>
            <a:ext cx="4163747" cy="29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1" y="4739088"/>
            <a:ext cx="4546304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Hydroelectric power </a:t>
            </a:r>
            <a:r>
              <a:rPr lang="en-GB" sz="1600" dirty="0" smtClean="0">
                <a:latin typeface="Comic Sans MS" panose="030F0702030302020204" pitchFamily="66" charset="0"/>
              </a:rPr>
              <a:t>usually involves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flooding</a:t>
            </a:r>
            <a:r>
              <a:rPr lang="en-GB" sz="1600" dirty="0" smtClean="0">
                <a:latin typeface="Comic Sans MS" panose="030F0702030302020204" pitchFamily="66" charset="0"/>
              </a:rPr>
              <a:t> a valley to form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reservoir</a:t>
            </a:r>
            <a:r>
              <a:rPr lang="en-GB" sz="1600" dirty="0" smtClean="0">
                <a:latin typeface="Comic Sans MS" panose="030F0702030302020204" pitchFamily="66" charset="0"/>
              </a:rPr>
              <a:t> behind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 dam</a:t>
            </a:r>
            <a:r>
              <a:rPr lang="en-GB" sz="1600" dirty="0" smtClean="0">
                <a:latin typeface="Comic Sans MS" panose="030F0702030302020204" pitchFamily="66" charset="0"/>
              </a:rPr>
              <a:t>. As water is released from the reservoir it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falls</a:t>
            </a:r>
            <a:r>
              <a:rPr lang="en-GB" sz="1600" dirty="0" smtClean="0">
                <a:latin typeface="Comic Sans MS" panose="030F0702030302020204" pitchFamily="66" charset="0"/>
              </a:rPr>
              <a:t> through the dam and turns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turbines</a:t>
            </a:r>
            <a:r>
              <a:rPr lang="en-GB" sz="1600" dirty="0" smtClean="0">
                <a:latin typeface="Comic Sans MS" panose="030F0702030302020204" pitchFamily="66" charset="0"/>
              </a:rPr>
              <a:t>, which then spin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generators</a:t>
            </a:r>
            <a:r>
              <a:rPr lang="en-GB" sz="1600" dirty="0" smtClean="0">
                <a:latin typeface="Comic Sans MS" panose="030F0702030302020204" pitchFamily="66" charset="0"/>
              </a:rPr>
              <a:t> which in turn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produce electricity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9898" y="44624"/>
            <a:ext cx="4546304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anose="030F0702030302020204" pitchFamily="66" charset="0"/>
              </a:rPr>
              <a:t>Advantages:</a:t>
            </a:r>
            <a:r>
              <a:rPr lang="en-GB" sz="1600" dirty="0" smtClean="0">
                <a:latin typeface="Comic Sans MS" panose="030F0702030302020204" pitchFamily="66" charset="0"/>
              </a:rPr>
              <a:t>  no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pollution</a:t>
            </a:r>
            <a:r>
              <a:rPr lang="en-GB" sz="1600" dirty="0" smtClean="0">
                <a:latin typeface="Comic Sans MS" panose="030F0702030302020204" pitchFamily="66" charset="0"/>
              </a:rPr>
              <a:t>, no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fuel </a:t>
            </a:r>
            <a:r>
              <a:rPr lang="en-GB" sz="1600" dirty="0" smtClean="0">
                <a:latin typeface="Comic Sans MS" panose="030F0702030302020204" pitchFamily="66" charset="0"/>
              </a:rPr>
              <a:t>costs, minimal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running costs</a:t>
            </a:r>
            <a:r>
              <a:rPr lang="en-GB" sz="1600" dirty="0" smtClean="0">
                <a:latin typeface="Comic Sans MS" panose="030F0702030302020204" pitchFamily="66" charset="0"/>
              </a:rPr>
              <a:t>. 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Immediate response </a:t>
            </a:r>
            <a:r>
              <a:rPr lang="en-GB" sz="1600" dirty="0" smtClean="0">
                <a:latin typeface="Comic Sans MS" panose="030F0702030302020204" pitchFamily="66" charset="0"/>
              </a:rPr>
              <a:t>to increased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demand</a:t>
            </a:r>
            <a:r>
              <a:rPr lang="en-GB" sz="1600" dirty="0" smtClean="0">
                <a:latin typeface="Comic Sans MS" panose="030F0702030302020204" pitchFamily="66" charset="0"/>
              </a:rPr>
              <a:t>, and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fairly reliable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1600" u="sng" dirty="0" smtClean="0">
                <a:latin typeface="Comic Sans MS" panose="030F0702030302020204" pitchFamily="66" charset="0"/>
              </a:rPr>
              <a:t>Disadvantages</a:t>
            </a:r>
            <a:r>
              <a:rPr lang="en-GB" sz="1600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flooding</a:t>
            </a:r>
            <a:r>
              <a:rPr lang="en-GB" sz="1600" dirty="0" smtClean="0">
                <a:latin typeface="Comic Sans MS" panose="030F0702030302020204" pitchFamily="66" charset="0"/>
              </a:rPr>
              <a:t> a valley has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 impact</a:t>
            </a:r>
            <a:r>
              <a:rPr lang="en-GB" sz="1600" dirty="0" smtClean="0">
                <a:latin typeface="Comic Sans MS" panose="030F0702030302020204" pitchFamily="66" charset="0"/>
              </a:rPr>
              <a:t> on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environment</a:t>
            </a:r>
            <a:r>
              <a:rPr lang="en-GB" sz="1600" dirty="0" smtClean="0">
                <a:latin typeface="Comic Sans MS" panose="030F0702030302020204" pitchFamily="66" charset="0"/>
              </a:rPr>
              <a:t>, with much loss of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habitats</a:t>
            </a:r>
            <a:r>
              <a:rPr lang="en-GB" sz="1600" dirty="0" smtClean="0">
                <a:latin typeface="Comic Sans MS" panose="030F0702030302020204" pitchFamily="66" charset="0"/>
              </a:rPr>
              <a:t>.  Initial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costs</a:t>
            </a:r>
            <a:r>
              <a:rPr lang="en-GB" sz="1600" dirty="0" smtClean="0">
                <a:latin typeface="Comic Sans MS" panose="030F0702030302020204" pitchFamily="66" charset="0"/>
              </a:rPr>
              <a:t> are high. 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Adversely </a:t>
            </a:r>
            <a:r>
              <a:rPr lang="en-GB" sz="1600" dirty="0" smtClean="0">
                <a:latin typeface="Comic Sans MS" panose="030F0702030302020204" pitchFamily="66" charset="0"/>
              </a:rPr>
              <a:t>affected during times of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drought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4296685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Geothermal Energy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27984" y="2204864"/>
            <a:ext cx="864096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292080" y="1988840"/>
            <a:ext cx="2952328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steam (or water / wind) turns a turbine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6156176" y="3356992"/>
            <a:ext cx="1080120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292080" y="4509120"/>
            <a:ext cx="2952328" cy="18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generator converts the movement of the turbine (kinetic energy) into electricity.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4066096"/>
            <a:ext cx="4176464" cy="29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http://polizeros.com/2010/09/02/geothermal-power-gaining-attention/</a:t>
            </a:r>
          </a:p>
        </p:txBody>
      </p:sp>
      <p:pic>
        <p:nvPicPr>
          <p:cNvPr id="5122" name="Picture 2" descr="http://polizeros.com/wp-content/uploads/2010/09/geothermal_diagram_426x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4176464" cy="29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1" y="4739088"/>
            <a:ext cx="4546304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Used where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hot rocks </a:t>
            </a:r>
            <a:r>
              <a:rPr lang="en-GB" sz="1600" dirty="0" smtClean="0">
                <a:latin typeface="Comic Sans MS" panose="030F0702030302020204" pitchFamily="66" charset="0"/>
              </a:rPr>
              <a:t>lie quite near to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surface</a:t>
            </a:r>
            <a:r>
              <a:rPr lang="en-GB" sz="1600" dirty="0" smtClean="0">
                <a:latin typeface="Comic Sans MS" panose="030F0702030302020204" pitchFamily="66" charset="0"/>
              </a:rPr>
              <a:t>. 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Cold water </a:t>
            </a:r>
            <a:r>
              <a:rPr lang="en-GB" sz="1600" dirty="0" smtClean="0">
                <a:latin typeface="Comic Sans MS" panose="030F0702030302020204" pitchFamily="66" charset="0"/>
              </a:rPr>
              <a:t>is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pumped</a:t>
            </a:r>
            <a:r>
              <a:rPr lang="en-GB" sz="1600" dirty="0" smtClean="0">
                <a:latin typeface="Comic Sans MS" panose="030F0702030302020204" pitchFamily="66" charset="0"/>
              </a:rPr>
              <a:t> in pipes down to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hot rocks</a:t>
            </a:r>
            <a:r>
              <a:rPr lang="en-GB" sz="1600" dirty="0" smtClean="0">
                <a:latin typeface="Comic Sans MS" panose="030F0702030302020204" pitchFamily="66" charset="0"/>
              </a:rPr>
              <a:t>, and returns as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steam</a:t>
            </a:r>
            <a:r>
              <a:rPr lang="en-GB" sz="1600" dirty="0" smtClean="0">
                <a:latin typeface="Comic Sans MS" panose="030F0702030302020204" pitchFamily="66" charset="0"/>
              </a:rPr>
              <a:t> to drive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turbines</a:t>
            </a:r>
            <a:r>
              <a:rPr lang="en-GB" sz="1600" dirty="0" smtClean="0">
                <a:latin typeface="Comic Sans MS" panose="030F0702030302020204" pitchFamily="66" charset="0"/>
              </a:rPr>
              <a:t>.  Unfortunately there are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few places </a:t>
            </a:r>
            <a:r>
              <a:rPr lang="en-GB" sz="1600" dirty="0" smtClean="0">
                <a:latin typeface="Comic Sans MS" panose="030F0702030302020204" pitchFamily="66" charset="0"/>
              </a:rPr>
              <a:t>where this is an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economic option.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8205" y="404664"/>
            <a:ext cx="454630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anose="030F0702030302020204" pitchFamily="66" charset="0"/>
              </a:rPr>
              <a:t>Advantages:</a:t>
            </a:r>
            <a:r>
              <a:rPr lang="en-GB" sz="1600" dirty="0" smtClean="0">
                <a:latin typeface="Comic Sans MS" panose="030F0702030302020204" pitchFamily="66" charset="0"/>
              </a:rPr>
              <a:t> 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</a:t>
            </a:r>
            <a:r>
              <a:rPr lang="en-GB" sz="1600" dirty="0" smtClean="0">
                <a:latin typeface="Comic Sans MS" panose="030F0702030302020204" pitchFamily="66" charset="0"/>
              </a:rPr>
              <a:t>,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renewable</a:t>
            </a:r>
            <a:r>
              <a:rPr lang="en-GB" sz="1600" dirty="0" smtClean="0">
                <a:latin typeface="Comic Sans MS" panose="030F0702030302020204" pitchFamily="66" charset="0"/>
              </a:rPr>
              <a:t> energy source. 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n-GB" sz="1600" dirty="0" smtClean="0">
                <a:latin typeface="Comic Sans MS" panose="030F0702030302020204" pitchFamily="66" charset="0"/>
              </a:rPr>
              <a:t> real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environmental </a:t>
            </a:r>
            <a:r>
              <a:rPr lang="en-GB" sz="1600" dirty="0" smtClean="0">
                <a:latin typeface="Comic Sans MS" panose="030F0702030302020204" pitchFamily="66" charset="0"/>
              </a:rPr>
              <a:t>problems.</a:t>
            </a:r>
          </a:p>
          <a:p>
            <a:r>
              <a:rPr lang="en-GB" sz="1600" u="sng" dirty="0" smtClean="0">
                <a:latin typeface="Comic Sans MS" panose="030F0702030302020204" pitchFamily="66" charset="0"/>
              </a:rPr>
              <a:t>Disadvantages</a:t>
            </a:r>
            <a:r>
              <a:rPr lang="en-GB" sz="1600" dirty="0" smtClean="0">
                <a:latin typeface="Comic Sans MS" panose="030F0702030302020204" pitchFamily="66" charset="0"/>
              </a:rPr>
              <a:t>: cost of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drilling</a:t>
            </a:r>
            <a:r>
              <a:rPr lang="en-GB" sz="1600" dirty="0" smtClean="0">
                <a:latin typeface="Comic Sans MS" panose="030F0702030302020204" pitchFamily="66" charset="0"/>
              </a:rPr>
              <a:t> down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several km</a:t>
            </a:r>
            <a:r>
              <a:rPr lang="en-GB" sz="1600" dirty="0" smtClean="0">
                <a:latin typeface="Comic Sans MS" panose="030F0702030302020204" pitchFamily="66" charset="0"/>
              </a:rPr>
              <a:t> to the hot rocks.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Solar cells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27984" y="2204864"/>
            <a:ext cx="864096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292080" y="1988840"/>
            <a:ext cx="2952328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steam (or water / wind) turns a turbine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6156176" y="3356992"/>
            <a:ext cx="1080120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292080" y="4509120"/>
            <a:ext cx="2952328" cy="18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generator converts the movement of the turbine (kinetic energy) into electricity.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4066096"/>
            <a:ext cx="4176464" cy="29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http://etap.com/renewable-energy/photovoltaic-101.htm</a:t>
            </a:r>
          </a:p>
        </p:txBody>
      </p:sp>
      <p:pic>
        <p:nvPicPr>
          <p:cNvPr id="6146" name="Picture 2" descr="http://etap.com/renewable-energy/renewable-energy-images/solar-panel-diagram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159841" cy="29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4427984" y="1988840"/>
            <a:ext cx="864096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1361" y="1988840"/>
            <a:ext cx="880719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1" y="4739088"/>
            <a:ext cx="4546304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Solar cells </a:t>
            </a:r>
            <a:r>
              <a:rPr lang="en-GB" sz="1600" dirty="0" smtClean="0">
                <a:latin typeface="Comic Sans MS" panose="030F0702030302020204" pitchFamily="66" charset="0"/>
              </a:rPr>
              <a:t>generate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electricity directly </a:t>
            </a:r>
            <a:r>
              <a:rPr lang="en-GB" sz="1600" dirty="0" smtClean="0">
                <a:latin typeface="Comic Sans MS" panose="030F0702030302020204" pitchFamily="66" charset="0"/>
              </a:rPr>
              <a:t>from sunlight.  Solar cells are usually used to provide electricity on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relatively small scale</a:t>
            </a:r>
            <a:r>
              <a:rPr lang="en-GB" sz="1600" dirty="0" smtClean="0">
                <a:latin typeface="Comic Sans MS" panose="030F0702030302020204" pitchFamily="66" charset="0"/>
              </a:rPr>
              <a:t>, such as for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individual houses</a:t>
            </a:r>
            <a:r>
              <a:rPr lang="en-GB" sz="1600" dirty="0" smtClean="0">
                <a:latin typeface="Comic Sans MS" panose="030F0702030302020204" pitchFamily="66" charset="0"/>
              </a:rPr>
              <a:t>.  Solar cell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‘farms</a:t>
            </a:r>
            <a:r>
              <a:rPr lang="en-GB" sz="1600" dirty="0" smtClean="0">
                <a:latin typeface="Comic Sans MS" panose="030F0702030302020204" pitchFamily="66" charset="0"/>
              </a:rPr>
              <a:t>’ are being developed, but connecting to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National Grid </a:t>
            </a:r>
            <a:r>
              <a:rPr lang="en-GB" sz="1600" dirty="0" smtClean="0">
                <a:latin typeface="Comic Sans MS" panose="030F0702030302020204" pitchFamily="66" charset="0"/>
              </a:rPr>
              <a:t>can be expensive.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8205" y="260648"/>
            <a:ext cx="4546304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anose="030F0702030302020204" pitchFamily="66" charset="0"/>
              </a:rPr>
              <a:t>Advantages:</a:t>
            </a:r>
            <a:r>
              <a:rPr lang="en-GB" sz="1600" dirty="0" smtClean="0">
                <a:latin typeface="Comic Sans MS" panose="030F0702030302020204" pitchFamily="66" charset="0"/>
              </a:rPr>
              <a:t> 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 pollution</a:t>
            </a:r>
            <a:r>
              <a:rPr lang="en-GB" sz="1600" dirty="0" smtClean="0">
                <a:latin typeface="Comic Sans MS" panose="030F0702030302020204" pitchFamily="66" charset="0"/>
              </a:rPr>
              <a:t>, a very reliable source in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sunny countries</a:t>
            </a:r>
            <a:r>
              <a:rPr lang="en-GB" sz="1600" dirty="0" smtClean="0">
                <a:latin typeface="Comic Sans MS" panose="030F0702030302020204" pitchFamily="66" charset="0"/>
              </a:rPr>
              <a:t>.  Energy is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</a:t>
            </a:r>
            <a:r>
              <a:rPr lang="en-GB" sz="1600" dirty="0" smtClean="0">
                <a:latin typeface="Comic Sans MS" panose="030F0702030302020204" pitchFamily="66" charset="0"/>
              </a:rPr>
              <a:t>, and running costs are almost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nil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1600" u="sng" dirty="0" smtClean="0">
                <a:latin typeface="Comic Sans MS" panose="030F0702030302020204" pitchFamily="66" charset="0"/>
              </a:rPr>
              <a:t>Disadvantages</a:t>
            </a:r>
            <a:r>
              <a:rPr lang="en-GB" sz="1600" dirty="0" smtClean="0">
                <a:latin typeface="Comic Sans MS" panose="030F0702030302020204" pitchFamily="66" charset="0"/>
              </a:rPr>
              <a:t>: initially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expensive</a:t>
            </a:r>
            <a:r>
              <a:rPr lang="en-GB" sz="1600" dirty="0" smtClean="0">
                <a:latin typeface="Comic Sans MS" panose="030F0702030302020204" pitchFamily="66" charset="0"/>
              </a:rPr>
              <a:t>, and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developing technology</a:t>
            </a:r>
            <a:r>
              <a:rPr lang="en-GB" sz="1600" dirty="0" smtClean="0">
                <a:latin typeface="Comic Sans MS" panose="030F0702030302020204" pitchFamily="66" charset="0"/>
              </a:rPr>
              <a:t>.  Only produce electricity in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daytime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Solar panels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27984" y="2204864"/>
            <a:ext cx="864096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292080" y="1988840"/>
            <a:ext cx="2952328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steam (or water / wind) turns a turbine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6156176" y="3356992"/>
            <a:ext cx="1080120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292080" y="4509120"/>
            <a:ext cx="2952328" cy="18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generator converts the movement of the turbine (kinetic energy) into electricity.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4066096"/>
            <a:ext cx="4176464" cy="29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http://www.west-norfolk.gov.uk/default.aspx?page=22430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427984" y="1988840"/>
            <a:ext cx="864096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1361" y="1988840"/>
            <a:ext cx="880719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www.west-norfolk.gov.uk/images/Solar%20Hot%20Water%20Heating%20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159841" cy="29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01" y="4739088"/>
            <a:ext cx="4546304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Solar panels </a:t>
            </a:r>
            <a:r>
              <a:rPr lang="en-GB" sz="1600" dirty="0" smtClean="0">
                <a:latin typeface="Comic Sans MS" panose="030F0702030302020204" pitchFamily="66" charset="0"/>
              </a:rPr>
              <a:t>use the Sun’s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radiation </a:t>
            </a:r>
            <a:r>
              <a:rPr lang="en-GB" sz="1600" dirty="0" smtClean="0">
                <a:latin typeface="Comic Sans MS" panose="030F0702030302020204" pitchFamily="66" charset="0"/>
              </a:rPr>
              <a:t>to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warm up water </a:t>
            </a:r>
            <a:r>
              <a:rPr lang="en-GB" sz="1600" dirty="0" smtClean="0">
                <a:latin typeface="Comic Sans MS" panose="030F0702030302020204" pitchFamily="66" charset="0"/>
              </a:rPr>
              <a:t>for the house. 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blackened</a:t>
            </a:r>
            <a:r>
              <a:rPr lang="en-GB" sz="1600" dirty="0" smtClean="0">
                <a:latin typeface="Comic Sans MS" panose="030F0702030302020204" pitchFamily="66" charset="0"/>
              </a:rPr>
              <a:t> layer behind the pipes helps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absorption</a:t>
            </a:r>
            <a:r>
              <a:rPr lang="en-GB" sz="1600" dirty="0" smtClean="0">
                <a:latin typeface="Comic Sans MS" panose="030F0702030302020204" pitchFamily="66" charset="0"/>
              </a:rPr>
              <a:t> of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radiant energy </a:t>
            </a:r>
            <a:r>
              <a:rPr lang="en-GB" sz="1600" dirty="0" smtClean="0">
                <a:latin typeface="Comic Sans MS" panose="030F0702030302020204" pitchFamily="66" charset="0"/>
              </a:rPr>
              <a:t>and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warming</a:t>
            </a:r>
            <a:r>
              <a:rPr lang="en-GB" sz="1600" dirty="0" smtClean="0">
                <a:latin typeface="Comic Sans MS" panose="030F0702030302020204" pitchFamily="66" charset="0"/>
              </a:rPr>
              <a:t> of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water</a:t>
            </a:r>
            <a:r>
              <a:rPr lang="en-GB" sz="1600" dirty="0" smtClean="0">
                <a:latin typeface="Comic Sans MS" panose="030F0702030302020204" pitchFamily="66" charset="0"/>
              </a:rPr>
              <a:t> flowing through the pipes.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8205" y="260648"/>
            <a:ext cx="4546304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anose="030F0702030302020204" pitchFamily="66" charset="0"/>
              </a:rPr>
              <a:t>Advantages:</a:t>
            </a:r>
            <a:r>
              <a:rPr lang="en-GB" sz="1600" dirty="0" smtClean="0">
                <a:latin typeface="Comic Sans MS" panose="030F0702030302020204" pitchFamily="66" charset="0"/>
              </a:rPr>
              <a:t> 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 pollution</a:t>
            </a:r>
            <a:r>
              <a:rPr lang="en-GB" sz="1600" dirty="0" smtClean="0">
                <a:latin typeface="Comic Sans MS" panose="030F0702030302020204" pitchFamily="66" charset="0"/>
              </a:rPr>
              <a:t>, a very reliable source in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sunny countries</a:t>
            </a:r>
            <a:r>
              <a:rPr lang="en-GB" sz="1600" dirty="0" smtClean="0">
                <a:latin typeface="Comic Sans MS" panose="030F0702030302020204" pitchFamily="66" charset="0"/>
              </a:rPr>
              <a:t>.  Energy is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</a:t>
            </a:r>
            <a:r>
              <a:rPr lang="en-GB" sz="1600" dirty="0" smtClean="0">
                <a:latin typeface="Comic Sans MS" panose="030F0702030302020204" pitchFamily="66" charset="0"/>
              </a:rPr>
              <a:t>, and running costs are almost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nil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1600" u="sng" dirty="0" smtClean="0">
                <a:latin typeface="Comic Sans MS" panose="030F0702030302020204" pitchFamily="66" charset="0"/>
              </a:rPr>
              <a:t>Disadvantages</a:t>
            </a:r>
            <a:r>
              <a:rPr lang="en-GB" sz="1600" dirty="0" smtClean="0">
                <a:latin typeface="Comic Sans MS" panose="030F0702030302020204" pitchFamily="66" charset="0"/>
              </a:rPr>
              <a:t>: Only heats water in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daytime</a:t>
            </a:r>
            <a:r>
              <a:rPr lang="en-GB" sz="1600" dirty="0" smtClean="0">
                <a:latin typeface="Comic Sans MS" panose="030F0702030302020204" pitchFamily="66" charset="0"/>
              </a:rPr>
              <a:t>. 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GB" sz="1600" dirty="0" smtClean="0">
                <a:latin typeface="Comic Sans MS" panose="030F0702030302020204" pitchFamily="66" charset="0"/>
              </a:rPr>
              <a:t> used to produce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electricity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Wind Power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27984" y="2204864"/>
            <a:ext cx="864096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292080" y="1988840"/>
            <a:ext cx="2952328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steam (or water / wind) turns a turbine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6156176" y="3356992"/>
            <a:ext cx="1080120" cy="12241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292080" y="4509120"/>
            <a:ext cx="2952328" cy="18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generator converts the movement of the turbine (kinetic energy) into electricity.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4066096"/>
            <a:ext cx="4176464" cy="29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http://www.newhomewindpower.com/wind-power-generators.html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427984" y="1988840"/>
            <a:ext cx="864096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1361" y="1988840"/>
            <a:ext cx="880719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www.newhomewindpower.com/images/wind-power-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78" y="1124744"/>
            <a:ext cx="4088298" cy="294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01" y="4739088"/>
            <a:ext cx="454630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Wind turbines </a:t>
            </a:r>
            <a:r>
              <a:rPr lang="en-GB" sz="1600" dirty="0" smtClean="0">
                <a:latin typeface="Comic Sans MS" panose="030F0702030302020204" pitchFamily="66" charset="0"/>
              </a:rPr>
              <a:t>are put up in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exposed places</a:t>
            </a:r>
            <a:r>
              <a:rPr lang="en-GB" sz="1600" dirty="0" smtClean="0">
                <a:latin typeface="Comic Sans MS" panose="030F0702030302020204" pitchFamily="66" charset="0"/>
              </a:rPr>
              <a:t>, such as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hilltops</a:t>
            </a:r>
            <a:r>
              <a:rPr lang="en-GB" sz="1600" dirty="0" smtClean="0">
                <a:latin typeface="Comic Sans MS" panose="030F0702030302020204" pitchFamily="66" charset="0"/>
              </a:rPr>
              <a:t> and around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coast</a:t>
            </a:r>
            <a:r>
              <a:rPr lang="en-GB" sz="1600" dirty="0" smtClean="0">
                <a:latin typeface="Comic Sans MS" panose="030F0702030302020204" pitchFamily="66" charset="0"/>
              </a:rPr>
              <a:t>.  Each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wind turbine </a:t>
            </a:r>
            <a:r>
              <a:rPr lang="en-GB" sz="1600" dirty="0" smtClean="0">
                <a:latin typeface="Comic Sans MS" panose="030F0702030302020204" pitchFamily="66" charset="0"/>
              </a:rPr>
              <a:t>has its own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generator</a:t>
            </a:r>
            <a:r>
              <a:rPr lang="en-GB" sz="1600" dirty="0" smtClean="0">
                <a:latin typeface="Comic Sans MS" panose="030F0702030302020204" pitchFamily="66" charset="0"/>
              </a:rPr>
              <a:t>, so electricity is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generated directly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8205" y="260648"/>
            <a:ext cx="4546304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anose="030F0702030302020204" pitchFamily="66" charset="0"/>
              </a:rPr>
              <a:t>Advantages:</a:t>
            </a:r>
            <a:r>
              <a:rPr lang="en-GB" sz="1600" dirty="0" smtClean="0">
                <a:latin typeface="Comic Sans MS" panose="030F0702030302020204" pitchFamily="66" charset="0"/>
              </a:rPr>
              <a:t> 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 pollution</a:t>
            </a:r>
            <a:r>
              <a:rPr lang="en-GB" sz="1600" dirty="0" smtClean="0">
                <a:latin typeface="Comic Sans MS" panose="030F0702030302020204" pitchFamily="66" charset="0"/>
              </a:rPr>
              <a:t>.  Energy is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</a:t>
            </a:r>
            <a:r>
              <a:rPr lang="en-GB" sz="1600" dirty="0" smtClean="0">
                <a:latin typeface="Comic Sans MS" panose="030F0702030302020204" pitchFamily="66" charset="0"/>
              </a:rPr>
              <a:t>, and running costs are almost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nil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1600" u="sng" dirty="0" smtClean="0">
                <a:latin typeface="Comic Sans MS" panose="030F0702030302020204" pitchFamily="66" charset="0"/>
              </a:rPr>
              <a:t>Disadvantages</a:t>
            </a:r>
            <a:r>
              <a:rPr lang="en-GB" sz="1600" dirty="0" smtClean="0">
                <a:latin typeface="Comic Sans MS" panose="030F0702030302020204" pitchFamily="66" charset="0"/>
              </a:rPr>
              <a:t>: can be considered an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eyesore</a:t>
            </a:r>
            <a:r>
              <a:rPr lang="en-GB" sz="1600" dirty="0" smtClean="0">
                <a:latin typeface="Comic Sans MS" panose="030F0702030302020204" pitchFamily="66" charset="0"/>
              </a:rPr>
              <a:t>, and there is some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noise pollution</a:t>
            </a:r>
            <a:r>
              <a:rPr lang="en-GB" sz="1600" dirty="0" smtClean="0">
                <a:latin typeface="Comic Sans MS" panose="030F0702030302020204" pitchFamily="66" charset="0"/>
              </a:rPr>
              <a:t>. 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 </a:t>
            </a:r>
            <a:r>
              <a:rPr lang="en-GB" sz="1600" dirty="0" smtClean="0">
                <a:latin typeface="Comic Sans MS" panose="030F0702030302020204" pitchFamily="66" charset="0"/>
              </a:rPr>
              <a:t>power is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produced </a:t>
            </a:r>
            <a:r>
              <a:rPr lang="en-GB" sz="1600" dirty="0" smtClean="0">
                <a:latin typeface="Comic Sans MS" panose="030F0702030302020204" pitchFamily="66" charset="0"/>
              </a:rPr>
              <a:t>when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wind drops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328" y="-9034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864096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Sun as the ultimate source of energy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://3.bp.blogspot.com/-V-4Xkd1DMrA/T53NEBIwNEI/AAAAAAAACDw/1CJZNjCg9KA/s1600/Sun+with+twin+prominan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20" y="1196752"/>
            <a:ext cx="195275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71600" y="1412776"/>
            <a:ext cx="2160240" cy="129614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Sun radiates energy because of nuclear fusion reactions deep inside.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>
            <a:stCxn id="2" idx="3"/>
          </p:cNvCxnSpPr>
          <p:nvPr/>
        </p:nvCxnSpPr>
        <p:spPr>
          <a:xfrm>
            <a:off x="3131840" y="2060848"/>
            <a:ext cx="129614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51520" y="3068960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Solar cells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251520" y="3789040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Solar panels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79712" y="2060848"/>
            <a:ext cx="2592288" cy="1188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979712" y="2060848"/>
            <a:ext cx="2592287" cy="18874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11759" y="4121460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  <a:r>
              <a:rPr lang="en-GB" dirty="0" smtClean="0"/>
              <a:t>nergy in plants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251520" y="5013176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Solar panels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2101233" y="5877272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Solar panels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203849" y="2060848"/>
            <a:ext cx="1368151" cy="2060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79712" y="4481500"/>
            <a:ext cx="516496" cy="5594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</p:cNvCxnSpPr>
          <p:nvPr/>
        </p:nvCxnSpPr>
        <p:spPr>
          <a:xfrm flipH="1">
            <a:off x="2965329" y="4481500"/>
            <a:ext cx="310526" cy="13957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540670" y="4121460"/>
            <a:ext cx="183153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Weather systems</a:t>
            </a:r>
            <a:endParaRPr lang="en-GB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572000" y="2060848"/>
            <a:ext cx="884436" cy="20901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804248" y="6389712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Hydroelectric </a:t>
            </a:r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4788024" y="5877272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Waves </a:t>
            </a:r>
            <a:endParaRPr lang="en-GB" dirty="0"/>
          </a:p>
        </p:txBody>
      </p:sp>
      <p:sp>
        <p:nvSpPr>
          <p:cNvPr id="31" name="Rounded Rectangle 30"/>
          <p:cNvSpPr/>
          <p:nvPr/>
        </p:nvSpPr>
        <p:spPr>
          <a:xfrm>
            <a:off x="3806333" y="5040916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Wind </a:t>
            </a:r>
            <a:endParaRPr lang="en-GB" dirty="0"/>
          </a:p>
        </p:txBody>
      </p:sp>
      <p:cxnSp>
        <p:nvCxnSpPr>
          <p:cNvPr id="32" name="Straight Arrow Connector 31"/>
          <p:cNvCxnSpPr>
            <a:endCxn id="31" idx="0"/>
          </p:cNvCxnSpPr>
          <p:nvPr/>
        </p:nvCxnSpPr>
        <p:spPr>
          <a:xfrm flipH="1">
            <a:off x="4670429" y="4481500"/>
            <a:ext cx="913759" cy="5594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0" idx="0"/>
          </p:cNvCxnSpPr>
          <p:nvPr/>
        </p:nvCxnSpPr>
        <p:spPr>
          <a:xfrm>
            <a:off x="5584188" y="4481500"/>
            <a:ext cx="67932" cy="13957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0"/>
          </p:cNvCxnSpPr>
          <p:nvPr/>
        </p:nvCxnSpPr>
        <p:spPr>
          <a:xfrm>
            <a:off x="5584188" y="4481500"/>
            <a:ext cx="2084156" cy="19082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AutoShape 4" descr="data:image/jpeg;base64,/9j/4AAQSkZJRgABAQAAAQABAAD/2wCEAAkGBxQTEhUUExQWFRUWFhgVGBgYGBUcHBoXGBoXFxkXHRgYHCggHBomHBwaITEhJSkrLi4uFx8zODMsNygtLisBCgoKDA0MDwwMDjcZFBksNzcrKysrKysrKysrKysrKyssKysrKysrKysrLCwrKysrKysrKyssKysrKysrKywrK//AABEIANsA5gMBIgACEQEDEQH/xAAbAAABBQEBAAAAAAAAAAAAAAAAAgMEBQYBB//EAEAQAAEDAgMFBgUCBAQFBQAAAAEAAhEDIQQxQQUSUWFxBiKBkaHwE7HB0eEy8RRCUnIzYoLCB0OSorIVFiMkNP/EABUBAQEAAAAAAAAAAAAAAAAAAAAB/8QAFREBAQAAAAAAAAAAAAAAAAAAABH/2gAMAwEAAhEDEQA/APDUIQgEIQgEIQgEIQgEIQgEIQgEIQgEIQgEIQgELoQg4hdQg4hdQg4hdQg4hdQUHEIQgEIQgEIQgEIQgEISmNJMASTkAgSnKFFzzusaXHgASfRW+F2HEGsSD/QInxOnQeiuKBDW7rQGt4NEeZzPUygpsN2cqH9ZDOX6j5Cw8StLs7sthGx8Vzqh4b26PJtx5pplccyrCls1puXGdbD7qKsMNSwVO7MPStlLA4+bgSrKhtym2zAxvRoHlZVsU6bAHOz6/II/iKRIDQ0+HnmguX7ed/Mus2nRd+sMdNoc1p/8gqStWbOYHKQI8kzRoNf+io2RmDN+hugvX7E2bWEOw9Mc2AsP/ZCrcb/wrw1QE4eu+meDwHtHLQ+pTLaTgSWvEi0ZZaFP4ba1Zkh31yQYvbXYDF4eSGis0a0zJj+ww7yBWXc2CQRBFiDoeC9qG1J15++aibX2bh8T/isaTFnizuXeF/AyOSpHj64tRtvsZVpS6kfjUxnA77RzbqOY8gswiOIXVxAIQhAIKEFBxCEIBCEIBCEIBCFJwGCdVdAsB+p3AfU8Ag5g8I6oYbkMycgOZ+i0OEwzaQ7lzkXmxPTgOXnKcZSYxga2wGnE8TxPNIzRTnXNLaEU6c8045kIJGDAF8ybXKk1MYGwczwVa3kbrgbxzUDuMxJeZ9hM/GOloSSUmFQ9RqGcypeHqxOZ1nK/GVDYE8TkoLDD4gBxMCTm4fK/4V9uMfSgEZ2IjO3Oyy9JpPNW+z6m73TJIMiNZzHvigKlEtMDhr6ptmIcOccZVliqIdBjWPHgk/BcAYALZ158kCMJtVoNxB0KY272Po4tjqtEinXzIiGvOZDoydP8w43GqbxGCM6DkpGx6z6b4BkflB5Vi8M+k91Oo0te0wWnMH3qml7D2q2FSxlPesys0Q12X+l3FknwnrPkeKw7qb3Me0tc0wQdD71VQyhdXEAgoQUHEIQgEIQgEIQgfwWEdVeGMEk+g1J5BalrGUmhjLgertXHnwCNj4P4FHeP+JUF+LW5hv1PhwTDjwQKrG51XaTZKZCeaUVc0vhtpmHzUJgjdtu6neORngoT6gA5pmk4ylVBc28FAlr40lcc/JLptB+6crMBAAi3qgac1cDZMJ3d4CYz5TkklkSg4AulPB43Y3b8VMwuFbYjW4QNYd/UWH59VKcS0tkzN7ceCS07pg+ZS8WwWgTr4ILfBuEbxJIcczb7ifsuMxIcXBrh0BOXAqhxeN7hY2QLT706KFSqQQRYoL7GVbwfBPUhuiQB3uHAcJ93Cq3YoPFzcZWTmFri+cRr9kGhoVw605529OYVL2u2GMS3ugCvTb3T/U2JDSdZGR49U9gKweYmCASrGsCd0yJiBbXQIPGHNIMEQRYg8UlbLt3scA/xFMRMCq3g42DuhIIPOOKxpVQIKEFBxCEIBCEIBWvZvZ3xqwkS1vedz4N8T6AqqW/7J4X4VAO/mqd77X/tv/qQL2o0m/L56KkJV7tQd2ZuTIVI18WUUkBLYuJVJt1RIoNTuJE7uls58yrDZ+FBHMgfP0UTHsvHAeqgcwWGDiQSY47tj+U8MIP5b2n7apezyBa+ci3VWVDDF7pY2B6AQUFAaThMz55n8LjqNvVX+Pw+4YIAOfnzUNzBFxOnT8wgqXMtOQTuCxDmmAJm2qcquaDBbMHMFTqTmyCAGznGfvVBK/8ATDUGcZ5zPSE09gp04DrTeRJ4/wDTKScfu/pOR9OKg4yoTaDrqPP5IK91WSeaGpD6cTwlLpCeiBbbBWOww1xLSYMEcLdeSq3uS8JIqCEF/gsM9pc5uYtE5g2j535K4dQtMm8ugjL3dKwdKWAi+vgpFJoOfAj5mfP5oIeJwzXseH95jhuuHEOF/HUc149tXAuoVX0nXLHRPEZtd0Ig+K9rZAa6dRPSPfovPv8AiBgLMrjQ/Dd0uW+XeHiEGKQUIKqOIQhAIQhA/gcOalRjB/M4DzNyvSaRF2jkBfIfbRYvsfSnET/Qxzvk3/ctPi63w2l2p7oPLNQR9r1pgTl+ffiqpWu0qZiCN07rc+QE9FVsF0UqU5hz3k24XQwa++aotaGI3Wuy4NvfrHDnySWu1df1/ZQqL0/TPEWPE+oUFjhabSRuwLcY8SVMo459My0xyPBVtMwYtB+SmvbvCBEtEmTHkg7itpF5lxvp0TJrS3I30+qg4j9UHIXHzSK8gQM7cuaDtR85XhIw4dvckYRpmSVf/CbDQDnYyOc298UFA88c07gQ1zg17oaTc8FY7QwgcZGXE+qq6eGLXIJOKphji2d4cYNxoQuYrAOpxcODhIIPoeBUyhhCILzFrkxa6iY3E7pLWiAMr68fJBBlSNniXi3rH0zOXiozq0zIuTM8OSXRrlrgfFUa2hj/AIYibWHQEzHqplTFBpaR4DjzI4LJ1MXrnYei0eBf8VoduwWiI6Aw7LqFBKfjJl2ZcYPK97eniq/bez/i4atTFy5m+3+4d4QeoCMfiBSi0kg2nLP6x5JOy8dvEyQLtEeZHyjx5IPI0FTNs4b4VeqyIDXuA/tnu+kKGVUcQhCAQhCDT9iWf4p1G4PPfJHotHWYHXIm8wqDsb/h1P72n0K0L3xkdPVRUXaYmSc7qm3NQtLVIdT3SDvTB6EfhVTqMDdiSbjx9+qCAZ9fX2Upg4qQ7DdZXcTQ3Q2P5s89PRAzTFiptOm6J5RfLd/ePNQ6T44ydFOxWM7gaCefIaBAwSTA8PX5Kbh2uBM9PJV+HdF9fd1b4Fu823CT4Z/dAxWoSTx6Z+vuE1Tw5d05pb6/fsZM+l7StAWMczISDfLOwQUOIwW7cnK9ov8AZO4PFHgCJyPP8K7qUAR3WwIgg8eiiYfBBhsOfggmUGRT3Q3O88tE5R2M0tm8RJmeHBS8OL2EACcsuPRSqOIAadekIKHF0wGkQTYATyGay2OkuWvx9IEgmd0kb0R7FpWVxrSHTx/KCE0anJde7guuXN1UJ31rdh4ndDHAzEDqNQsmGq22ewscDIvmLcbaoLbtiW743bRaDfKLz6eCoMDXio3mYV/2oYXtDtWi5Gsn91ncDRLniNO95EKCl7bsjFvP9TWO/wCwN+YKoStF27//AE/6APIuCzpVRxCEIBCEINR2L/5o/sP/AJfhaduGmCcptlpByWU7EVP/AJag/wAk+RA+q2ezXS8DT6x81FR8RRUR9LeM+AWg2hh2g7vAel1XChDoz1HM8EEb+FLf1WiBfj01y+SYxpuwECDY+l75FRtrYhxdDptbysFA3jaTlxQPVaZuQIAMXz5CFIoYYv4iRGWfXlCepYdu4HXMgm/K9k83uNAaL2IFj6+SCHVw264tBBItpn9ual4BsODTqJUQtO9fOboD4Jg58uaBVdo3iRxiOivtm0/5SctfCdVnqLgHHenwPK3rCutm75dnvACB1+sILEYuCQenknmtnMxqRroR5/RMPAImBMx14lPNY6QBlInggsmYZ5DomBaPVNBoGnrqnGYwgQHW+tryugOIiASTEidbIEOo71rmD55XjT62VJtbYURuiDnnIuLeMrVYOoGgiL7qo9rbScJ3Iz4fK/u6DG1qRBg6fRSsNs91RjnAQBHQ8b6QL+Kd/h9997EkW95K+c8gBtg2/dkxcZ3HCEGQBk+81MpsaGmTeJ+f49VL2i1jZOuQjWYuVU1apOZ19hBpMJW+JS4x3T6CD4Jmm1jC6BFgDa9/2+aqdk434ZIdkfnZWWJJeW7pjXhlMT0uUGN7an/7J/tbPW5VCVbdqXziqnLdHk0fWVUlVHEIQgEIQgueydfdxDf8zXN9J+i2jn3tbhqvNsPVLHNcM2kHyXorH7waREEAg6ZSFBOdXLhJOVj74fJP1aQcwRcyYN53rbh98FW035xexEecKdhsWB+tsgxneOfXmiqPaVJ28XEGCJn5/dVm4tNjC17hE6xfiYiOP3UCngxYR45W+/3QM4am490iSMhlIGYn3miiTDr3BBjopOIqgFrWXORJIABuLE6apWHwJ3wDAB3hbmDF+EwgiYmvLpOpUd7Lwb+KexGHdMcJB8Ez8Bw0OU5IJOz6Yc9sjuhaqjRaDYWiIWc2Wx0gC2sGYtOa1DjADTc5C/j5fZAncEgSI453Kcdhi0hsyOtp8DZJGGLRvCfEafZIqOJAa3LMm1zZBLGHIbIGZzixOoUnB1yyXCAcxnbnGqhNDgLyYJ45+OSGU5Ik216/ZBZ0a5M7oExE+UKBtLAA7zjmCLcND6qXgK8O7umXvijbXcbvE3N4v9eSDK4anDgTYGYJ1GRIVszDhzHEm4uM76CFQ43Gb1o+duisNiVySASZbccPc/JBW7VdEtcL2IP06fVU71e7b3Jdu5xMybkwSYPP5KlbTM9EBh6dwVZU3FoJM6GTo0AW8kmlgnABxHdmPFQ+0mL3aDjq7u+efpKDGYutvve/+pxd5mUyUIKqOIQhAIQhALYdmMZv0twm7Lf6cx75LHqbsjG/CqB2hseh18M0G+piHBwAMZgpbqpa6wmDIB+qaD5AIv8AbNN12kkFpyKil4hrj3m2LfkpLGuiczzz018k2a8DQ2+WYU7CkEai3NBBq4LvbxktvaLiTcic7klSdn4JzHAuNs+7l6+7p/4N+66Ivf0zUrCyRG7BIvqPf3QSMfhmuaKgvNz3RabEHll5KNhNijfdrOlojPU81a4NhANhZ08eTrevgVZYbDi8xfXkdEFXh9jNbJIEkBSaVFriTGWUjKM7K6wsCZAI06R81BxVWSP5RfOD4cvwgr9o0SQDIAyi1+dkU8CN2REzqOET4KViDE6ZcPPqq2s86ZHx55IFndbnB18FDfWvAz06JTKRcRH6r6Rb5BPnDsbBkcwJPhMWMIE0HGBHU9eqa2w4uZLjERnPL1U7+KAgMEEZE3vKrcVTLpL5iZzQZbEHdPTyg6q8wz2spNLrl+YETfL0C5i6bd2AyXZGNAMvfNMVGkADN0jnAgz0KB6vR3u6QOQkGAPqfsqVtOHQLx6lSHkuqFrbyYGvDVJ3CzSCc+iCxrYiWgRAAJHPQnpn6rD9rsTNQMB/TJPU5enzWjx+MDGF5PdHr+5ssDiKxe4udm4yUQ0goQVRxCEIBCEIBCEINN2Y2n/y3HLLpqOq0jjBkXFjovN6dQtIIMELa7H2gKzOBGY4HioLGq22Uap3D1TYXHv35rrG6H2NE3TYWuIORgz9UVbb0gEnTK940t7yUjB3EG0D8hQGOtA0U7CU96ADfiguGEhkgX++ifqDdDTv70wPyFHwn9ANhrnJ/ZP/AAQCOPBBOZUnXSITD90jMcM/JDqZA/APom6jhrfh1GmaBqoRPePdAiRPlcqM7EtGV9IG7EdV3F122AiAOkcplJq7oAcCZM66dNEAcYBYNA6ibnW4t6pkFp/VMifzGi7Xph2sHmfymHUiD+oeZ8hHig66rDiffNIc5zhvacfpyKbe05SPfNOb1om314wgRRbBOhd799E5UoZ6Zk84n5280/gMOS4b0CLycvH3wUvFgAOIuOJty8kGcpMDTMeXX0UCu+SeatMZWEcBxymOCxnaHaxZLG2ceGg+/Dz4IK7tHtAPd8Nv6Wm/92UeF781SoXFUCChBQcQhCAQhCAQhCAUjA4t1J4e3MHLiOBUdCD0XZW0mVmgi0W5jWD7v4K4tF7xyXlGExTqbt5hg/McDyWz2N2kpvgP7rsiLweBByHT91FaWq29oHRSqZIbAzyJj06JthBaC1wI1vcIouiQctUFrhBDSRoPEnRO/EkiQbd6eVrkpvBbpYYveb8krGPNg3I6c0DtOvLwN4gZEGYj7yuVq40A4SPn1UEOPz9++C7UZkQfxfjwQJr02nI5WvZMEQcpAvbL3ndOgAZxw9hIeRl5e9EHe8/Xw93SBS3TeJ0zyKXunT6+CX/EAfqExz8kCKjdR6TH7pl1IWl0Aa5eiRitpjICIVdVrlx9+/RBc/xjQ2wLgOPHkouP2uXWIEAWjKfHNUWIxoZ0z8FnNrdoC6W0+m99kFn2g28AYBDnT+nQdY+VljqtQuJc4yTclJKFUC4hCAQUIKDiEIQCEIQCEIQCEIQCEIQXmyO0lSlZ5L2+G8OhOfQla/Z236VXuhwJOhsffSy80Qg9pwdYC29pN81KIc7Ic+IuvIMFt+vSjdfI4ETPU5nzWiwHb4tjepZatcfkVFb4Uyc7AePv8purNiJ+3BZyj28oP/VLT/mB/wBpI81K/wDctF1w9h4AFs9Ikn0QWVQ8D78kkExMeP7lVD+0lGf1s6Tf6QmqvaqiLbzT0M/T7lBcVKpJmSOXLwUTEvOdwNJ+8rO4rtdTvuhx6QB6qpxnal7rNaG89Sg0+J2qAYtA6/L7qjx/aAXgyeQHsflZyvjHvnecb5+9UyqiTi8c+pmbcPvxUZC4g6uIQgEIQgEFCCg4hCEAhCEAhCEAhCEAhCEAhCEAhCEAhCEAhCEAhCEAhCEAhCEAhCEAhCEAhCEAhC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21" name="AutoShape 6" descr="data:image/jpeg;base64,/9j/4AAQSkZJRgABAQAAAQABAAD/2wCEAAkGBxQTEhUUExQWFRUWFhgVGBgYGBUcHBoXGBoXFxkXHRgYHCggHBomHBwaITEhJSkrLi4uFx8zODMsNygtLisBCgoKDA0MDwwMDjcZFBksNzcrKysrKysrKysrKysrKyssKysrKysrKysrLCwrKysrKysrKyssKysrKysrKywrK//AABEIANsA5gMBIgACEQEDEQH/xAAbAAABBQEBAAAAAAAAAAAAAAAAAgMEBQYBB//EAEAQAAEDAgMFBgUCBAQFBQAAAAEAAhEDIQQxQQUSUWFxBiKBkaHwE7HB0eEy8RRCUnIzYoLCB0OSorIVFiMkNP/EABUBAQEAAAAAAAAAAAAAAAAAAAAB/8QAFREBAQAAAAAAAAAAAAAAAAAAABH/2gAMAwEAAhEDEQA/APDUIQgEIQgEIQgEIQgEIQgEIQgEIQgEIQgEIQgELoQg4hdQg4hdQg4hdQg4hdQUHEIQgEIQgEIQgEIQgEISmNJMASTkAgSnKFFzzusaXHgASfRW+F2HEGsSD/QInxOnQeiuKBDW7rQGt4NEeZzPUygpsN2cqH9ZDOX6j5Cw8StLs7sthGx8Vzqh4b26PJtx5pplccyrCls1puXGdbD7qKsMNSwVO7MPStlLA4+bgSrKhtym2zAxvRoHlZVsU6bAHOz6/II/iKRIDQ0+HnmguX7ed/Mus2nRd+sMdNoc1p/8gqStWbOYHKQI8kzRoNf+io2RmDN+hugvX7E2bWEOw9Mc2AsP/ZCrcb/wrw1QE4eu+meDwHtHLQ+pTLaTgSWvEi0ZZaFP4ba1Zkh31yQYvbXYDF4eSGis0a0zJj+ww7yBWXc2CQRBFiDoeC9qG1J15++aibX2bh8T/isaTFnizuXeF/AyOSpHj64tRtvsZVpS6kfjUxnA77RzbqOY8gswiOIXVxAIQhAIKEFBxCEIBCEIBCEIBCFJwGCdVdAsB+p3AfU8Ag5g8I6oYbkMycgOZ+i0OEwzaQ7lzkXmxPTgOXnKcZSYxga2wGnE8TxPNIzRTnXNLaEU6c8045kIJGDAF8ybXKk1MYGwczwVa3kbrgbxzUDuMxJeZ9hM/GOloSSUmFQ9RqGcypeHqxOZ1nK/GVDYE8TkoLDD4gBxMCTm4fK/4V9uMfSgEZ2IjO3Oyy9JpPNW+z6m73TJIMiNZzHvigKlEtMDhr6ptmIcOccZVliqIdBjWPHgk/BcAYALZ158kCMJtVoNxB0KY272Po4tjqtEinXzIiGvOZDoydP8w43GqbxGCM6DkpGx6z6b4BkflB5Vi8M+k91Oo0te0wWnMH3qml7D2q2FSxlPesys0Q12X+l3FknwnrPkeKw7qb3Me0tc0wQdD71VQyhdXEAgoQUHEIQgEIQgEIQgfwWEdVeGMEk+g1J5BalrGUmhjLgertXHnwCNj4P4FHeP+JUF+LW5hv1PhwTDjwQKrG51XaTZKZCeaUVc0vhtpmHzUJgjdtu6neORngoT6gA5pmk4ylVBc28FAlr40lcc/JLptB+6crMBAAi3qgac1cDZMJ3d4CYz5TkklkSg4AulPB43Y3b8VMwuFbYjW4QNYd/UWH59VKcS0tkzN7ceCS07pg+ZS8WwWgTr4ILfBuEbxJIcczb7ifsuMxIcXBrh0BOXAqhxeN7hY2QLT706KFSqQQRYoL7GVbwfBPUhuiQB3uHAcJ93Cq3YoPFzcZWTmFri+cRr9kGhoVw605529OYVL2u2GMS3ugCvTb3T/U2JDSdZGR49U9gKweYmCASrGsCd0yJiBbXQIPGHNIMEQRYg8UlbLt3scA/xFMRMCq3g42DuhIIPOOKxpVQIKEFBxCEIBCEIBWvZvZ3xqwkS1vedz4N8T6AqqW/7J4X4VAO/mqd77X/tv/qQL2o0m/L56KkJV7tQd2ZuTIVI18WUUkBLYuJVJt1RIoNTuJE7uls58yrDZ+FBHMgfP0UTHsvHAeqgcwWGDiQSY47tj+U8MIP5b2n7apezyBa+ci3VWVDDF7pY2B6AQUFAaThMz55n8LjqNvVX+Pw+4YIAOfnzUNzBFxOnT8wgqXMtOQTuCxDmmAJm2qcquaDBbMHMFTqTmyCAGznGfvVBK/8ATDUGcZ5zPSE09gp04DrTeRJ4/wDTKScfu/pOR9OKg4yoTaDrqPP5IK91WSeaGpD6cTwlLpCeiBbbBWOww1xLSYMEcLdeSq3uS8JIqCEF/gsM9pc5uYtE5g2j535K4dQtMm8ugjL3dKwdKWAi+vgpFJoOfAj5mfP5oIeJwzXseH95jhuuHEOF/HUc149tXAuoVX0nXLHRPEZtd0Ig+K9rZAa6dRPSPfovPv8AiBgLMrjQ/Dd0uW+XeHiEGKQUIKqOIQhAIQhA/gcOalRjB/M4DzNyvSaRF2jkBfIfbRYvsfSnET/Qxzvk3/ctPi63w2l2p7oPLNQR9r1pgTl+ffiqpWu0qZiCN07rc+QE9FVsF0UqU5hz3k24XQwa++aotaGI3Wuy4NvfrHDnySWu1df1/ZQqL0/TPEWPE+oUFjhabSRuwLcY8SVMo459My0xyPBVtMwYtB+SmvbvCBEtEmTHkg7itpF5lxvp0TJrS3I30+qg4j9UHIXHzSK8gQM7cuaDtR85XhIw4dvckYRpmSVf/CbDQDnYyOc298UFA88c07gQ1zg17oaTc8FY7QwgcZGXE+qq6eGLXIJOKphji2d4cYNxoQuYrAOpxcODhIIPoeBUyhhCILzFrkxa6iY3E7pLWiAMr68fJBBlSNniXi3rH0zOXiozq0zIuTM8OSXRrlrgfFUa2hj/AIYibWHQEzHqplTFBpaR4DjzI4LJ1MXrnYei0eBf8VoduwWiI6Aw7LqFBKfjJl2ZcYPK97eniq/bez/i4atTFy5m+3+4d4QeoCMfiBSi0kg2nLP6x5JOy8dvEyQLtEeZHyjx5IPI0FTNs4b4VeqyIDXuA/tnu+kKGVUcQhCAQhCDT9iWf4p1G4PPfJHotHWYHXIm8wqDsb/h1P72n0K0L3xkdPVRUXaYmSc7qm3NQtLVIdT3SDvTB6EfhVTqMDdiSbjx9+qCAZ9fX2Upg4qQ7DdZXcTQ3Q2P5s89PRAzTFiptOm6J5RfLd/ePNQ6T44ydFOxWM7gaCefIaBAwSTA8PX5Kbh2uBM9PJV+HdF9fd1b4Fu823CT4Z/dAxWoSTx6Z+vuE1Tw5d05pb6/fsZM+l7StAWMczISDfLOwQUOIwW7cnK9ov8AZO4PFHgCJyPP8K7qUAR3WwIgg8eiiYfBBhsOfggmUGRT3Q3O88tE5R2M0tm8RJmeHBS8OL2EACcsuPRSqOIAadekIKHF0wGkQTYATyGay2OkuWvx9IEgmd0kb0R7FpWVxrSHTx/KCE0anJde7guuXN1UJ31rdh4ndDHAzEDqNQsmGq22ewscDIvmLcbaoLbtiW743bRaDfKLz6eCoMDXio3mYV/2oYXtDtWi5Gsn91ncDRLniNO95EKCl7bsjFvP9TWO/wCwN+YKoStF27//AE/6APIuCzpVRxCEIBCEINR2L/5o/sP/AJfhaduGmCcptlpByWU7EVP/AJag/wAk+RA+q2ezXS8DT6x81FR8RRUR9LeM+AWg2hh2g7vAel1XChDoz1HM8EEb+FLf1WiBfj01y+SYxpuwECDY+l75FRtrYhxdDptbysFA3jaTlxQPVaZuQIAMXz5CFIoYYv4iRGWfXlCepYdu4HXMgm/K9k83uNAaL2IFj6+SCHVw264tBBItpn9ual4BsODTqJUQtO9fOboD4Jg58uaBVdo3iRxiOivtm0/5SctfCdVnqLgHHenwPK3rCutm75dnvACB1+sILEYuCQenknmtnMxqRroR5/RMPAImBMx14lPNY6QBlInggsmYZ5DomBaPVNBoGnrqnGYwgQHW+tryugOIiASTEidbIEOo71rmD55XjT62VJtbYURuiDnnIuLeMrVYOoGgiL7qo9rbScJ3Iz4fK/u6DG1qRBg6fRSsNs91RjnAQBHQ8b6QL+Kd/h9997EkW95K+c8gBtg2/dkxcZ3HCEGQBk+81MpsaGmTeJ+f49VL2i1jZOuQjWYuVU1apOZ19hBpMJW+JS4x3T6CD4Jmm1jC6BFgDa9/2+aqdk434ZIdkfnZWWJJeW7pjXhlMT0uUGN7an/7J/tbPW5VCVbdqXziqnLdHk0fWVUlVHEIQgEIQgueydfdxDf8zXN9J+i2jn3tbhqvNsPVLHNcM2kHyXorH7waREEAg6ZSFBOdXLhJOVj74fJP1aQcwRcyYN53rbh98FW035xexEecKdhsWB+tsgxneOfXmiqPaVJ28XEGCJn5/dVm4tNjC17hE6xfiYiOP3UCngxYR45W+/3QM4am490iSMhlIGYn3miiTDr3BBjopOIqgFrWXORJIABuLE6apWHwJ3wDAB3hbmDF+EwgiYmvLpOpUd7Lwb+KexGHdMcJB8Ez8Bw0OU5IJOz6Yc9sjuhaqjRaDYWiIWc2Wx0gC2sGYtOa1DjADTc5C/j5fZAncEgSI453Kcdhi0hsyOtp8DZJGGLRvCfEafZIqOJAa3LMm1zZBLGHIbIGZzixOoUnB1yyXCAcxnbnGqhNDgLyYJ45+OSGU5Ik216/ZBZ0a5M7oExE+UKBtLAA7zjmCLcND6qXgK8O7umXvijbXcbvE3N4v9eSDK4anDgTYGYJ1GRIVszDhzHEm4uM76CFQ43Gb1o+duisNiVySASZbccPc/JBW7VdEtcL2IP06fVU71e7b3Jdu5xMybkwSYPP5KlbTM9EBh6dwVZU3FoJM6GTo0AW8kmlgnABxHdmPFQ+0mL3aDjq7u+efpKDGYutvve/+pxd5mUyUIKqOIQhAIQhALYdmMZv0twm7Lf6cx75LHqbsjG/CqB2hseh18M0G+piHBwAMZgpbqpa6wmDIB+qaD5AIv8AbNN12kkFpyKil4hrj3m2LfkpLGuiczzz018k2a8DQ2+WYU7CkEai3NBBq4LvbxktvaLiTcic7klSdn4JzHAuNs+7l6+7p/4N+66Ivf0zUrCyRG7BIvqPf3QSMfhmuaKgvNz3RabEHll5KNhNijfdrOlojPU81a4NhANhZ08eTrevgVZYbDi8xfXkdEFXh9jNbJIEkBSaVFriTGWUjKM7K6wsCZAI06R81BxVWSP5RfOD4cvwgr9o0SQDIAyi1+dkU8CN2REzqOET4KViDE6ZcPPqq2s86ZHx55IFndbnB18FDfWvAz06JTKRcRH6r6Rb5BPnDsbBkcwJPhMWMIE0HGBHU9eqa2w4uZLjERnPL1U7+KAgMEEZE3vKrcVTLpL5iZzQZbEHdPTyg6q8wz2spNLrl+YETfL0C5i6bd2AyXZGNAMvfNMVGkADN0jnAgz0KB6vR3u6QOQkGAPqfsqVtOHQLx6lSHkuqFrbyYGvDVJ3CzSCc+iCxrYiWgRAAJHPQnpn6rD9rsTNQMB/TJPU5enzWjx+MDGF5PdHr+5ssDiKxe4udm4yUQ0goQVRxCEIBCEIBCEINN2Y2n/y3HLLpqOq0jjBkXFjovN6dQtIIMELa7H2gKzOBGY4HioLGq22Uap3D1TYXHv35rrG6H2NE3TYWuIORgz9UVbb0gEnTK940t7yUjB3EG0D8hQGOtA0U7CU96ADfiguGEhkgX++ifqDdDTv70wPyFHwn9ANhrnJ/ZP/AAQCOPBBOZUnXSITD90jMcM/JDqZA/APom6jhrfh1GmaBqoRPePdAiRPlcqM7EtGV9IG7EdV3F122AiAOkcplJq7oAcCZM66dNEAcYBYNA6ibnW4t6pkFp/VMifzGi7Xph2sHmfymHUiD+oeZ8hHig66rDiffNIc5zhvacfpyKbe05SPfNOb1om314wgRRbBOhd799E5UoZ6Zk84n5280/gMOS4b0CLycvH3wUvFgAOIuOJty8kGcpMDTMeXX0UCu+SeatMZWEcBxymOCxnaHaxZLG2ceGg+/Dz4IK7tHtAPd8Nv6Wm/92UeF781SoXFUCChBQcQhCAQhCAQhCAUjA4t1J4e3MHLiOBUdCD0XZW0mVmgi0W5jWD7v4K4tF7xyXlGExTqbt5hg/McDyWz2N2kpvgP7rsiLweBByHT91FaWq29oHRSqZIbAzyJj06JthBaC1wI1vcIouiQctUFrhBDSRoPEnRO/EkiQbd6eVrkpvBbpYYveb8krGPNg3I6c0DtOvLwN4gZEGYj7yuVq40A4SPn1UEOPz9++C7UZkQfxfjwQJr02nI5WvZMEQcpAvbL3ndOgAZxw9hIeRl5e9EHe8/Xw93SBS3TeJ0zyKXunT6+CX/EAfqExz8kCKjdR6TH7pl1IWl0Aa5eiRitpjICIVdVrlx9+/RBc/xjQ2wLgOPHkouP2uXWIEAWjKfHNUWIxoZ0z8FnNrdoC6W0+m99kFn2g28AYBDnT+nQdY+VljqtQuJc4yTclJKFUC4hCAQUIKDiEIQCEIQCEIQCEIQCEIQXmyO0lSlZ5L2+G8OhOfQla/Z236VXuhwJOhsffSy80Qg9pwdYC29pN81KIc7Ic+IuvIMFt+vSjdfI4ETPU5nzWiwHb4tjepZatcfkVFb4Uyc7AePv8purNiJ+3BZyj28oP/VLT/mB/wBpI81K/wDctF1w9h4AFs9Ikn0QWVQ8D78kkExMeP7lVD+0lGf1s6Tf6QmqvaqiLbzT0M/T7lBcVKpJmSOXLwUTEvOdwNJ+8rO4rtdTvuhx6QB6qpxnal7rNaG89Sg0+J2qAYtA6/L7qjx/aAXgyeQHsflZyvjHvnecb5+9UyqiTi8c+pmbcPvxUZC4g6uIQgEIQgEFCCg4hCEAhCEAhCEAhCEAhCEAhCEAhCEAhCEAhCEAhCEAhCEAhCEAhCEAhCEAhCEAhC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4" name="Picture 8" descr="http://www.spittalschool.org.uk/Images/full_moon_02_2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72459"/>
            <a:ext cx="702460" cy="71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ounded Rectangle 41"/>
          <p:cNvSpPr/>
          <p:nvPr/>
        </p:nvSpPr>
        <p:spPr>
          <a:xfrm>
            <a:off x="6948264" y="1421980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Tidal</a:t>
            </a:r>
            <a:endParaRPr lang="en-GB" dirty="0"/>
          </a:p>
        </p:txBody>
      </p:sp>
      <p:sp>
        <p:nvSpPr>
          <p:cNvPr id="9222" name="Rectangle 9221"/>
          <p:cNvSpPr/>
          <p:nvPr/>
        </p:nvSpPr>
        <p:spPr>
          <a:xfrm>
            <a:off x="6012160" y="1990285"/>
            <a:ext cx="2880320" cy="7186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Tides are created by the gravitational pull of the Moon on the Earth’s oceans.</a:t>
            </a:r>
            <a:endParaRPr lang="en-GB" sz="16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223" name="Picture 92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96" y="3214247"/>
            <a:ext cx="784752" cy="72008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9225" name="Rectangle 9224"/>
          <p:cNvSpPr/>
          <p:nvPr/>
        </p:nvSpPr>
        <p:spPr>
          <a:xfrm>
            <a:off x="6804248" y="3214247"/>
            <a:ext cx="208823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Radioactive atoms release energy</a:t>
            </a:r>
            <a:endParaRPr lang="en-GB" sz="16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04248" y="4999366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Geothermal  </a:t>
            </a:r>
            <a:endParaRPr lang="en-GB" dirty="0"/>
          </a:p>
        </p:txBody>
      </p:sp>
      <p:sp>
        <p:nvSpPr>
          <p:cNvPr id="47" name="Rounded Rectangle 46"/>
          <p:cNvSpPr/>
          <p:nvPr/>
        </p:nvSpPr>
        <p:spPr>
          <a:xfrm>
            <a:off x="7109048" y="4306434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Nuclear </a:t>
            </a:r>
            <a:endParaRPr lang="en-GB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411872" y="3934327"/>
            <a:ext cx="697176" cy="4307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410242" y="3935510"/>
            <a:ext cx="538022" cy="10638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2" idx="1"/>
          </p:cNvCxnSpPr>
          <p:nvPr/>
        </p:nvCxnSpPr>
        <p:spPr>
          <a:xfrm>
            <a:off x="6706404" y="1602000"/>
            <a:ext cx="2418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7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Efficiency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upload.wikimedia.org/wikipedia/commons/7/76/Ferrybridge_'C'_Power_Station_-_geograph.org.uk_-_35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203936" cy="240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791" y="4176943"/>
            <a:ext cx="4176464" cy="29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http://en.wikipedia.org/wiki/Ferrybridge_power_stations</a:t>
            </a:r>
            <a:endParaRPr lang="en-GB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1256903" y="4869160"/>
            <a:ext cx="2160240" cy="129614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fossil fuel power station has an efficiency of about 33%.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Efficiency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upload.wikimedia.org/wikipedia/commons/7/76/Ferrybridge_'C'_Power_Station_-_geograph.org.uk_-_35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203936" cy="240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791" y="4176943"/>
            <a:ext cx="4176464" cy="29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http://en.wikipedia.org/wiki/Ferrybridge_power_stations</a:t>
            </a:r>
            <a:endParaRPr lang="en-GB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1256903" y="4869160"/>
            <a:ext cx="2160240" cy="129614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fossil fuel power station has an efficiency of about 33%.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8871"/>
            <a:ext cx="4355976" cy="3188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1412776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This means that 1/3 of the heat energy released from the fuel gets turned into electricity.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51520" y="260648"/>
            <a:ext cx="360040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E</a:t>
            </a:r>
            <a:r>
              <a:rPr lang="en-GB" sz="4400" dirty="0" smtClean="0">
                <a:latin typeface="Comic Sans MS" panose="030F0702030302020204" pitchFamily="66" charset="0"/>
              </a:rPr>
              <a:t>lectricity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700808"/>
            <a:ext cx="2232248" cy="223224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499992" y="908720"/>
            <a:ext cx="4104456" cy="1800200"/>
          </a:xfrm>
          <a:prstGeom prst="wedgeEllipseCallout">
            <a:avLst>
              <a:gd name="adj1" fmla="val -97517"/>
              <a:gd name="adj2" fmla="val 48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Electricity is known as a </a:t>
            </a:r>
            <a:r>
              <a:rPr lang="en-GB" u="sng" dirty="0" smtClean="0"/>
              <a:t>secondary energy source</a:t>
            </a:r>
            <a:r>
              <a:rPr lang="en-GB" dirty="0" smtClean="0"/>
              <a:t> because it is produced using </a:t>
            </a:r>
            <a:r>
              <a:rPr lang="en-GB" u="sng" dirty="0" smtClean="0"/>
              <a:t>primary energy sources</a:t>
            </a:r>
            <a:r>
              <a:rPr lang="en-GB" dirty="0" smtClean="0"/>
              <a:t> (</a:t>
            </a:r>
            <a:r>
              <a:rPr lang="en-GB" dirty="0" err="1" smtClean="0"/>
              <a:t>eg</a:t>
            </a:r>
            <a:r>
              <a:rPr lang="en-GB" dirty="0" smtClean="0"/>
              <a:t>. Coal, nuclear fuel, wind power).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2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Efficiency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upload.wikimedia.org/wikipedia/commons/7/76/Ferrybridge_'C'_Power_Station_-_geograph.org.uk_-_35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203936" cy="240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791" y="4176943"/>
            <a:ext cx="4176464" cy="29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http://en.wikipedia.org/wiki/Ferrybridge_power_stations</a:t>
            </a:r>
            <a:endParaRPr lang="en-GB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1256903" y="4869160"/>
            <a:ext cx="2160240" cy="129614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fossil fuel power station has an efficiency of about 33%.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8871"/>
            <a:ext cx="4355976" cy="3188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1412776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This means that 1/3 of the heat energy released from the fuel gets turned into electricity.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6961" y="4653136"/>
            <a:ext cx="2304256" cy="19304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121217" y="4326447"/>
            <a:ext cx="2843271" cy="2257089"/>
          </a:xfrm>
          <a:prstGeom prst="wedgeEllipseCallout">
            <a:avLst>
              <a:gd name="adj1" fmla="val -76390"/>
              <a:gd name="adj2" fmla="val -6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other 2/3 of the energy ends up as waste heat – it just warms up the power station and its surrounding environment.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4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Efficiency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energy lost in transmission, used in the power station, delivered to customers,lost to the environment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96" y="1340768"/>
            <a:ext cx="7241407" cy="49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2080" y="4869160"/>
            <a:ext cx="3600400" cy="158417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efficiency = </a:t>
            </a:r>
            <a:r>
              <a:rPr lang="en-GB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useful energy output</a:t>
            </a:r>
          </a:p>
          <a:p>
            <a:pPr>
              <a:defRPr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energy input        × 100%</a:t>
            </a:r>
          </a:p>
        </p:txBody>
      </p:sp>
    </p:spTree>
    <p:extLst>
      <p:ext uri="{BB962C8B-B14F-4D97-AF65-F5344CB8AC3E}">
        <p14:creationId xmlns:p14="http://schemas.microsoft.com/office/powerpoint/2010/main" val="39953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624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Efficiency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upload.wikimedia.org/wikipedia/commons/7/76/Ferrybridge_'C'_Power_Station_-_geograph.org.uk_-_35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5" y="1268760"/>
            <a:ext cx="4203936" cy="240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2527" y="3672887"/>
            <a:ext cx="4176464" cy="29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http://en.wikipedia.org/wiki/Ferrybridge_power_stations</a:t>
            </a:r>
            <a:endParaRPr lang="en-GB" sz="1100" dirty="0"/>
          </a:p>
        </p:txBody>
      </p:sp>
      <p:pic>
        <p:nvPicPr>
          <p:cNvPr id="8" name="Picture 2" descr="energy lost in transmission, used in the power station, delivered to customers,lost to the environment 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9627"/>
            <a:ext cx="4294588" cy="295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2528" y="4509120"/>
            <a:ext cx="4176463" cy="165618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efficiency = </a:t>
            </a:r>
            <a:r>
              <a:rPr lang="en-GB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useful energy output</a:t>
            </a:r>
          </a:p>
          <a:p>
            <a:pPr>
              <a:defRPr/>
            </a:pP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energy input        × 100%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0032" y="1484784"/>
            <a:ext cx="79208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1000J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532440" y="1410638"/>
            <a:ext cx="61156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372J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4509120"/>
            <a:ext cx="400655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Overall efficiency =  </a:t>
            </a:r>
            <a:r>
              <a:rPr lang="en-GB" u="sng" dirty="0" smtClean="0"/>
              <a:t>372 </a:t>
            </a:r>
            <a:r>
              <a:rPr lang="en-GB" dirty="0" smtClean="0"/>
              <a:t>  x 100  = 37.2%</a:t>
            </a:r>
          </a:p>
          <a:p>
            <a:r>
              <a:rPr lang="en-GB" dirty="0" smtClean="0"/>
              <a:t>                                   1000</a:t>
            </a: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3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624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432048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Efficiency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upload.wikimedia.org/wikipedia/commons/7/76/Ferrybridge_'C'_Power_Station_-_geograph.org.uk_-_35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5" y="1268760"/>
            <a:ext cx="4203936" cy="240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2527" y="3672887"/>
            <a:ext cx="4176464" cy="29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http://en.wikipedia.org/wiki/Ferrybridge_power_stations</a:t>
            </a:r>
            <a:endParaRPr lang="en-GB" sz="1100" dirty="0"/>
          </a:p>
        </p:txBody>
      </p:sp>
      <p:pic>
        <p:nvPicPr>
          <p:cNvPr id="8" name="Picture 2" descr="energy lost in transmission, used in the power station, delivered to customers,lost to the environment 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9627"/>
            <a:ext cx="4294588" cy="295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9863" y="4091194"/>
            <a:ext cx="4176463" cy="165618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efficiency = </a:t>
            </a:r>
            <a:r>
              <a:rPr lang="en-GB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useful energy output</a:t>
            </a:r>
          </a:p>
          <a:p>
            <a:pPr>
              <a:defRPr/>
            </a:pP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energy input        × 100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%</a:t>
            </a:r>
          </a:p>
          <a:p>
            <a:pPr>
              <a:defRPr/>
            </a:pP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efficiency = </a:t>
            </a:r>
            <a:r>
              <a:rPr lang="en-GB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useful power output</a:t>
            </a:r>
          </a:p>
          <a:p>
            <a:pPr>
              <a:defRPr/>
            </a:pP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Power input          × 100%</a:t>
            </a:r>
          </a:p>
          <a:p>
            <a:pPr>
              <a:defRPr/>
            </a:pP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032" y="1484784"/>
            <a:ext cx="79208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1000J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532440" y="1410638"/>
            <a:ext cx="61156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372J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4509120"/>
            <a:ext cx="400655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Overall efficiency =  </a:t>
            </a:r>
            <a:r>
              <a:rPr lang="en-GB" u="sng" dirty="0" smtClean="0"/>
              <a:t>372 </a:t>
            </a:r>
            <a:r>
              <a:rPr lang="en-GB" dirty="0" smtClean="0"/>
              <a:t>  x 100  = 37.2%</a:t>
            </a:r>
          </a:p>
          <a:p>
            <a:r>
              <a:rPr lang="en-GB" dirty="0" smtClean="0"/>
              <a:t>                                   1000</a:t>
            </a: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2" y="5885036"/>
            <a:ext cx="972964" cy="972964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827584" y="5885036"/>
            <a:ext cx="2592288" cy="712316"/>
          </a:xfrm>
          <a:prstGeom prst="wedgeRectCallout">
            <a:avLst>
              <a:gd name="adj1" fmla="val 70136"/>
              <a:gd name="adj2" fmla="val -9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need to be aware of both equations!</a:t>
            </a:r>
            <a:endParaRPr lang="en-GB" dirty="0"/>
          </a:p>
        </p:txBody>
      </p:sp>
      <p:sp>
        <p:nvSpPr>
          <p:cNvPr id="13" name="Up Arrow 12"/>
          <p:cNvSpPr/>
          <p:nvPr/>
        </p:nvSpPr>
        <p:spPr>
          <a:xfrm>
            <a:off x="539552" y="5445224"/>
            <a:ext cx="360040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278235"/>
              </p:ext>
            </p:extLst>
          </p:nvPr>
        </p:nvGraphicFramePr>
        <p:xfrm>
          <a:off x="1043608" y="1484784"/>
          <a:ext cx="712879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1.7.2 Energy resources </a:t>
                      </a:r>
                    </a:p>
                    <a:p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Core</a:t>
                      </a: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how electricity or other useful forms of energy may be obtained from: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– chemical energy stored in fuel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 – water, including the energy stored in waves, in tides, and in water behind hydroelectric dams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– geothermal resources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– nuclear fission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– heat and light from the Sun (solar cells and panels)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– wind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Give advantages and disadvantages of each method in terms of renewability, cost, reliability, scale and environmental impact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Show a qualitative understanding of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Supplement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Understand that the Sun is the source of energy for all our energy resources except geothermal, nuclear and tidal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Show an understanding that energy is released by nuclear fusion in the Sun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Recall and use the equation: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efficiency = </a:t>
                      </a:r>
                      <a:r>
                        <a:rPr lang="en-GB" sz="1400" b="0" u="sng" dirty="0" smtClean="0">
                          <a:latin typeface="Comic Sans MS" panose="030F0702030302020204" pitchFamily="66" charset="0"/>
                        </a:rPr>
                        <a:t>useful energy output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latin typeface="Comic Sans MS" panose="030F0702030302020204" pitchFamily="66" charset="0"/>
                        </a:rPr>
                        <a:t>                          </a:t>
                      </a: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energy input        × 100%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efficiency = </a:t>
                      </a:r>
                      <a:r>
                        <a:rPr lang="en-GB" sz="1400" b="0" u="sng" dirty="0" smtClean="0">
                          <a:latin typeface="Comic Sans MS" panose="030F0702030302020204" pitchFamily="66" charset="0"/>
                        </a:rPr>
                        <a:t>useful power output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                         Power input          × 100%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4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Energy Resources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How is electricity generated?</a:t>
            </a:r>
          </a:p>
        </p:txBody>
      </p:sp>
      <p:sp>
        <p:nvSpPr>
          <p:cNvPr id="3" name="Oval 2"/>
          <p:cNvSpPr/>
          <p:nvPr/>
        </p:nvSpPr>
        <p:spPr>
          <a:xfrm>
            <a:off x="3500438" y="3143250"/>
            <a:ext cx="1785937" cy="164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571875" y="3643313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bg1"/>
                </a:solidFill>
                <a:latin typeface="Calibri" pitchFamily="34" charset="0"/>
              </a:rPr>
              <a:t>Electricity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500188" y="24288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Hydroelectric </a:t>
            </a:r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>
          <a:xfrm>
            <a:off x="3071813" y="2786063"/>
            <a:ext cx="690562" cy="59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5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How is electricity generated?</a:t>
            </a:r>
          </a:p>
        </p:txBody>
      </p:sp>
      <p:sp>
        <p:nvSpPr>
          <p:cNvPr id="3" name="Oval 2"/>
          <p:cNvSpPr/>
          <p:nvPr/>
        </p:nvSpPr>
        <p:spPr>
          <a:xfrm>
            <a:off x="3500438" y="3143250"/>
            <a:ext cx="1785937" cy="164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571875" y="3643313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bg1"/>
                </a:solidFill>
                <a:latin typeface="Calibri" pitchFamily="34" charset="0"/>
              </a:rPr>
              <a:t>Electricity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500188" y="24288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Hydroelectric </a:t>
            </a:r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>
          <a:xfrm>
            <a:off x="3071813" y="2786063"/>
            <a:ext cx="690562" cy="59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3500438" y="18573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Wind </a:t>
            </a:r>
          </a:p>
        </p:txBody>
      </p:sp>
      <p:cxnSp>
        <p:nvCxnSpPr>
          <p:cNvPr id="10" name="Straight Arrow Connector 9"/>
          <p:cNvCxnSpPr>
            <a:stCxn id="19463" idx="2"/>
            <a:endCxn id="3" idx="0"/>
          </p:cNvCxnSpPr>
          <p:nvPr/>
        </p:nvCxnSpPr>
        <p:spPr>
          <a:xfrm rot="16200000" flipH="1">
            <a:off x="3881438" y="2632075"/>
            <a:ext cx="915987" cy="106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4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How is electricity generated?</a:t>
            </a:r>
          </a:p>
        </p:txBody>
      </p:sp>
      <p:sp>
        <p:nvSpPr>
          <p:cNvPr id="3" name="Oval 2"/>
          <p:cNvSpPr/>
          <p:nvPr/>
        </p:nvSpPr>
        <p:spPr>
          <a:xfrm>
            <a:off x="3500438" y="3143250"/>
            <a:ext cx="1785937" cy="164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571875" y="3643313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bg1"/>
                </a:solidFill>
                <a:latin typeface="Calibri" pitchFamily="34" charset="0"/>
              </a:rPr>
              <a:t>Electricity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500188" y="24288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Hydroelectric </a:t>
            </a:r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>
          <a:xfrm>
            <a:off x="3071813" y="2786063"/>
            <a:ext cx="690562" cy="59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3500438" y="18573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Wind </a:t>
            </a:r>
          </a:p>
        </p:txBody>
      </p:sp>
      <p:cxnSp>
        <p:nvCxnSpPr>
          <p:cNvPr id="10" name="Straight Arrow Connector 9"/>
          <p:cNvCxnSpPr>
            <a:stCxn id="20487" idx="2"/>
            <a:endCxn id="3" idx="0"/>
          </p:cNvCxnSpPr>
          <p:nvPr/>
        </p:nvCxnSpPr>
        <p:spPr>
          <a:xfrm rot="16200000" flipH="1">
            <a:off x="3881438" y="2632075"/>
            <a:ext cx="915987" cy="106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5715000" y="24288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Nuclear</a:t>
            </a:r>
          </a:p>
        </p:txBody>
      </p:sp>
      <p:cxnSp>
        <p:nvCxnSpPr>
          <p:cNvPr id="12" name="Straight Arrow Connector 11"/>
          <p:cNvCxnSpPr>
            <a:endCxn id="3" idx="7"/>
          </p:cNvCxnSpPr>
          <p:nvPr/>
        </p:nvCxnSpPr>
        <p:spPr>
          <a:xfrm rot="10800000" flipV="1">
            <a:off x="5024438" y="2786063"/>
            <a:ext cx="690562" cy="59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2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How is electricity generated?</a:t>
            </a:r>
          </a:p>
        </p:txBody>
      </p:sp>
      <p:sp>
        <p:nvSpPr>
          <p:cNvPr id="3" name="Oval 2"/>
          <p:cNvSpPr/>
          <p:nvPr/>
        </p:nvSpPr>
        <p:spPr>
          <a:xfrm>
            <a:off x="3500438" y="3143250"/>
            <a:ext cx="1785937" cy="164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571875" y="3643313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bg1"/>
                </a:solidFill>
                <a:latin typeface="Calibri" pitchFamily="34" charset="0"/>
              </a:rPr>
              <a:t>Electricity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500188" y="24288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Hydroelectric </a:t>
            </a:r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>
          <a:xfrm>
            <a:off x="3071813" y="2786063"/>
            <a:ext cx="690562" cy="59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3500438" y="18573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Wind </a:t>
            </a:r>
          </a:p>
        </p:txBody>
      </p:sp>
      <p:cxnSp>
        <p:nvCxnSpPr>
          <p:cNvPr id="10" name="Straight Arrow Connector 9"/>
          <p:cNvCxnSpPr>
            <a:stCxn id="21511" idx="2"/>
            <a:endCxn id="3" idx="0"/>
          </p:cNvCxnSpPr>
          <p:nvPr/>
        </p:nvCxnSpPr>
        <p:spPr>
          <a:xfrm rot="16200000" flipH="1">
            <a:off x="3881438" y="2632075"/>
            <a:ext cx="915987" cy="106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5715000" y="24288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Nuclear</a:t>
            </a:r>
          </a:p>
        </p:txBody>
      </p:sp>
      <p:cxnSp>
        <p:nvCxnSpPr>
          <p:cNvPr id="12" name="Straight Arrow Connector 11"/>
          <p:cNvCxnSpPr>
            <a:endCxn id="3" idx="7"/>
          </p:cNvCxnSpPr>
          <p:nvPr/>
        </p:nvCxnSpPr>
        <p:spPr>
          <a:xfrm rot="10800000" flipV="1">
            <a:off x="5024438" y="2786063"/>
            <a:ext cx="690562" cy="59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10"/>
          <p:cNvSpPr txBox="1">
            <a:spLocks noChangeArrowheads="1"/>
          </p:cNvSpPr>
          <p:nvPr/>
        </p:nvSpPr>
        <p:spPr bwMode="auto">
          <a:xfrm>
            <a:off x="5715000" y="52863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Solar</a:t>
            </a:r>
          </a:p>
        </p:txBody>
      </p:sp>
      <p:cxnSp>
        <p:nvCxnSpPr>
          <p:cNvPr id="14" name="Straight Arrow Connector 13"/>
          <p:cNvCxnSpPr>
            <a:endCxn id="3" idx="5"/>
          </p:cNvCxnSpPr>
          <p:nvPr/>
        </p:nvCxnSpPr>
        <p:spPr>
          <a:xfrm rot="16200000" flipV="1">
            <a:off x="4999038" y="4570413"/>
            <a:ext cx="741362" cy="690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How is electricity generated?</a:t>
            </a:r>
          </a:p>
        </p:txBody>
      </p:sp>
      <p:sp>
        <p:nvSpPr>
          <p:cNvPr id="3" name="Oval 2"/>
          <p:cNvSpPr/>
          <p:nvPr/>
        </p:nvSpPr>
        <p:spPr>
          <a:xfrm>
            <a:off x="3500438" y="3143250"/>
            <a:ext cx="1785937" cy="164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571875" y="3643313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bg1"/>
                </a:solidFill>
                <a:latin typeface="Calibri" pitchFamily="34" charset="0"/>
              </a:rPr>
              <a:t>Electricity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500188" y="24288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Hydroelectric </a:t>
            </a:r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>
          <a:xfrm>
            <a:off x="3071813" y="2786063"/>
            <a:ext cx="690562" cy="59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3500438" y="18573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Wind </a:t>
            </a:r>
          </a:p>
        </p:txBody>
      </p:sp>
      <p:cxnSp>
        <p:nvCxnSpPr>
          <p:cNvPr id="10" name="Straight Arrow Connector 9"/>
          <p:cNvCxnSpPr>
            <a:stCxn id="22535" idx="2"/>
            <a:endCxn id="3" idx="0"/>
          </p:cNvCxnSpPr>
          <p:nvPr/>
        </p:nvCxnSpPr>
        <p:spPr>
          <a:xfrm rot="16200000" flipH="1">
            <a:off x="3881438" y="2632075"/>
            <a:ext cx="915987" cy="106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5715000" y="24288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Nuclear</a:t>
            </a:r>
          </a:p>
        </p:txBody>
      </p:sp>
      <p:cxnSp>
        <p:nvCxnSpPr>
          <p:cNvPr id="12" name="Straight Arrow Connector 11"/>
          <p:cNvCxnSpPr>
            <a:endCxn id="3" idx="7"/>
          </p:cNvCxnSpPr>
          <p:nvPr/>
        </p:nvCxnSpPr>
        <p:spPr>
          <a:xfrm rot="10800000" flipV="1">
            <a:off x="5024438" y="2786063"/>
            <a:ext cx="690562" cy="59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Box 10"/>
          <p:cNvSpPr txBox="1">
            <a:spLocks noChangeArrowheads="1"/>
          </p:cNvSpPr>
          <p:nvPr/>
        </p:nvSpPr>
        <p:spPr bwMode="auto">
          <a:xfrm>
            <a:off x="5715000" y="52863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Solar</a:t>
            </a:r>
          </a:p>
        </p:txBody>
      </p:sp>
      <p:cxnSp>
        <p:nvCxnSpPr>
          <p:cNvPr id="14" name="Straight Arrow Connector 13"/>
          <p:cNvCxnSpPr>
            <a:endCxn id="3" idx="5"/>
          </p:cNvCxnSpPr>
          <p:nvPr/>
        </p:nvCxnSpPr>
        <p:spPr>
          <a:xfrm rot="16200000" flipV="1">
            <a:off x="4999038" y="4570413"/>
            <a:ext cx="741362" cy="690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12"/>
          <p:cNvSpPr txBox="1">
            <a:spLocks noChangeArrowheads="1"/>
          </p:cNvSpPr>
          <p:nvPr/>
        </p:nvSpPr>
        <p:spPr bwMode="auto">
          <a:xfrm>
            <a:off x="3786188" y="6072188"/>
            <a:ext cx="157162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Tidal</a:t>
            </a:r>
          </a:p>
        </p:txBody>
      </p:sp>
      <p:cxnSp>
        <p:nvCxnSpPr>
          <p:cNvPr id="16" name="Straight Arrow Connector 15"/>
          <p:cNvCxnSpPr>
            <a:stCxn id="22541" idx="0"/>
            <a:endCxn id="3" idx="4"/>
          </p:cNvCxnSpPr>
          <p:nvPr/>
        </p:nvCxnSpPr>
        <p:spPr>
          <a:xfrm rot="16200000" flipV="1">
            <a:off x="3839369" y="5339557"/>
            <a:ext cx="1285875" cy="17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How is electricity generated?</a:t>
            </a:r>
          </a:p>
        </p:txBody>
      </p:sp>
      <p:sp>
        <p:nvSpPr>
          <p:cNvPr id="3" name="Oval 2"/>
          <p:cNvSpPr/>
          <p:nvPr/>
        </p:nvSpPr>
        <p:spPr>
          <a:xfrm>
            <a:off x="3500438" y="3143250"/>
            <a:ext cx="1785937" cy="164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571875" y="3643313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bg1"/>
                </a:solidFill>
                <a:latin typeface="Calibri" pitchFamily="34" charset="0"/>
              </a:rPr>
              <a:t>Electricity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500188" y="24288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Hydroelectric </a:t>
            </a:r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>
          <a:xfrm>
            <a:off x="3071813" y="2786063"/>
            <a:ext cx="690562" cy="59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3500438" y="18573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Wind </a:t>
            </a:r>
          </a:p>
        </p:txBody>
      </p:sp>
      <p:cxnSp>
        <p:nvCxnSpPr>
          <p:cNvPr id="10" name="Straight Arrow Connector 9"/>
          <p:cNvCxnSpPr>
            <a:stCxn id="23559" idx="2"/>
            <a:endCxn id="3" idx="0"/>
          </p:cNvCxnSpPr>
          <p:nvPr/>
        </p:nvCxnSpPr>
        <p:spPr>
          <a:xfrm rot="16200000" flipH="1">
            <a:off x="3881438" y="2632075"/>
            <a:ext cx="915987" cy="106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5715000" y="24288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Nuclear</a:t>
            </a:r>
          </a:p>
        </p:txBody>
      </p:sp>
      <p:cxnSp>
        <p:nvCxnSpPr>
          <p:cNvPr id="12" name="Straight Arrow Connector 11"/>
          <p:cNvCxnSpPr>
            <a:endCxn id="3" idx="7"/>
          </p:cNvCxnSpPr>
          <p:nvPr/>
        </p:nvCxnSpPr>
        <p:spPr>
          <a:xfrm rot="10800000" flipV="1">
            <a:off x="5024438" y="2786063"/>
            <a:ext cx="690562" cy="59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5715000" y="52863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Solar</a:t>
            </a:r>
          </a:p>
        </p:txBody>
      </p:sp>
      <p:cxnSp>
        <p:nvCxnSpPr>
          <p:cNvPr id="14" name="Straight Arrow Connector 13"/>
          <p:cNvCxnSpPr>
            <a:endCxn id="3" idx="5"/>
          </p:cNvCxnSpPr>
          <p:nvPr/>
        </p:nvCxnSpPr>
        <p:spPr>
          <a:xfrm rot="16200000" flipV="1">
            <a:off x="4999038" y="4570413"/>
            <a:ext cx="741362" cy="690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TextBox 12"/>
          <p:cNvSpPr txBox="1">
            <a:spLocks noChangeArrowheads="1"/>
          </p:cNvSpPr>
          <p:nvPr/>
        </p:nvSpPr>
        <p:spPr bwMode="auto">
          <a:xfrm>
            <a:off x="3786188" y="6072188"/>
            <a:ext cx="157162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Tidal</a:t>
            </a:r>
          </a:p>
        </p:txBody>
      </p:sp>
      <p:cxnSp>
        <p:nvCxnSpPr>
          <p:cNvPr id="16" name="Straight Arrow Connector 15"/>
          <p:cNvCxnSpPr>
            <a:stCxn id="23565" idx="0"/>
            <a:endCxn id="3" idx="4"/>
          </p:cNvCxnSpPr>
          <p:nvPr/>
        </p:nvCxnSpPr>
        <p:spPr>
          <a:xfrm rot="16200000" flipV="1">
            <a:off x="3839369" y="5339557"/>
            <a:ext cx="1285875" cy="17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7" name="TextBox 14"/>
          <p:cNvSpPr txBox="1">
            <a:spLocks noChangeArrowheads="1"/>
          </p:cNvSpPr>
          <p:nvPr/>
        </p:nvSpPr>
        <p:spPr bwMode="auto">
          <a:xfrm>
            <a:off x="1571625" y="5286375"/>
            <a:ext cx="1571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itchFamily="34" charset="0"/>
              </a:rPr>
              <a:t>Fossil Fuels</a:t>
            </a:r>
          </a:p>
        </p:txBody>
      </p:sp>
      <p:cxnSp>
        <p:nvCxnSpPr>
          <p:cNvPr id="18" name="Straight Arrow Connector 17"/>
          <p:cNvCxnSpPr>
            <a:stCxn id="23567" idx="3"/>
            <a:endCxn id="3" idx="3"/>
          </p:cNvCxnSpPr>
          <p:nvPr/>
        </p:nvCxnSpPr>
        <p:spPr>
          <a:xfrm flipV="1">
            <a:off x="3143250" y="4545013"/>
            <a:ext cx="619125" cy="925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5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2097</Words>
  <Application>Microsoft Office PowerPoint</Application>
  <PresentationFormat>On-screen Show (4:3)</PresentationFormat>
  <Paragraphs>257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How is electricity generated?</vt:lpstr>
      <vt:lpstr>How is electricity generated?</vt:lpstr>
      <vt:lpstr>How is electricity generated?</vt:lpstr>
      <vt:lpstr>How is electricity generated?</vt:lpstr>
      <vt:lpstr>How is electricity generated?</vt:lpstr>
      <vt:lpstr>How is electricity generated?</vt:lpstr>
      <vt:lpstr>PowerPoint Presentation</vt:lpstr>
      <vt:lpstr>PowerPoint Presentation</vt:lpstr>
      <vt:lpstr>Generating electricity</vt:lpstr>
      <vt:lpstr>Generating electricity</vt:lpstr>
      <vt:lpstr>Generating electricity</vt:lpstr>
      <vt:lpstr>Generating electricity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37</cp:revision>
  <dcterms:created xsi:type="dcterms:W3CDTF">2014-07-05T12:56:18Z</dcterms:created>
  <dcterms:modified xsi:type="dcterms:W3CDTF">2014-08-13T18:04:50Z</dcterms:modified>
</cp:coreProperties>
</file>