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  <p:sldMasterId id="2147483683" r:id="rId3"/>
    <p:sldMasterId id="2147483698" r:id="rId4"/>
    <p:sldMasterId id="2147483713" r:id="rId5"/>
    <p:sldMasterId id="2147483728" r:id="rId6"/>
  </p:sldMasterIdLst>
  <p:notesMasterIdLst>
    <p:notesMasterId r:id="rId52"/>
  </p:notesMasterIdLst>
  <p:sldIdLst>
    <p:sldId id="257" r:id="rId7"/>
    <p:sldId id="258" r:id="rId8"/>
    <p:sldId id="259" r:id="rId9"/>
    <p:sldId id="261" r:id="rId10"/>
    <p:sldId id="264" r:id="rId11"/>
    <p:sldId id="262" r:id="rId12"/>
    <p:sldId id="265" r:id="rId13"/>
    <p:sldId id="260" r:id="rId14"/>
    <p:sldId id="263" r:id="rId15"/>
    <p:sldId id="268" r:id="rId16"/>
    <p:sldId id="269" r:id="rId17"/>
    <p:sldId id="266" r:id="rId18"/>
    <p:sldId id="270" r:id="rId19"/>
    <p:sldId id="271" r:id="rId20"/>
    <p:sldId id="272" r:id="rId21"/>
    <p:sldId id="267" r:id="rId22"/>
    <p:sldId id="274" r:id="rId23"/>
    <p:sldId id="275" r:id="rId24"/>
    <p:sldId id="273" r:id="rId25"/>
    <p:sldId id="276" r:id="rId26"/>
    <p:sldId id="280" r:id="rId27"/>
    <p:sldId id="277" r:id="rId28"/>
    <p:sldId id="278" r:id="rId29"/>
    <p:sldId id="282" r:id="rId30"/>
    <p:sldId id="279" r:id="rId31"/>
    <p:sldId id="283" r:id="rId32"/>
    <p:sldId id="281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85" r:id="rId43"/>
    <p:sldId id="295" r:id="rId44"/>
    <p:sldId id="296" r:id="rId45"/>
    <p:sldId id="297" r:id="rId46"/>
    <p:sldId id="284" r:id="rId47"/>
    <p:sldId id="300" r:id="rId48"/>
    <p:sldId id="301" r:id="rId49"/>
    <p:sldId id="298" r:id="rId50"/>
    <p:sldId id="29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319F-25AF-4C6F-A918-36447B2CC86E}" type="datetimeFigureOut">
              <a:rPr lang="en-GB" smtClean="0"/>
              <a:pPr/>
              <a:t>27/02/2012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D4E7-0236-4D53-B6F2-5866E430B5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503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EE612-AD1F-48BF-A7FD-58FEEE09660F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76B71-E6A6-4FB5-B060-99161414E3B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577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88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78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7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2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09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69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38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4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83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10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701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29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221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33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2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329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187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140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42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2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67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60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773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88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248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89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07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7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346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3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47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75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63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62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3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61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297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3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8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5733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248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89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07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79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370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4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75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63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62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3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book no p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278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61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297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3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88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248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89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07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79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370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04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876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75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63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620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322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40838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61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297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78263"/>
            <a:ext cx="760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06900"/>
            <a:ext cx="56388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47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3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24200" y="227013"/>
            <a:ext cx="5791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4288"/>
            <a:ext cx="92583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93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18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C9AA-2D9C-4032-9B30-4E382CBF267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140A-F8BB-402F-A915-83763C5198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Igcse</a:t>
            </a:r>
            <a:r>
              <a:rPr lang="en-US" dirty="0" smtClean="0"/>
              <a:t> chemistry    lesson </a:t>
            </a:r>
            <a:r>
              <a:rPr lang="en-US" dirty="0"/>
              <a:t>4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017076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4752528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Back to a bit of basics here – what do we mean by the term “electric current”?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2008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An </a:t>
            </a:r>
            <a:r>
              <a:rPr lang="en-GB" sz="3600" u="sng" dirty="0" smtClean="0">
                <a:latin typeface="Comic Sans MS" pitchFamily="66" charset="0"/>
              </a:rPr>
              <a:t>electric current</a:t>
            </a:r>
            <a:r>
              <a:rPr lang="en-GB" sz="3600" dirty="0" smtClean="0">
                <a:latin typeface="Comic Sans MS" pitchFamily="66" charset="0"/>
              </a:rPr>
              <a:t> is a flow of electrons </a:t>
            </a:r>
            <a:r>
              <a:rPr lang="en-GB" sz="3600" u="sng" dirty="0" smtClean="0">
                <a:latin typeface="Comic Sans MS" pitchFamily="66" charset="0"/>
              </a:rPr>
              <a:t>or</a:t>
            </a:r>
            <a:r>
              <a:rPr lang="en-GB" sz="3600" dirty="0" smtClean="0">
                <a:latin typeface="Comic Sans MS" pitchFamily="66" charset="0"/>
              </a:rPr>
              <a:t> ions.  In effect, it is a flow of </a:t>
            </a:r>
            <a:r>
              <a:rPr lang="en-GB" sz="3600" u="sng" dirty="0" smtClean="0">
                <a:latin typeface="Comic Sans MS" pitchFamily="66" charset="0"/>
              </a:rPr>
              <a:t>charge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3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4752528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Back to a bit of basics here – what do we mean by the term “electric current”?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2008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An </a:t>
            </a:r>
            <a:r>
              <a:rPr lang="en-GB" sz="3600" u="sng" dirty="0" smtClean="0">
                <a:latin typeface="Comic Sans MS" pitchFamily="66" charset="0"/>
              </a:rPr>
              <a:t>electric current</a:t>
            </a:r>
            <a:r>
              <a:rPr lang="en-GB" sz="3600" dirty="0" smtClean="0">
                <a:latin typeface="Comic Sans MS" pitchFamily="66" charset="0"/>
              </a:rPr>
              <a:t> is a flow of electrons </a:t>
            </a:r>
            <a:r>
              <a:rPr lang="en-GB" sz="3600" u="sng" dirty="0" smtClean="0">
                <a:latin typeface="Comic Sans MS" pitchFamily="66" charset="0"/>
              </a:rPr>
              <a:t>or</a:t>
            </a:r>
            <a:r>
              <a:rPr lang="en-GB" sz="3600" dirty="0" smtClean="0">
                <a:latin typeface="Comic Sans MS" pitchFamily="66" charset="0"/>
              </a:rPr>
              <a:t> ions.  In effect, it is a flow of </a:t>
            </a:r>
            <a:r>
              <a:rPr lang="en-GB" sz="3600" u="sng" dirty="0" smtClean="0">
                <a:latin typeface="Comic Sans MS" pitchFamily="66" charset="0"/>
              </a:rPr>
              <a:t>charge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869160"/>
            <a:ext cx="7200800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So, why do covalent compounds not conduct electricity, but ionic compounds (when molten or in solution) do?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7122"/>
            <a:ext cx="5003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7122"/>
            <a:ext cx="5003800" cy="386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719" y="548680"/>
            <a:ext cx="356468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Remember our definition of the term “electric current”?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6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81434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510"/>
            <a:ext cx="5003800" cy="386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719" y="548680"/>
            <a:ext cx="356468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Remember our definition of the term “electric current”?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19" y="1988840"/>
            <a:ext cx="381642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An </a:t>
            </a:r>
            <a:r>
              <a:rPr lang="en-GB" sz="3600" u="sng" dirty="0" smtClean="0">
                <a:latin typeface="Comic Sans MS" pitchFamily="66" charset="0"/>
              </a:rPr>
              <a:t>electric current</a:t>
            </a:r>
            <a:r>
              <a:rPr lang="en-GB" sz="3600" dirty="0" smtClean="0">
                <a:latin typeface="Comic Sans MS" pitchFamily="66" charset="0"/>
              </a:rPr>
              <a:t> is a flow of electrons </a:t>
            </a:r>
            <a:r>
              <a:rPr lang="en-GB" sz="3600" u="sng" dirty="0" smtClean="0">
                <a:latin typeface="Comic Sans MS" pitchFamily="66" charset="0"/>
              </a:rPr>
              <a:t>or</a:t>
            </a:r>
            <a:r>
              <a:rPr lang="en-GB" sz="3600" dirty="0" smtClean="0">
                <a:latin typeface="Comic Sans MS" pitchFamily="66" charset="0"/>
              </a:rPr>
              <a:t> ions.  In effect, it is a flow of </a:t>
            </a:r>
            <a:r>
              <a:rPr lang="en-GB" sz="3600" u="sng" dirty="0" smtClean="0">
                <a:latin typeface="Comic Sans MS" pitchFamily="66" charset="0"/>
              </a:rPr>
              <a:t>charge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81434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510"/>
            <a:ext cx="5003800" cy="386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719" y="548680"/>
            <a:ext cx="356468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Remember our definition of the term “electric current”?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19" y="1988840"/>
            <a:ext cx="381642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An </a:t>
            </a:r>
            <a:r>
              <a:rPr lang="en-GB" sz="3600" u="sng" dirty="0" smtClean="0">
                <a:latin typeface="Comic Sans MS" pitchFamily="66" charset="0"/>
              </a:rPr>
              <a:t>electric current</a:t>
            </a:r>
            <a:r>
              <a:rPr lang="en-GB" sz="3600" dirty="0" smtClean="0">
                <a:latin typeface="Comic Sans MS" pitchFamily="66" charset="0"/>
              </a:rPr>
              <a:t> is a flow of electrons </a:t>
            </a:r>
            <a:r>
              <a:rPr lang="en-GB" sz="3600" u="sng" dirty="0" smtClean="0">
                <a:latin typeface="Comic Sans MS" pitchFamily="66" charset="0"/>
              </a:rPr>
              <a:t>or</a:t>
            </a:r>
            <a:r>
              <a:rPr lang="en-GB" sz="3600" dirty="0" smtClean="0">
                <a:latin typeface="Comic Sans MS" pitchFamily="66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ions. </a:t>
            </a:r>
            <a:r>
              <a:rPr lang="en-GB" sz="3600" dirty="0" smtClean="0">
                <a:latin typeface="Comic Sans MS" pitchFamily="66" charset="0"/>
              </a:rPr>
              <a:t> In effect, it is a flow of </a:t>
            </a:r>
            <a:r>
              <a:rPr lang="en-GB" sz="3600" u="sng" dirty="0" smtClean="0">
                <a:latin typeface="Comic Sans MS" pitchFamily="66" charset="0"/>
              </a:rPr>
              <a:t>charge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634003">
            <a:off x="1648074" y="4879063"/>
            <a:ext cx="3336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Ionic compounds </a:t>
            </a:r>
            <a:r>
              <a:rPr lang="en-GB" sz="3600" dirty="0" smtClean="0">
                <a:latin typeface="Comic Sans MS" pitchFamily="66" charset="0"/>
              </a:rPr>
              <a:t>conduct electricity (when in solution or molten) because they contain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4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Ionic compounds </a:t>
            </a:r>
            <a:r>
              <a:rPr lang="en-GB" sz="3600" dirty="0" smtClean="0">
                <a:latin typeface="Comic Sans MS" pitchFamily="66" charset="0"/>
              </a:rPr>
              <a:t>conduct electricity (when in solution or molten) because they contain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ions.</a:t>
            </a:r>
          </a:p>
          <a:p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Covalent compounds </a:t>
            </a:r>
            <a:r>
              <a:rPr lang="en-GB" sz="3600" dirty="0" smtClean="0">
                <a:latin typeface="Comic Sans MS" pitchFamily="66" charset="0"/>
              </a:rPr>
              <a:t>do </a:t>
            </a:r>
            <a:r>
              <a:rPr lang="en-GB" sz="3600" u="sng" dirty="0" smtClean="0">
                <a:latin typeface="Comic Sans MS" pitchFamily="66" charset="0"/>
              </a:rPr>
              <a:t>not</a:t>
            </a:r>
            <a:r>
              <a:rPr lang="en-GB" sz="3600" dirty="0" smtClean="0">
                <a:latin typeface="Comic Sans MS" pitchFamily="66" charset="0"/>
              </a:rPr>
              <a:t> conduct electricity because they do not contain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Ionic compounds </a:t>
            </a:r>
            <a:r>
              <a:rPr lang="en-GB" sz="3600" dirty="0" smtClean="0">
                <a:latin typeface="Comic Sans MS" pitchFamily="66" charset="0"/>
              </a:rPr>
              <a:t>conduct electricity (when in solution or molten) because they contain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ions.</a:t>
            </a:r>
          </a:p>
          <a:p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Covalent compounds </a:t>
            </a:r>
            <a:r>
              <a:rPr lang="en-GB" sz="3600" dirty="0" smtClean="0">
                <a:latin typeface="Comic Sans MS" pitchFamily="66" charset="0"/>
              </a:rPr>
              <a:t>do </a:t>
            </a:r>
            <a:r>
              <a:rPr lang="en-GB" sz="3600" u="sng" dirty="0" smtClean="0">
                <a:latin typeface="Comic Sans MS" pitchFamily="66" charset="0"/>
              </a:rPr>
              <a:t>not</a:t>
            </a:r>
            <a:r>
              <a:rPr lang="en-GB" sz="3600" dirty="0" smtClean="0">
                <a:latin typeface="Comic Sans MS" pitchFamily="66" charset="0"/>
              </a:rPr>
              <a:t> conduct electricity because they do not contain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301208"/>
            <a:ext cx="57606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Simple, huh?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68863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2924944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So, what is electrolysis?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8313" y="908050"/>
            <a:ext cx="23034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u="sng">
                <a:solidFill>
                  <a:prstClr val="black"/>
                </a:solidFill>
                <a:latin typeface="Comic Sans MS" pitchFamily="66" charset="0"/>
              </a:rPr>
              <a:t>Section 1</a:t>
            </a:r>
            <a:endParaRPr lang="en-GB" sz="320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1" hangingPunct="1"/>
            <a:endParaRPr lang="en-GB" sz="3200" u="sng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3200">
                <a:solidFill>
                  <a:prstClr val="black"/>
                </a:solidFill>
                <a:latin typeface="Comic Sans MS" pitchFamily="66" charset="0"/>
              </a:rPr>
              <a:t>Principles of Chemistry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19475" y="1268413"/>
            <a:ext cx="52562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States of matter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Atoms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Atomic structure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Relative formula mass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latin typeface="Comic Sans MS" pitchFamily="66" charset="0"/>
              </a:rPr>
              <a:t>Chemical formulae and chemical equations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Ionic compounds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Covalent substances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Metallic crystals</a:t>
            </a:r>
          </a:p>
          <a:p>
            <a:pPr eaLnBrk="1" hangingPunct="1">
              <a:buFontTx/>
              <a:buAutoNum type="alphaLcParenR"/>
            </a:pP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Electrolysis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1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117" y="3295154"/>
            <a:ext cx="3302496" cy="330249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7544" y="404664"/>
            <a:ext cx="6845821" cy="3744416"/>
          </a:xfrm>
          <a:prstGeom prst="wedgeEllipseCallout">
            <a:avLst>
              <a:gd name="adj1" fmla="val 49477"/>
              <a:gd name="adj2" fmla="val 4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Electrolysis means “splitting up with electricity”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117" y="3295154"/>
            <a:ext cx="3302496" cy="330249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7544" y="404664"/>
            <a:ext cx="6845821" cy="3744416"/>
          </a:xfrm>
          <a:prstGeom prst="wedgeEllipseCallout">
            <a:avLst>
              <a:gd name="adj1" fmla="val 49477"/>
              <a:gd name="adj2" fmla="val 4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It requires an </a:t>
            </a:r>
            <a:r>
              <a:rPr lang="en-GB" sz="4400" u="sng" dirty="0" smtClean="0">
                <a:latin typeface="Comic Sans MS" pitchFamily="66" charset="0"/>
              </a:rPr>
              <a:t>electrolyte</a:t>
            </a:r>
            <a:r>
              <a:rPr lang="en-GB" sz="4400" dirty="0" smtClean="0">
                <a:latin typeface="Comic Sans MS" pitchFamily="66" charset="0"/>
              </a:rPr>
              <a:t>, a liquid which will conduct </a:t>
            </a:r>
            <a:r>
              <a:rPr lang="en-GB" sz="4400" dirty="0" err="1" smtClean="0">
                <a:latin typeface="Comic Sans MS" pitchFamily="66" charset="0"/>
              </a:rPr>
              <a:t>electriticty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6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75049"/>
            <a:ext cx="7200800" cy="5558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412776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>
                <a:solidFill>
                  <a:srgbClr val="FF0000"/>
                </a:solidFill>
                <a:latin typeface="Comic Sans MS" pitchFamily="66" charset="0"/>
              </a:rPr>
              <a:t>Electrolytes</a:t>
            </a:r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 conduct electricity, </a:t>
            </a:r>
            <a:r>
              <a:rPr lang="en-GB" sz="4800" u="sng" dirty="0" smtClean="0">
                <a:solidFill>
                  <a:srgbClr val="FF0000"/>
                </a:solidFill>
                <a:latin typeface="Comic Sans MS" pitchFamily="66" charset="0"/>
              </a:rPr>
              <a:t>non-electrolytes</a:t>
            </a:r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 do not.</a:t>
            </a:r>
            <a:endParaRPr lang="en-GB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Electrolyte or non-electrolyte?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3429000"/>
            <a:ext cx="0" cy="2160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3429000"/>
            <a:ext cx="0" cy="2160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91680" y="5589240"/>
            <a:ext cx="2160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91680" y="4149080"/>
            <a:ext cx="2160240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3140968"/>
            <a:ext cx="0" cy="2448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47864" y="3140968"/>
            <a:ext cx="0" cy="2448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104343"/>
            <a:ext cx="1872207" cy="2324657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968500" y="2057328"/>
            <a:ext cx="2768600" cy="1130372"/>
          </a:xfrm>
          <a:custGeom>
            <a:avLst/>
            <a:gdLst>
              <a:gd name="connsiteX0" fmla="*/ 101600 w 2768600"/>
              <a:gd name="connsiteY0" fmla="*/ 1130372 h 1130372"/>
              <a:gd name="connsiteX1" fmla="*/ 88900 w 2768600"/>
              <a:gd name="connsiteY1" fmla="*/ 1028772 h 1130372"/>
              <a:gd name="connsiteX2" fmla="*/ 63500 w 2768600"/>
              <a:gd name="connsiteY2" fmla="*/ 990672 h 1130372"/>
              <a:gd name="connsiteX3" fmla="*/ 38100 w 2768600"/>
              <a:gd name="connsiteY3" fmla="*/ 914472 h 1130372"/>
              <a:gd name="connsiteX4" fmla="*/ 25400 w 2768600"/>
              <a:gd name="connsiteY4" fmla="*/ 876372 h 1130372"/>
              <a:gd name="connsiteX5" fmla="*/ 12700 w 2768600"/>
              <a:gd name="connsiteY5" fmla="*/ 838272 h 1130372"/>
              <a:gd name="connsiteX6" fmla="*/ 0 w 2768600"/>
              <a:gd name="connsiteY6" fmla="*/ 787472 h 1130372"/>
              <a:gd name="connsiteX7" fmla="*/ 25400 w 2768600"/>
              <a:gd name="connsiteY7" fmla="*/ 571572 h 1130372"/>
              <a:gd name="connsiteX8" fmla="*/ 50800 w 2768600"/>
              <a:gd name="connsiteY8" fmla="*/ 495372 h 1130372"/>
              <a:gd name="connsiteX9" fmla="*/ 63500 w 2768600"/>
              <a:gd name="connsiteY9" fmla="*/ 457272 h 1130372"/>
              <a:gd name="connsiteX10" fmla="*/ 88900 w 2768600"/>
              <a:gd name="connsiteY10" fmla="*/ 419172 h 1130372"/>
              <a:gd name="connsiteX11" fmla="*/ 114300 w 2768600"/>
              <a:gd name="connsiteY11" fmla="*/ 342972 h 1130372"/>
              <a:gd name="connsiteX12" fmla="*/ 139700 w 2768600"/>
              <a:gd name="connsiteY12" fmla="*/ 304872 h 1130372"/>
              <a:gd name="connsiteX13" fmla="*/ 152400 w 2768600"/>
              <a:gd name="connsiteY13" fmla="*/ 266772 h 1130372"/>
              <a:gd name="connsiteX14" fmla="*/ 203200 w 2768600"/>
              <a:gd name="connsiteY14" fmla="*/ 190572 h 1130372"/>
              <a:gd name="connsiteX15" fmla="*/ 228600 w 2768600"/>
              <a:gd name="connsiteY15" fmla="*/ 152472 h 1130372"/>
              <a:gd name="connsiteX16" fmla="*/ 304800 w 2768600"/>
              <a:gd name="connsiteY16" fmla="*/ 114372 h 1130372"/>
              <a:gd name="connsiteX17" fmla="*/ 419100 w 2768600"/>
              <a:gd name="connsiteY17" fmla="*/ 63572 h 1130372"/>
              <a:gd name="connsiteX18" fmla="*/ 520700 w 2768600"/>
              <a:gd name="connsiteY18" fmla="*/ 38172 h 1130372"/>
              <a:gd name="connsiteX19" fmla="*/ 558800 w 2768600"/>
              <a:gd name="connsiteY19" fmla="*/ 12772 h 1130372"/>
              <a:gd name="connsiteX20" fmla="*/ 977900 w 2768600"/>
              <a:gd name="connsiteY20" fmla="*/ 12772 h 1130372"/>
              <a:gd name="connsiteX21" fmla="*/ 1028700 w 2768600"/>
              <a:gd name="connsiteY21" fmla="*/ 25472 h 1130372"/>
              <a:gd name="connsiteX22" fmla="*/ 1079500 w 2768600"/>
              <a:gd name="connsiteY22" fmla="*/ 50872 h 1130372"/>
              <a:gd name="connsiteX23" fmla="*/ 1181100 w 2768600"/>
              <a:gd name="connsiteY23" fmla="*/ 76272 h 1130372"/>
              <a:gd name="connsiteX24" fmla="*/ 1219200 w 2768600"/>
              <a:gd name="connsiteY24" fmla="*/ 101672 h 1130372"/>
              <a:gd name="connsiteX25" fmla="*/ 1270000 w 2768600"/>
              <a:gd name="connsiteY25" fmla="*/ 127072 h 1130372"/>
              <a:gd name="connsiteX26" fmla="*/ 1308100 w 2768600"/>
              <a:gd name="connsiteY26" fmla="*/ 152472 h 1130372"/>
              <a:gd name="connsiteX27" fmla="*/ 1397000 w 2768600"/>
              <a:gd name="connsiteY27" fmla="*/ 177872 h 1130372"/>
              <a:gd name="connsiteX28" fmla="*/ 1473200 w 2768600"/>
              <a:gd name="connsiteY28" fmla="*/ 228672 h 1130372"/>
              <a:gd name="connsiteX29" fmla="*/ 1511300 w 2768600"/>
              <a:gd name="connsiteY29" fmla="*/ 266772 h 1130372"/>
              <a:gd name="connsiteX30" fmla="*/ 1549400 w 2768600"/>
              <a:gd name="connsiteY30" fmla="*/ 279472 h 1130372"/>
              <a:gd name="connsiteX31" fmla="*/ 1600200 w 2768600"/>
              <a:gd name="connsiteY31" fmla="*/ 304872 h 1130372"/>
              <a:gd name="connsiteX32" fmla="*/ 1625600 w 2768600"/>
              <a:gd name="connsiteY32" fmla="*/ 342972 h 1130372"/>
              <a:gd name="connsiteX33" fmla="*/ 1714500 w 2768600"/>
              <a:gd name="connsiteY33" fmla="*/ 393772 h 1130372"/>
              <a:gd name="connsiteX34" fmla="*/ 1739900 w 2768600"/>
              <a:gd name="connsiteY34" fmla="*/ 431872 h 1130372"/>
              <a:gd name="connsiteX35" fmla="*/ 1866900 w 2768600"/>
              <a:gd name="connsiteY35" fmla="*/ 520772 h 1130372"/>
              <a:gd name="connsiteX36" fmla="*/ 1892300 w 2768600"/>
              <a:gd name="connsiteY36" fmla="*/ 558872 h 1130372"/>
              <a:gd name="connsiteX37" fmla="*/ 1930400 w 2768600"/>
              <a:gd name="connsiteY37" fmla="*/ 584272 h 1130372"/>
              <a:gd name="connsiteX38" fmla="*/ 2057400 w 2768600"/>
              <a:gd name="connsiteY38" fmla="*/ 673172 h 1130372"/>
              <a:gd name="connsiteX39" fmla="*/ 2095500 w 2768600"/>
              <a:gd name="connsiteY39" fmla="*/ 698572 h 1130372"/>
              <a:gd name="connsiteX40" fmla="*/ 2133600 w 2768600"/>
              <a:gd name="connsiteY40" fmla="*/ 723972 h 1130372"/>
              <a:gd name="connsiteX41" fmla="*/ 2209800 w 2768600"/>
              <a:gd name="connsiteY41" fmla="*/ 787472 h 1130372"/>
              <a:gd name="connsiteX42" fmla="*/ 2247900 w 2768600"/>
              <a:gd name="connsiteY42" fmla="*/ 800172 h 1130372"/>
              <a:gd name="connsiteX43" fmla="*/ 2362200 w 2768600"/>
              <a:gd name="connsiteY43" fmla="*/ 850972 h 1130372"/>
              <a:gd name="connsiteX44" fmla="*/ 2400300 w 2768600"/>
              <a:gd name="connsiteY44" fmla="*/ 863672 h 1130372"/>
              <a:gd name="connsiteX45" fmla="*/ 2438400 w 2768600"/>
              <a:gd name="connsiteY45" fmla="*/ 876372 h 1130372"/>
              <a:gd name="connsiteX46" fmla="*/ 2476500 w 2768600"/>
              <a:gd name="connsiteY46" fmla="*/ 901772 h 1130372"/>
              <a:gd name="connsiteX47" fmla="*/ 2578100 w 2768600"/>
              <a:gd name="connsiteY47" fmla="*/ 914472 h 1130372"/>
              <a:gd name="connsiteX48" fmla="*/ 2768600 w 2768600"/>
              <a:gd name="connsiteY48" fmla="*/ 927172 h 113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68600" h="1130372">
                <a:moveTo>
                  <a:pt x="101600" y="1130372"/>
                </a:moveTo>
                <a:cubicBezTo>
                  <a:pt x="97367" y="1096505"/>
                  <a:pt x="97880" y="1061700"/>
                  <a:pt x="88900" y="1028772"/>
                </a:cubicBezTo>
                <a:cubicBezTo>
                  <a:pt x="84884" y="1014046"/>
                  <a:pt x="69699" y="1004620"/>
                  <a:pt x="63500" y="990672"/>
                </a:cubicBezTo>
                <a:cubicBezTo>
                  <a:pt x="52626" y="966206"/>
                  <a:pt x="46567" y="939872"/>
                  <a:pt x="38100" y="914472"/>
                </a:cubicBezTo>
                <a:lnTo>
                  <a:pt x="25400" y="876372"/>
                </a:lnTo>
                <a:cubicBezTo>
                  <a:pt x="21167" y="863672"/>
                  <a:pt x="15947" y="851259"/>
                  <a:pt x="12700" y="838272"/>
                </a:cubicBezTo>
                <a:lnTo>
                  <a:pt x="0" y="787472"/>
                </a:lnTo>
                <a:cubicBezTo>
                  <a:pt x="4454" y="738475"/>
                  <a:pt x="10838" y="629821"/>
                  <a:pt x="25400" y="571572"/>
                </a:cubicBezTo>
                <a:cubicBezTo>
                  <a:pt x="31894" y="545597"/>
                  <a:pt x="42333" y="520772"/>
                  <a:pt x="50800" y="495372"/>
                </a:cubicBezTo>
                <a:cubicBezTo>
                  <a:pt x="55033" y="482672"/>
                  <a:pt x="56074" y="468411"/>
                  <a:pt x="63500" y="457272"/>
                </a:cubicBezTo>
                <a:cubicBezTo>
                  <a:pt x="71967" y="444572"/>
                  <a:pt x="82701" y="433120"/>
                  <a:pt x="88900" y="419172"/>
                </a:cubicBezTo>
                <a:cubicBezTo>
                  <a:pt x="99774" y="394706"/>
                  <a:pt x="99448" y="365249"/>
                  <a:pt x="114300" y="342972"/>
                </a:cubicBezTo>
                <a:cubicBezTo>
                  <a:pt x="122767" y="330272"/>
                  <a:pt x="132874" y="318524"/>
                  <a:pt x="139700" y="304872"/>
                </a:cubicBezTo>
                <a:cubicBezTo>
                  <a:pt x="145687" y="292898"/>
                  <a:pt x="145899" y="278474"/>
                  <a:pt x="152400" y="266772"/>
                </a:cubicBezTo>
                <a:cubicBezTo>
                  <a:pt x="167225" y="240087"/>
                  <a:pt x="186267" y="215972"/>
                  <a:pt x="203200" y="190572"/>
                </a:cubicBezTo>
                <a:cubicBezTo>
                  <a:pt x="211667" y="177872"/>
                  <a:pt x="215900" y="160939"/>
                  <a:pt x="228600" y="152472"/>
                </a:cubicBezTo>
                <a:cubicBezTo>
                  <a:pt x="337789" y="79679"/>
                  <a:pt x="199640" y="166952"/>
                  <a:pt x="304800" y="114372"/>
                </a:cubicBezTo>
                <a:cubicBezTo>
                  <a:pt x="388197" y="72674"/>
                  <a:pt x="288041" y="96337"/>
                  <a:pt x="419100" y="63572"/>
                </a:cubicBezTo>
                <a:lnTo>
                  <a:pt x="520700" y="38172"/>
                </a:lnTo>
                <a:cubicBezTo>
                  <a:pt x="533400" y="29705"/>
                  <a:pt x="543875" y="15970"/>
                  <a:pt x="558800" y="12772"/>
                </a:cubicBezTo>
                <a:cubicBezTo>
                  <a:pt x="680887" y="-13389"/>
                  <a:pt x="872029" y="7960"/>
                  <a:pt x="977900" y="12772"/>
                </a:cubicBezTo>
                <a:cubicBezTo>
                  <a:pt x="994833" y="17005"/>
                  <a:pt x="1012357" y="19343"/>
                  <a:pt x="1028700" y="25472"/>
                </a:cubicBezTo>
                <a:cubicBezTo>
                  <a:pt x="1046427" y="32119"/>
                  <a:pt x="1061539" y="44885"/>
                  <a:pt x="1079500" y="50872"/>
                </a:cubicBezTo>
                <a:cubicBezTo>
                  <a:pt x="1122974" y="65363"/>
                  <a:pt x="1143082" y="57263"/>
                  <a:pt x="1181100" y="76272"/>
                </a:cubicBezTo>
                <a:cubicBezTo>
                  <a:pt x="1194752" y="83098"/>
                  <a:pt x="1205948" y="94099"/>
                  <a:pt x="1219200" y="101672"/>
                </a:cubicBezTo>
                <a:cubicBezTo>
                  <a:pt x="1235638" y="111065"/>
                  <a:pt x="1253562" y="117679"/>
                  <a:pt x="1270000" y="127072"/>
                </a:cubicBezTo>
                <a:cubicBezTo>
                  <a:pt x="1283252" y="134645"/>
                  <a:pt x="1294071" y="146459"/>
                  <a:pt x="1308100" y="152472"/>
                </a:cubicBezTo>
                <a:cubicBezTo>
                  <a:pt x="1336872" y="164803"/>
                  <a:pt x="1369197" y="162426"/>
                  <a:pt x="1397000" y="177872"/>
                </a:cubicBezTo>
                <a:cubicBezTo>
                  <a:pt x="1423685" y="192697"/>
                  <a:pt x="1451614" y="207086"/>
                  <a:pt x="1473200" y="228672"/>
                </a:cubicBezTo>
                <a:cubicBezTo>
                  <a:pt x="1485900" y="241372"/>
                  <a:pt x="1496356" y="256809"/>
                  <a:pt x="1511300" y="266772"/>
                </a:cubicBezTo>
                <a:cubicBezTo>
                  <a:pt x="1522439" y="274198"/>
                  <a:pt x="1537095" y="274199"/>
                  <a:pt x="1549400" y="279472"/>
                </a:cubicBezTo>
                <a:cubicBezTo>
                  <a:pt x="1566801" y="286930"/>
                  <a:pt x="1583267" y="296405"/>
                  <a:pt x="1600200" y="304872"/>
                </a:cubicBezTo>
                <a:cubicBezTo>
                  <a:pt x="1608667" y="317572"/>
                  <a:pt x="1614807" y="332179"/>
                  <a:pt x="1625600" y="342972"/>
                </a:cubicBezTo>
                <a:cubicBezTo>
                  <a:pt x="1664043" y="381415"/>
                  <a:pt x="1670908" y="379241"/>
                  <a:pt x="1714500" y="393772"/>
                </a:cubicBezTo>
                <a:cubicBezTo>
                  <a:pt x="1722967" y="406472"/>
                  <a:pt x="1728413" y="421821"/>
                  <a:pt x="1739900" y="431872"/>
                </a:cubicBezTo>
                <a:cubicBezTo>
                  <a:pt x="1773092" y="460915"/>
                  <a:pt x="1833710" y="487582"/>
                  <a:pt x="1866900" y="520772"/>
                </a:cubicBezTo>
                <a:cubicBezTo>
                  <a:pt x="1877693" y="531565"/>
                  <a:pt x="1881507" y="548079"/>
                  <a:pt x="1892300" y="558872"/>
                </a:cubicBezTo>
                <a:cubicBezTo>
                  <a:pt x="1903093" y="569665"/>
                  <a:pt x="1917980" y="575400"/>
                  <a:pt x="1930400" y="584272"/>
                </a:cubicBezTo>
                <a:cubicBezTo>
                  <a:pt x="2062038" y="678299"/>
                  <a:pt x="1882224" y="556388"/>
                  <a:pt x="2057400" y="673172"/>
                </a:cubicBezTo>
                <a:lnTo>
                  <a:pt x="2095500" y="698572"/>
                </a:lnTo>
                <a:cubicBezTo>
                  <a:pt x="2108200" y="707039"/>
                  <a:pt x="2122807" y="713179"/>
                  <a:pt x="2133600" y="723972"/>
                </a:cubicBezTo>
                <a:cubicBezTo>
                  <a:pt x="2161687" y="752059"/>
                  <a:pt x="2174437" y="769791"/>
                  <a:pt x="2209800" y="787472"/>
                </a:cubicBezTo>
                <a:cubicBezTo>
                  <a:pt x="2221774" y="793459"/>
                  <a:pt x="2235926" y="794185"/>
                  <a:pt x="2247900" y="800172"/>
                </a:cubicBezTo>
                <a:cubicBezTo>
                  <a:pt x="2368655" y="860549"/>
                  <a:pt x="2165611" y="785442"/>
                  <a:pt x="2362200" y="850972"/>
                </a:cubicBezTo>
                <a:lnTo>
                  <a:pt x="2400300" y="863672"/>
                </a:lnTo>
                <a:cubicBezTo>
                  <a:pt x="2413000" y="867905"/>
                  <a:pt x="2427261" y="868946"/>
                  <a:pt x="2438400" y="876372"/>
                </a:cubicBezTo>
                <a:cubicBezTo>
                  <a:pt x="2451100" y="884839"/>
                  <a:pt x="2461774" y="897756"/>
                  <a:pt x="2476500" y="901772"/>
                </a:cubicBezTo>
                <a:cubicBezTo>
                  <a:pt x="2509428" y="910752"/>
                  <a:pt x="2544434" y="908861"/>
                  <a:pt x="2578100" y="914472"/>
                </a:cubicBezTo>
                <a:cubicBezTo>
                  <a:pt x="2722064" y="938466"/>
                  <a:pt x="2483418" y="927172"/>
                  <a:pt x="2768600" y="9271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5940151" y="3429000"/>
            <a:ext cx="0" cy="2160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32240" y="4149080"/>
            <a:ext cx="0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378200" y="3110935"/>
            <a:ext cx="2527300" cy="1448503"/>
          </a:xfrm>
          <a:custGeom>
            <a:avLst/>
            <a:gdLst>
              <a:gd name="connsiteX0" fmla="*/ 0 w 2527300"/>
              <a:gd name="connsiteY0" fmla="*/ 64065 h 1448503"/>
              <a:gd name="connsiteX1" fmla="*/ 63500 w 2527300"/>
              <a:gd name="connsiteY1" fmla="*/ 25965 h 1448503"/>
              <a:gd name="connsiteX2" fmla="*/ 101600 w 2527300"/>
              <a:gd name="connsiteY2" fmla="*/ 565 h 1448503"/>
              <a:gd name="connsiteX3" fmla="*/ 228600 w 2527300"/>
              <a:gd name="connsiteY3" fmla="*/ 13265 h 1448503"/>
              <a:gd name="connsiteX4" fmla="*/ 317500 w 2527300"/>
              <a:gd name="connsiteY4" fmla="*/ 51365 h 1448503"/>
              <a:gd name="connsiteX5" fmla="*/ 355600 w 2527300"/>
              <a:gd name="connsiteY5" fmla="*/ 64065 h 1448503"/>
              <a:gd name="connsiteX6" fmla="*/ 406400 w 2527300"/>
              <a:gd name="connsiteY6" fmla="*/ 89465 h 1448503"/>
              <a:gd name="connsiteX7" fmla="*/ 495300 w 2527300"/>
              <a:gd name="connsiteY7" fmla="*/ 127565 h 1448503"/>
              <a:gd name="connsiteX8" fmla="*/ 571500 w 2527300"/>
              <a:gd name="connsiteY8" fmla="*/ 178365 h 1448503"/>
              <a:gd name="connsiteX9" fmla="*/ 609600 w 2527300"/>
              <a:gd name="connsiteY9" fmla="*/ 203765 h 1448503"/>
              <a:gd name="connsiteX10" fmla="*/ 660400 w 2527300"/>
              <a:gd name="connsiteY10" fmla="*/ 216465 h 1448503"/>
              <a:gd name="connsiteX11" fmla="*/ 749300 w 2527300"/>
              <a:gd name="connsiteY11" fmla="*/ 267265 h 1448503"/>
              <a:gd name="connsiteX12" fmla="*/ 787400 w 2527300"/>
              <a:gd name="connsiteY12" fmla="*/ 292665 h 1448503"/>
              <a:gd name="connsiteX13" fmla="*/ 838200 w 2527300"/>
              <a:gd name="connsiteY13" fmla="*/ 330765 h 1448503"/>
              <a:gd name="connsiteX14" fmla="*/ 876300 w 2527300"/>
              <a:gd name="connsiteY14" fmla="*/ 343465 h 1448503"/>
              <a:gd name="connsiteX15" fmla="*/ 952500 w 2527300"/>
              <a:gd name="connsiteY15" fmla="*/ 406965 h 1448503"/>
              <a:gd name="connsiteX16" fmla="*/ 990600 w 2527300"/>
              <a:gd name="connsiteY16" fmla="*/ 432365 h 1448503"/>
              <a:gd name="connsiteX17" fmla="*/ 1028700 w 2527300"/>
              <a:gd name="connsiteY17" fmla="*/ 445065 h 1448503"/>
              <a:gd name="connsiteX18" fmla="*/ 1104900 w 2527300"/>
              <a:gd name="connsiteY18" fmla="*/ 495865 h 1448503"/>
              <a:gd name="connsiteX19" fmla="*/ 1181100 w 2527300"/>
              <a:gd name="connsiteY19" fmla="*/ 546665 h 1448503"/>
              <a:gd name="connsiteX20" fmla="*/ 1219200 w 2527300"/>
              <a:gd name="connsiteY20" fmla="*/ 572065 h 1448503"/>
              <a:gd name="connsiteX21" fmla="*/ 1295400 w 2527300"/>
              <a:gd name="connsiteY21" fmla="*/ 635565 h 1448503"/>
              <a:gd name="connsiteX22" fmla="*/ 1384300 w 2527300"/>
              <a:gd name="connsiteY22" fmla="*/ 699065 h 1448503"/>
              <a:gd name="connsiteX23" fmla="*/ 1422400 w 2527300"/>
              <a:gd name="connsiteY23" fmla="*/ 737165 h 1448503"/>
              <a:gd name="connsiteX24" fmla="*/ 1498600 w 2527300"/>
              <a:gd name="connsiteY24" fmla="*/ 787965 h 1448503"/>
              <a:gd name="connsiteX25" fmla="*/ 1536700 w 2527300"/>
              <a:gd name="connsiteY25" fmla="*/ 813365 h 1448503"/>
              <a:gd name="connsiteX26" fmla="*/ 1574800 w 2527300"/>
              <a:gd name="connsiteY26" fmla="*/ 838765 h 1448503"/>
              <a:gd name="connsiteX27" fmla="*/ 1600200 w 2527300"/>
              <a:gd name="connsiteY27" fmla="*/ 876865 h 1448503"/>
              <a:gd name="connsiteX28" fmla="*/ 1638300 w 2527300"/>
              <a:gd name="connsiteY28" fmla="*/ 889565 h 1448503"/>
              <a:gd name="connsiteX29" fmla="*/ 1651000 w 2527300"/>
              <a:gd name="connsiteY29" fmla="*/ 927665 h 1448503"/>
              <a:gd name="connsiteX30" fmla="*/ 1739900 w 2527300"/>
              <a:gd name="connsiteY30" fmla="*/ 1003865 h 1448503"/>
              <a:gd name="connsiteX31" fmla="*/ 1778000 w 2527300"/>
              <a:gd name="connsiteY31" fmla="*/ 1016565 h 1448503"/>
              <a:gd name="connsiteX32" fmla="*/ 1866900 w 2527300"/>
              <a:gd name="connsiteY32" fmla="*/ 1105465 h 1448503"/>
              <a:gd name="connsiteX33" fmla="*/ 1930400 w 2527300"/>
              <a:gd name="connsiteY33" fmla="*/ 1168965 h 1448503"/>
              <a:gd name="connsiteX34" fmla="*/ 1955800 w 2527300"/>
              <a:gd name="connsiteY34" fmla="*/ 1207065 h 1448503"/>
              <a:gd name="connsiteX35" fmla="*/ 1993900 w 2527300"/>
              <a:gd name="connsiteY35" fmla="*/ 1232465 h 1448503"/>
              <a:gd name="connsiteX36" fmla="*/ 2044700 w 2527300"/>
              <a:gd name="connsiteY36" fmla="*/ 1270565 h 1448503"/>
              <a:gd name="connsiteX37" fmla="*/ 2159000 w 2527300"/>
              <a:gd name="connsiteY37" fmla="*/ 1346765 h 1448503"/>
              <a:gd name="connsiteX38" fmla="*/ 2197100 w 2527300"/>
              <a:gd name="connsiteY38" fmla="*/ 1372165 h 1448503"/>
              <a:gd name="connsiteX39" fmla="*/ 2311400 w 2527300"/>
              <a:gd name="connsiteY39" fmla="*/ 1410265 h 1448503"/>
              <a:gd name="connsiteX40" fmla="*/ 2349500 w 2527300"/>
              <a:gd name="connsiteY40" fmla="*/ 1422965 h 1448503"/>
              <a:gd name="connsiteX41" fmla="*/ 2387600 w 2527300"/>
              <a:gd name="connsiteY41" fmla="*/ 1435665 h 1448503"/>
              <a:gd name="connsiteX42" fmla="*/ 2527300 w 2527300"/>
              <a:gd name="connsiteY42" fmla="*/ 1448365 h 14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27300" h="1448503">
                <a:moveTo>
                  <a:pt x="0" y="64065"/>
                </a:moveTo>
                <a:cubicBezTo>
                  <a:pt x="21167" y="51365"/>
                  <a:pt x="42568" y="39048"/>
                  <a:pt x="63500" y="25965"/>
                </a:cubicBezTo>
                <a:cubicBezTo>
                  <a:pt x="76443" y="17875"/>
                  <a:pt x="86381" y="1736"/>
                  <a:pt x="101600" y="565"/>
                </a:cubicBezTo>
                <a:cubicBezTo>
                  <a:pt x="144019" y="-2698"/>
                  <a:pt x="186267" y="9032"/>
                  <a:pt x="228600" y="13265"/>
                </a:cubicBezTo>
                <a:cubicBezTo>
                  <a:pt x="334326" y="39696"/>
                  <a:pt x="229795" y="7512"/>
                  <a:pt x="317500" y="51365"/>
                </a:cubicBezTo>
                <a:cubicBezTo>
                  <a:pt x="329474" y="57352"/>
                  <a:pt x="343295" y="58792"/>
                  <a:pt x="355600" y="64065"/>
                </a:cubicBezTo>
                <a:cubicBezTo>
                  <a:pt x="373001" y="71523"/>
                  <a:pt x="388999" y="82007"/>
                  <a:pt x="406400" y="89465"/>
                </a:cubicBezTo>
                <a:cubicBezTo>
                  <a:pt x="467712" y="115742"/>
                  <a:pt x="425099" y="85444"/>
                  <a:pt x="495300" y="127565"/>
                </a:cubicBezTo>
                <a:cubicBezTo>
                  <a:pt x="521477" y="143271"/>
                  <a:pt x="546100" y="161432"/>
                  <a:pt x="571500" y="178365"/>
                </a:cubicBezTo>
                <a:cubicBezTo>
                  <a:pt x="584200" y="186832"/>
                  <a:pt x="594792" y="200063"/>
                  <a:pt x="609600" y="203765"/>
                </a:cubicBezTo>
                <a:lnTo>
                  <a:pt x="660400" y="216465"/>
                </a:lnTo>
                <a:cubicBezTo>
                  <a:pt x="753225" y="278348"/>
                  <a:pt x="636509" y="202813"/>
                  <a:pt x="749300" y="267265"/>
                </a:cubicBezTo>
                <a:cubicBezTo>
                  <a:pt x="762552" y="274838"/>
                  <a:pt x="774980" y="283793"/>
                  <a:pt x="787400" y="292665"/>
                </a:cubicBezTo>
                <a:cubicBezTo>
                  <a:pt x="804624" y="304968"/>
                  <a:pt x="819822" y="320263"/>
                  <a:pt x="838200" y="330765"/>
                </a:cubicBezTo>
                <a:cubicBezTo>
                  <a:pt x="849823" y="337407"/>
                  <a:pt x="864326" y="337478"/>
                  <a:pt x="876300" y="343465"/>
                </a:cubicBezTo>
                <a:cubicBezTo>
                  <a:pt x="923598" y="367114"/>
                  <a:pt x="910369" y="371856"/>
                  <a:pt x="952500" y="406965"/>
                </a:cubicBezTo>
                <a:cubicBezTo>
                  <a:pt x="964226" y="416736"/>
                  <a:pt x="976948" y="425539"/>
                  <a:pt x="990600" y="432365"/>
                </a:cubicBezTo>
                <a:cubicBezTo>
                  <a:pt x="1002574" y="438352"/>
                  <a:pt x="1016998" y="438564"/>
                  <a:pt x="1028700" y="445065"/>
                </a:cubicBezTo>
                <a:cubicBezTo>
                  <a:pt x="1055385" y="459890"/>
                  <a:pt x="1079500" y="478932"/>
                  <a:pt x="1104900" y="495865"/>
                </a:cubicBezTo>
                <a:lnTo>
                  <a:pt x="1181100" y="546665"/>
                </a:lnTo>
                <a:cubicBezTo>
                  <a:pt x="1193800" y="555132"/>
                  <a:pt x="1210042" y="559854"/>
                  <a:pt x="1219200" y="572065"/>
                </a:cubicBezTo>
                <a:cubicBezTo>
                  <a:pt x="1283730" y="658106"/>
                  <a:pt x="1225583" y="600657"/>
                  <a:pt x="1295400" y="635565"/>
                </a:cubicBezTo>
                <a:cubicBezTo>
                  <a:pt x="1311482" y="643606"/>
                  <a:pt x="1376246" y="692162"/>
                  <a:pt x="1384300" y="699065"/>
                </a:cubicBezTo>
                <a:cubicBezTo>
                  <a:pt x="1397937" y="710754"/>
                  <a:pt x="1408223" y="726138"/>
                  <a:pt x="1422400" y="737165"/>
                </a:cubicBezTo>
                <a:cubicBezTo>
                  <a:pt x="1446497" y="755907"/>
                  <a:pt x="1473200" y="771032"/>
                  <a:pt x="1498600" y="787965"/>
                </a:cubicBezTo>
                <a:lnTo>
                  <a:pt x="1536700" y="813365"/>
                </a:lnTo>
                <a:lnTo>
                  <a:pt x="1574800" y="838765"/>
                </a:lnTo>
                <a:cubicBezTo>
                  <a:pt x="1583267" y="851465"/>
                  <a:pt x="1588281" y="867330"/>
                  <a:pt x="1600200" y="876865"/>
                </a:cubicBezTo>
                <a:cubicBezTo>
                  <a:pt x="1610653" y="885228"/>
                  <a:pt x="1628834" y="880099"/>
                  <a:pt x="1638300" y="889565"/>
                </a:cubicBezTo>
                <a:cubicBezTo>
                  <a:pt x="1647766" y="899031"/>
                  <a:pt x="1643219" y="916772"/>
                  <a:pt x="1651000" y="927665"/>
                </a:cubicBezTo>
                <a:cubicBezTo>
                  <a:pt x="1668359" y="951968"/>
                  <a:pt x="1710068" y="988949"/>
                  <a:pt x="1739900" y="1003865"/>
                </a:cubicBezTo>
                <a:cubicBezTo>
                  <a:pt x="1751874" y="1009852"/>
                  <a:pt x="1765300" y="1012332"/>
                  <a:pt x="1778000" y="1016565"/>
                </a:cubicBezTo>
                <a:cubicBezTo>
                  <a:pt x="1836226" y="1103904"/>
                  <a:pt x="1799840" y="1083112"/>
                  <a:pt x="1866900" y="1105465"/>
                </a:cubicBezTo>
                <a:cubicBezTo>
                  <a:pt x="1934633" y="1207065"/>
                  <a:pt x="1845733" y="1084298"/>
                  <a:pt x="1930400" y="1168965"/>
                </a:cubicBezTo>
                <a:cubicBezTo>
                  <a:pt x="1941193" y="1179758"/>
                  <a:pt x="1945007" y="1196272"/>
                  <a:pt x="1955800" y="1207065"/>
                </a:cubicBezTo>
                <a:cubicBezTo>
                  <a:pt x="1966593" y="1217858"/>
                  <a:pt x="1981480" y="1223593"/>
                  <a:pt x="1993900" y="1232465"/>
                </a:cubicBezTo>
                <a:cubicBezTo>
                  <a:pt x="2011124" y="1244768"/>
                  <a:pt x="2027360" y="1258427"/>
                  <a:pt x="2044700" y="1270565"/>
                </a:cubicBezTo>
                <a:lnTo>
                  <a:pt x="2159000" y="1346765"/>
                </a:lnTo>
                <a:cubicBezTo>
                  <a:pt x="2171700" y="1355232"/>
                  <a:pt x="2182620" y="1367338"/>
                  <a:pt x="2197100" y="1372165"/>
                </a:cubicBezTo>
                <a:lnTo>
                  <a:pt x="2311400" y="1410265"/>
                </a:lnTo>
                <a:lnTo>
                  <a:pt x="2349500" y="1422965"/>
                </a:lnTo>
                <a:cubicBezTo>
                  <a:pt x="2362200" y="1427198"/>
                  <a:pt x="2374348" y="1433772"/>
                  <a:pt x="2387600" y="1435665"/>
                </a:cubicBezTo>
                <a:cubicBezTo>
                  <a:pt x="2493263" y="1450760"/>
                  <a:pt x="2446566" y="1448365"/>
                  <a:pt x="2527300" y="1448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194300" y="2769642"/>
            <a:ext cx="2616200" cy="1853158"/>
          </a:xfrm>
          <a:custGeom>
            <a:avLst/>
            <a:gdLst>
              <a:gd name="connsiteX0" fmla="*/ 1574800 w 2616200"/>
              <a:gd name="connsiteY0" fmla="*/ 1802358 h 1853158"/>
              <a:gd name="connsiteX1" fmla="*/ 1739900 w 2616200"/>
              <a:gd name="connsiteY1" fmla="*/ 1827758 h 1853158"/>
              <a:gd name="connsiteX2" fmla="*/ 1816100 w 2616200"/>
              <a:gd name="connsiteY2" fmla="*/ 1840458 h 1853158"/>
              <a:gd name="connsiteX3" fmla="*/ 1981200 w 2616200"/>
              <a:gd name="connsiteY3" fmla="*/ 1853158 h 1853158"/>
              <a:gd name="connsiteX4" fmla="*/ 2095500 w 2616200"/>
              <a:gd name="connsiteY4" fmla="*/ 1840458 h 1853158"/>
              <a:gd name="connsiteX5" fmla="*/ 2133600 w 2616200"/>
              <a:gd name="connsiteY5" fmla="*/ 1815058 h 1853158"/>
              <a:gd name="connsiteX6" fmla="*/ 2171700 w 2616200"/>
              <a:gd name="connsiteY6" fmla="*/ 1802358 h 1853158"/>
              <a:gd name="connsiteX7" fmla="*/ 2247900 w 2616200"/>
              <a:gd name="connsiteY7" fmla="*/ 1738858 h 1853158"/>
              <a:gd name="connsiteX8" fmla="*/ 2286000 w 2616200"/>
              <a:gd name="connsiteY8" fmla="*/ 1713458 h 1853158"/>
              <a:gd name="connsiteX9" fmla="*/ 2362200 w 2616200"/>
              <a:gd name="connsiteY9" fmla="*/ 1637258 h 1853158"/>
              <a:gd name="connsiteX10" fmla="*/ 2400300 w 2616200"/>
              <a:gd name="connsiteY10" fmla="*/ 1599158 h 1853158"/>
              <a:gd name="connsiteX11" fmla="*/ 2451100 w 2616200"/>
              <a:gd name="connsiteY11" fmla="*/ 1510258 h 1853158"/>
              <a:gd name="connsiteX12" fmla="*/ 2476500 w 2616200"/>
              <a:gd name="connsiteY12" fmla="*/ 1459458 h 1853158"/>
              <a:gd name="connsiteX13" fmla="*/ 2501900 w 2616200"/>
              <a:gd name="connsiteY13" fmla="*/ 1421358 h 1853158"/>
              <a:gd name="connsiteX14" fmla="*/ 2527300 w 2616200"/>
              <a:gd name="connsiteY14" fmla="*/ 1370558 h 1853158"/>
              <a:gd name="connsiteX15" fmla="*/ 2552700 w 2616200"/>
              <a:gd name="connsiteY15" fmla="*/ 1332458 h 1853158"/>
              <a:gd name="connsiteX16" fmla="*/ 2603500 w 2616200"/>
              <a:gd name="connsiteY16" fmla="*/ 1167358 h 1853158"/>
              <a:gd name="connsiteX17" fmla="*/ 2616200 w 2616200"/>
              <a:gd name="connsiteY17" fmla="*/ 1129258 h 1853158"/>
              <a:gd name="connsiteX18" fmla="*/ 2603500 w 2616200"/>
              <a:gd name="connsiteY18" fmla="*/ 633958 h 1853158"/>
              <a:gd name="connsiteX19" fmla="*/ 2578100 w 2616200"/>
              <a:gd name="connsiteY19" fmla="*/ 481558 h 1853158"/>
              <a:gd name="connsiteX20" fmla="*/ 2552700 w 2616200"/>
              <a:gd name="connsiteY20" fmla="*/ 418058 h 1853158"/>
              <a:gd name="connsiteX21" fmla="*/ 2540000 w 2616200"/>
              <a:gd name="connsiteY21" fmla="*/ 379958 h 1853158"/>
              <a:gd name="connsiteX22" fmla="*/ 2489200 w 2616200"/>
              <a:gd name="connsiteY22" fmla="*/ 291058 h 1853158"/>
              <a:gd name="connsiteX23" fmla="*/ 2438400 w 2616200"/>
              <a:gd name="connsiteY23" fmla="*/ 227558 h 1853158"/>
              <a:gd name="connsiteX24" fmla="*/ 2413000 w 2616200"/>
              <a:gd name="connsiteY24" fmla="*/ 189458 h 1853158"/>
              <a:gd name="connsiteX25" fmla="*/ 2374900 w 2616200"/>
              <a:gd name="connsiteY25" fmla="*/ 176758 h 1853158"/>
              <a:gd name="connsiteX26" fmla="*/ 2273300 w 2616200"/>
              <a:gd name="connsiteY26" fmla="*/ 125958 h 1853158"/>
              <a:gd name="connsiteX27" fmla="*/ 2171700 w 2616200"/>
              <a:gd name="connsiteY27" fmla="*/ 100558 h 1853158"/>
              <a:gd name="connsiteX28" fmla="*/ 2070100 w 2616200"/>
              <a:gd name="connsiteY28" fmla="*/ 75158 h 1853158"/>
              <a:gd name="connsiteX29" fmla="*/ 1981200 w 2616200"/>
              <a:gd name="connsiteY29" fmla="*/ 49758 h 1853158"/>
              <a:gd name="connsiteX30" fmla="*/ 1828800 w 2616200"/>
              <a:gd name="connsiteY30" fmla="*/ 37058 h 1853158"/>
              <a:gd name="connsiteX31" fmla="*/ 1778000 w 2616200"/>
              <a:gd name="connsiteY31" fmla="*/ 24358 h 1853158"/>
              <a:gd name="connsiteX32" fmla="*/ 850900 w 2616200"/>
              <a:gd name="connsiteY32" fmla="*/ 24358 h 1853158"/>
              <a:gd name="connsiteX33" fmla="*/ 723900 w 2616200"/>
              <a:gd name="connsiteY33" fmla="*/ 37058 h 1853158"/>
              <a:gd name="connsiteX34" fmla="*/ 508000 w 2616200"/>
              <a:gd name="connsiteY34" fmla="*/ 49758 h 1853158"/>
              <a:gd name="connsiteX35" fmla="*/ 419100 w 2616200"/>
              <a:gd name="connsiteY35" fmla="*/ 62458 h 1853158"/>
              <a:gd name="connsiteX36" fmla="*/ 292100 w 2616200"/>
              <a:gd name="connsiteY36" fmla="*/ 75158 h 1853158"/>
              <a:gd name="connsiteX37" fmla="*/ 215900 w 2616200"/>
              <a:gd name="connsiteY37" fmla="*/ 100558 h 1853158"/>
              <a:gd name="connsiteX38" fmla="*/ 177800 w 2616200"/>
              <a:gd name="connsiteY38" fmla="*/ 113258 h 1853158"/>
              <a:gd name="connsiteX39" fmla="*/ 139700 w 2616200"/>
              <a:gd name="connsiteY39" fmla="*/ 138658 h 1853158"/>
              <a:gd name="connsiteX40" fmla="*/ 50800 w 2616200"/>
              <a:gd name="connsiteY40" fmla="*/ 164058 h 1853158"/>
              <a:gd name="connsiteX41" fmla="*/ 0 w 2616200"/>
              <a:gd name="connsiteY41" fmla="*/ 176758 h 18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16200" h="1853158">
                <a:moveTo>
                  <a:pt x="1574800" y="1802358"/>
                </a:moveTo>
                <a:cubicBezTo>
                  <a:pt x="1696081" y="1826614"/>
                  <a:pt x="1578437" y="1804692"/>
                  <a:pt x="1739900" y="1827758"/>
                </a:cubicBezTo>
                <a:cubicBezTo>
                  <a:pt x="1765392" y="1831400"/>
                  <a:pt x="1790491" y="1837762"/>
                  <a:pt x="1816100" y="1840458"/>
                </a:cubicBezTo>
                <a:cubicBezTo>
                  <a:pt x="1870993" y="1846236"/>
                  <a:pt x="1926167" y="1848925"/>
                  <a:pt x="1981200" y="1853158"/>
                </a:cubicBezTo>
                <a:cubicBezTo>
                  <a:pt x="2019300" y="1848925"/>
                  <a:pt x="2058310" y="1849755"/>
                  <a:pt x="2095500" y="1840458"/>
                </a:cubicBezTo>
                <a:cubicBezTo>
                  <a:pt x="2110308" y="1836756"/>
                  <a:pt x="2119948" y="1821884"/>
                  <a:pt x="2133600" y="1815058"/>
                </a:cubicBezTo>
                <a:cubicBezTo>
                  <a:pt x="2145574" y="1809071"/>
                  <a:pt x="2159726" y="1808345"/>
                  <a:pt x="2171700" y="1802358"/>
                </a:cubicBezTo>
                <a:cubicBezTo>
                  <a:pt x="2218998" y="1778709"/>
                  <a:pt x="2205769" y="1773967"/>
                  <a:pt x="2247900" y="1738858"/>
                </a:cubicBezTo>
                <a:cubicBezTo>
                  <a:pt x="2259626" y="1729087"/>
                  <a:pt x="2274592" y="1723599"/>
                  <a:pt x="2286000" y="1713458"/>
                </a:cubicBezTo>
                <a:cubicBezTo>
                  <a:pt x="2312848" y="1689593"/>
                  <a:pt x="2336800" y="1662658"/>
                  <a:pt x="2362200" y="1637258"/>
                </a:cubicBezTo>
                <a:lnTo>
                  <a:pt x="2400300" y="1599158"/>
                </a:lnTo>
                <a:cubicBezTo>
                  <a:pt x="2425251" y="1524305"/>
                  <a:pt x="2396181" y="1598129"/>
                  <a:pt x="2451100" y="1510258"/>
                </a:cubicBezTo>
                <a:cubicBezTo>
                  <a:pt x="2461134" y="1494204"/>
                  <a:pt x="2467107" y="1475896"/>
                  <a:pt x="2476500" y="1459458"/>
                </a:cubicBezTo>
                <a:cubicBezTo>
                  <a:pt x="2484073" y="1446206"/>
                  <a:pt x="2494327" y="1434610"/>
                  <a:pt x="2501900" y="1421358"/>
                </a:cubicBezTo>
                <a:cubicBezTo>
                  <a:pt x="2511293" y="1404920"/>
                  <a:pt x="2517907" y="1386996"/>
                  <a:pt x="2527300" y="1370558"/>
                </a:cubicBezTo>
                <a:cubicBezTo>
                  <a:pt x="2534873" y="1357306"/>
                  <a:pt x="2545874" y="1346110"/>
                  <a:pt x="2552700" y="1332458"/>
                </a:cubicBezTo>
                <a:cubicBezTo>
                  <a:pt x="2592081" y="1253697"/>
                  <a:pt x="2571015" y="1264812"/>
                  <a:pt x="2603500" y="1167358"/>
                </a:cubicBezTo>
                <a:lnTo>
                  <a:pt x="2616200" y="1129258"/>
                </a:lnTo>
                <a:cubicBezTo>
                  <a:pt x="2611967" y="964158"/>
                  <a:pt x="2610674" y="798956"/>
                  <a:pt x="2603500" y="633958"/>
                </a:cubicBezTo>
                <a:cubicBezTo>
                  <a:pt x="2602745" y="616604"/>
                  <a:pt x="2585855" y="507409"/>
                  <a:pt x="2578100" y="481558"/>
                </a:cubicBezTo>
                <a:cubicBezTo>
                  <a:pt x="2571549" y="459722"/>
                  <a:pt x="2560705" y="439404"/>
                  <a:pt x="2552700" y="418058"/>
                </a:cubicBezTo>
                <a:cubicBezTo>
                  <a:pt x="2548000" y="405523"/>
                  <a:pt x="2545273" y="392263"/>
                  <a:pt x="2540000" y="379958"/>
                </a:cubicBezTo>
                <a:cubicBezTo>
                  <a:pt x="2473204" y="224101"/>
                  <a:pt x="2552973" y="418603"/>
                  <a:pt x="2489200" y="291058"/>
                </a:cubicBezTo>
                <a:cubicBezTo>
                  <a:pt x="2458528" y="229714"/>
                  <a:pt x="2502626" y="270376"/>
                  <a:pt x="2438400" y="227558"/>
                </a:cubicBezTo>
                <a:cubicBezTo>
                  <a:pt x="2429933" y="214858"/>
                  <a:pt x="2424919" y="198993"/>
                  <a:pt x="2413000" y="189458"/>
                </a:cubicBezTo>
                <a:cubicBezTo>
                  <a:pt x="2402547" y="181095"/>
                  <a:pt x="2386874" y="182745"/>
                  <a:pt x="2374900" y="176758"/>
                </a:cubicBezTo>
                <a:cubicBezTo>
                  <a:pt x="2252141" y="115379"/>
                  <a:pt x="2449085" y="191878"/>
                  <a:pt x="2273300" y="125958"/>
                </a:cubicBezTo>
                <a:cubicBezTo>
                  <a:pt x="2221506" y="106535"/>
                  <a:pt x="2237387" y="115717"/>
                  <a:pt x="2171700" y="100558"/>
                </a:cubicBezTo>
                <a:cubicBezTo>
                  <a:pt x="2137685" y="92708"/>
                  <a:pt x="2103218" y="86197"/>
                  <a:pt x="2070100" y="75158"/>
                </a:cubicBezTo>
                <a:cubicBezTo>
                  <a:pt x="2044795" y="66723"/>
                  <a:pt x="2006715" y="52947"/>
                  <a:pt x="1981200" y="49758"/>
                </a:cubicBezTo>
                <a:cubicBezTo>
                  <a:pt x="1930618" y="43435"/>
                  <a:pt x="1879600" y="41291"/>
                  <a:pt x="1828800" y="37058"/>
                </a:cubicBezTo>
                <a:cubicBezTo>
                  <a:pt x="1811867" y="32825"/>
                  <a:pt x="1795173" y="27480"/>
                  <a:pt x="1778000" y="24358"/>
                </a:cubicBezTo>
                <a:cubicBezTo>
                  <a:pt x="1484778" y="-28955"/>
                  <a:pt x="1044106" y="21431"/>
                  <a:pt x="850900" y="24358"/>
                </a:cubicBezTo>
                <a:cubicBezTo>
                  <a:pt x="808567" y="28591"/>
                  <a:pt x="766328" y="33915"/>
                  <a:pt x="723900" y="37058"/>
                </a:cubicBezTo>
                <a:cubicBezTo>
                  <a:pt x="652006" y="42383"/>
                  <a:pt x="579842" y="43771"/>
                  <a:pt x="508000" y="49758"/>
                </a:cubicBezTo>
                <a:cubicBezTo>
                  <a:pt x="478169" y="52244"/>
                  <a:pt x="448829" y="58960"/>
                  <a:pt x="419100" y="62458"/>
                </a:cubicBezTo>
                <a:cubicBezTo>
                  <a:pt x="376847" y="67429"/>
                  <a:pt x="334433" y="70925"/>
                  <a:pt x="292100" y="75158"/>
                </a:cubicBezTo>
                <a:lnTo>
                  <a:pt x="215900" y="100558"/>
                </a:lnTo>
                <a:cubicBezTo>
                  <a:pt x="203200" y="104791"/>
                  <a:pt x="188939" y="105832"/>
                  <a:pt x="177800" y="113258"/>
                </a:cubicBezTo>
                <a:cubicBezTo>
                  <a:pt x="165100" y="121725"/>
                  <a:pt x="153352" y="131832"/>
                  <a:pt x="139700" y="138658"/>
                </a:cubicBezTo>
                <a:cubicBezTo>
                  <a:pt x="119400" y="148808"/>
                  <a:pt x="69789" y="158633"/>
                  <a:pt x="50800" y="164058"/>
                </a:cubicBezTo>
                <a:cubicBezTo>
                  <a:pt x="1665" y="178097"/>
                  <a:pt x="28307" y="176758"/>
                  <a:pt x="0" y="176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8025" y="12858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Electrolyte or non-electrolyte?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91680" y="3429000"/>
            <a:ext cx="0" cy="2160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1920" y="3429000"/>
            <a:ext cx="0" cy="2160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91680" y="5589240"/>
            <a:ext cx="2160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91680" y="4149080"/>
            <a:ext cx="2160240" cy="14401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3140968"/>
            <a:ext cx="0" cy="2448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47864" y="3140968"/>
            <a:ext cx="0" cy="24482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104343"/>
            <a:ext cx="1872207" cy="2324657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968500" y="2057328"/>
            <a:ext cx="2768600" cy="1130372"/>
          </a:xfrm>
          <a:custGeom>
            <a:avLst/>
            <a:gdLst>
              <a:gd name="connsiteX0" fmla="*/ 101600 w 2768600"/>
              <a:gd name="connsiteY0" fmla="*/ 1130372 h 1130372"/>
              <a:gd name="connsiteX1" fmla="*/ 88900 w 2768600"/>
              <a:gd name="connsiteY1" fmla="*/ 1028772 h 1130372"/>
              <a:gd name="connsiteX2" fmla="*/ 63500 w 2768600"/>
              <a:gd name="connsiteY2" fmla="*/ 990672 h 1130372"/>
              <a:gd name="connsiteX3" fmla="*/ 38100 w 2768600"/>
              <a:gd name="connsiteY3" fmla="*/ 914472 h 1130372"/>
              <a:gd name="connsiteX4" fmla="*/ 25400 w 2768600"/>
              <a:gd name="connsiteY4" fmla="*/ 876372 h 1130372"/>
              <a:gd name="connsiteX5" fmla="*/ 12700 w 2768600"/>
              <a:gd name="connsiteY5" fmla="*/ 838272 h 1130372"/>
              <a:gd name="connsiteX6" fmla="*/ 0 w 2768600"/>
              <a:gd name="connsiteY6" fmla="*/ 787472 h 1130372"/>
              <a:gd name="connsiteX7" fmla="*/ 25400 w 2768600"/>
              <a:gd name="connsiteY7" fmla="*/ 571572 h 1130372"/>
              <a:gd name="connsiteX8" fmla="*/ 50800 w 2768600"/>
              <a:gd name="connsiteY8" fmla="*/ 495372 h 1130372"/>
              <a:gd name="connsiteX9" fmla="*/ 63500 w 2768600"/>
              <a:gd name="connsiteY9" fmla="*/ 457272 h 1130372"/>
              <a:gd name="connsiteX10" fmla="*/ 88900 w 2768600"/>
              <a:gd name="connsiteY10" fmla="*/ 419172 h 1130372"/>
              <a:gd name="connsiteX11" fmla="*/ 114300 w 2768600"/>
              <a:gd name="connsiteY11" fmla="*/ 342972 h 1130372"/>
              <a:gd name="connsiteX12" fmla="*/ 139700 w 2768600"/>
              <a:gd name="connsiteY12" fmla="*/ 304872 h 1130372"/>
              <a:gd name="connsiteX13" fmla="*/ 152400 w 2768600"/>
              <a:gd name="connsiteY13" fmla="*/ 266772 h 1130372"/>
              <a:gd name="connsiteX14" fmla="*/ 203200 w 2768600"/>
              <a:gd name="connsiteY14" fmla="*/ 190572 h 1130372"/>
              <a:gd name="connsiteX15" fmla="*/ 228600 w 2768600"/>
              <a:gd name="connsiteY15" fmla="*/ 152472 h 1130372"/>
              <a:gd name="connsiteX16" fmla="*/ 304800 w 2768600"/>
              <a:gd name="connsiteY16" fmla="*/ 114372 h 1130372"/>
              <a:gd name="connsiteX17" fmla="*/ 419100 w 2768600"/>
              <a:gd name="connsiteY17" fmla="*/ 63572 h 1130372"/>
              <a:gd name="connsiteX18" fmla="*/ 520700 w 2768600"/>
              <a:gd name="connsiteY18" fmla="*/ 38172 h 1130372"/>
              <a:gd name="connsiteX19" fmla="*/ 558800 w 2768600"/>
              <a:gd name="connsiteY19" fmla="*/ 12772 h 1130372"/>
              <a:gd name="connsiteX20" fmla="*/ 977900 w 2768600"/>
              <a:gd name="connsiteY20" fmla="*/ 12772 h 1130372"/>
              <a:gd name="connsiteX21" fmla="*/ 1028700 w 2768600"/>
              <a:gd name="connsiteY21" fmla="*/ 25472 h 1130372"/>
              <a:gd name="connsiteX22" fmla="*/ 1079500 w 2768600"/>
              <a:gd name="connsiteY22" fmla="*/ 50872 h 1130372"/>
              <a:gd name="connsiteX23" fmla="*/ 1181100 w 2768600"/>
              <a:gd name="connsiteY23" fmla="*/ 76272 h 1130372"/>
              <a:gd name="connsiteX24" fmla="*/ 1219200 w 2768600"/>
              <a:gd name="connsiteY24" fmla="*/ 101672 h 1130372"/>
              <a:gd name="connsiteX25" fmla="*/ 1270000 w 2768600"/>
              <a:gd name="connsiteY25" fmla="*/ 127072 h 1130372"/>
              <a:gd name="connsiteX26" fmla="*/ 1308100 w 2768600"/>
              <a:gd name="connsiteY26" fmla="*/ 152472 h 1130372"/>
              <a:gd name="connsiteX27" fmla="*/ 1397000 w 2768600"/>
              <a:gd name="connsiteY27" fmla="*/ 177872 h 1130372"/>
              <a:gd name="connsiteX28" fmla="*/ 1473200 w 2768600"/>
              <a:gd name="connsiteY28" fmla="*/ 228672 h 1130372"/>
              <a:gd name="connsiteX29" fmla="*/ 1511300 w 2768600"/>
              <a:gd name="connsiteY29" fmla="*/ 266772 h 1130372"/>
              <a:gd name="connsiteX30" fmla="*/ 1549400 w 2768600"/>
              <a:gd name="connsiteY30" fmla="*/ 279472 h 1130372"/>
              <a:gd name="connsiteX31" fmla="*/ 1600200 w 2768600"/>
              <a:gd name="connsiteY31" fmla="*/ 304872 h 1130372"/>
              <a:gd name="connsiteX32" fmla="*/ 1625600 w 2768600"/>
              <a:gd name="connsiteY32" fmla="*/ 342972 h 1130372"/>
              <a:gd name="connsiteX33" fmla="*/ 1714500 w 2768600"/>
              <a:gd name="connsiteY33" fmla="*/ 393772 h 1130372"/>
              <a:gd name="connsiteX34" fmla="*/ 1739900 w 2768600"/>
              <a:gd name="connsiteY34" fmla="*/ 431872 h 1130372"/>
              <a:gd name="connsiteX35" fmla="*/ 1866900 w 2768600"/>
              <a:gd name="connsiteY35" fmla="*/ 520772 h 1130372"/>
              <a:gd name="connsiteX36" fmla="*/ 1892300 w 2768600"/>
              <a:gd name="connsiteY36" fmla="*/ 558872 h 1130372"/>
              <a:gd name="connsiteX37" fmla="*/ 1930400 w 2768600"/>
              <a:gd name="connsiteY37" fmla="*/ 584272 h 1130372"/>
              <a:gd name="connsiteX38" fmla="*/ 2057400 w 2768600"/>
              <a:gd name="connsiteY38" fmla="*/ 673172 h 1130372"/>
              <a:gd name="connsiteX39" fmla="*/ 2095500 w 2768600"/>
              <a:gd name="connsiteY39" fmla="*/ 698572 h 1130372"/>
              <a:gd name="connsiteX40" fmla="*/ 2133600 w 2768600"/>
              <a:gd name="connsiteY40" fmla="*/ 723972 h 1130372"/>
              <a:gd name="connsiteX41" fmla="*/ 2209800 w 2768600"/>
              <a:gd name="connsiteY41" fmla="*/ 787472 h 1130372"/>
              <a:gd name="connsiteX42" fmla="*/ 2247900 w 2768600"/>
              <a:gd name="connsiteY42" fmla="*/ 800172 h 1130372"/>
              <a:gd name="connsiteX43" fmla="*/ 2362200 w 2768600"/>
              <a:gd name="connsiteY43" fmla="*/ 850972 h 1130372"/>
              <a:gd name="connsiteX44" fmla="*/ 2400300 w 2768600"/>
              <a:gd name="connsiteY44" fmla="*/ 863672 h 1130372"/>
              <a:gd name="connsiteX45" fmla="*/ 2438400 w 2768600"/>
              <a:gd name="connsiteY45" fmla="*/ 876372 h 1130372"/>
              <a:gd name="connsiteX46" fmla="*/ 2476500 w 2768600"/>
              <a:gd name="connsiteY46" fmla="*/ 901772 h 1130372"/>
              <a:gd name="connsiteX47" fmla="*/ 2578100 w 2768600"/>
              <a:gd name="connsiteY47" fmla="*/ 914472 h 1130372"/>
              <a:gd name="connsiteX48" fmla="*/ 2768600 w 2768600"/>
              <a:gd name="connsiteY48" fmla="*/ 927172 h 113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68600" h="1130372">
                <a:moveTo>
                  <a:pt x="101600" y="1130372"/>
                </a:moveTo>
                <a:cubicBezTo>
                  <a:pt x="97367" y="1096505"/>
                  <a:pt x="97880" y="1061700"/>
                  <a:pt x="88900" y="1028772"/>
                </a:cubicBezTo>
                <a:cubicBezTo>
                  <a:pt x="84884" y="1014046"/>
                  <a:pt x="69699" y="1004620"/>
                  <a:pt x="63500" y="990672"/>
                </a:cubicBezTo>
                <a:cubicBezTo>
                  <a:pt x="52626" y="966206"/>
                  <a:pt x="46567" y="939872"/>
                  <a:pt x="38100" y="914472"/>
                </a:cubicBezTo>
                <a:lnTo>
                  <a:pt x="25400" y="876372"/>
                </a:lnTo>
                <a:cubicBezTo>
                  <a:pt x="21167" y="863672"/>
                  <a:pt x="15947" y="851259"/>
                  <a:pt x="12700" y="838272"/>
                </a:cubicBezTo>
                <a:lnTo>
                  <a:pt x="0" y="787472"/>
                </a:lnTo>
                <a:cubicBezTo>
                  <a:pt x="4454" y="738475"/>
                  <a:pt x="10838" y="629821"/>
                  <a:pt x="25400" y="571572"/>
                </a:cubicBezTo>
                <a:cubicBezTo>
                  <a:pt x="31894" y="545597"/>
                  <a:pt x="42333" y="520772"/>
                  <a:pt x="50800" y="495372"/>
                </a:cubicBezTo>
                <a:cubicBezTo>
                  <a:pt x="55033" y="482672"/>
                  <a:pt x="56074" y="468411"/>
                  <a:pt x="63500" y="457272"/>
                </a:cubicBezTo>
                <a:cubicBezTo>
                  <a:pt x="71967" y="444572"/>
                  <a:pt x="82701" y="433120"/>
                  <a:pt x="88900" y="419172"/>
                </a:cubicBezTo>
                <a:cubicBezTo>
                  <a:pt x="99774" y="394706"/>
                  <a:pt x="99448" y="365249"/>
                  <a:pt x="114300" y="342972"/>
                </a:cubicBezTo>
                <a:cubicBezTo>
                  <a:pt x="122767" y="330272"/>
                  <a:pt x="132874" y="318524"/>
                  <a:pt x="139700" y="304872"/>
                </a:cubicBezTo>
                <a:cubicBezTo>
                  <a:pt x="145687" y="292898"/>
                  <a:pt x="145899" y="278474"/>
                  <a:pt x="152400" y="266772"/>
                </a:cubicBezTo>
                <a:cubicBezTo>
                  <a:pt x="167225" y="240087"/>
                  <a:pt x="186267" y="215972"/>
                  <a:pt x="203200" y="190572"/>
                </a:cubicBezTo>
                <a:cubicBezTo>
                  <a:pt x="211667" y="177872"/>
                  <a:pt x="215900" y="160939"/>
                  <a:pt x="228600" y="152472"/>
                </a:cubicBezTo>
                <a:cubicBezTo>
                  <a:pt x="337789" y="79679"/>
                  <a:pt x="199640" y="166952"/>
                  <a:pt x="304800" y="114372"/>
                </a:cubicBezTo>
                <a:cubicBezTo>
                  <a:pt x="388197" y="72674"/>
                  <a:pt x="288041" y="96337"/>
                  <a:pt x="419100" y="63572"/>
                </a:cubicBezTo>
                <a:lnTo>
                  <a:pt x="520700" y="38172"/>
                </a:lnTo>
                <a:cubicBezTo>
                  <a:pt x="533400" y="29705"/>
                  <a:pt x="543875" y="15970"/>
                  <a:pt x="558800" y="12772"/>
                </a:cubicBezTo>
                <a:cubicBezTo>
                  <a:pt x="680887" y="-13389"/>
                  <a:pt x="872029" y="7960"/>
                  <a:pt x="977900" y="12772"/>
                </a:cubicBezTo>
                <a:cubicBezTo>
                  <a:pt x="994833" y="17005"/>
                  <a:pt x="1012357" y="19343"/>
                  <a:pt x="1028700" y="25472"/>
                </a:cubicBezTo>
                <a:cubicBezTo>
                  <a:pt x="1046427" y="32119"/>
                  <a:pt x="1061539" y="44885"/>
                  <a:pt x="1079500" y="50872"/>
                </a:cubicBezTo>
                <a:cubicBezTo>
                  <a:pt x="1122974" y="65363"/>
                  <a:pt x="1143082" y="57263"/>
                  <a:pt x="1181100" y="76272"/>
                </a:cubicBezTo>
                <a:cubicBezTo>
                  <a:pt x="1194752" y="83098"/>
                  <a:pt x="1205948" y="94099"/>
                  <a:pt x="1219200" y="101672"/>
                </a:cubicBezTo>
                <a:cubicBezTo>
                  <a:pt x="1235638" y="111065"/>
                  <a:pt x="1253562" y="117679"/>
                  <a:pt x="1270000" y="127072"/>
                </a:cubicBezTo>
                <a:cubicBezTo>
                  <a:pt x="1283252" y="134645"/>
                  <a:pt x="1294071" y="146459"/>
                  <a:pt x="1308100" y="152472"/>
                </a:cubicBezTo>
                <a:cubicBezTo>
                  <a:pt x="1336872" y="164803"/>
                  <a:pt x="1369197" y="162426"/>
                  <a:pt x="1397000" y="177872"/>
                </a:cubicBezTo>
                <a:cubicBezTo>
                  <a:pt x="1423685" y="192697"/>
                  <a:pt x="1451614" y="207086"/>
                  <a:pt x="1473200" y="228672"/>
                </a:cubicBezTo>
                <a:cubicBezTo>
                  <a:pt x="1485900" y="241372"/>
                  <a:pt x="1496356" y="256809"/>
                  <a:pt x="1511300" y="266772"/>
                </a:cubicBezTo>
                <a:cubicBezTo>
                  <a:pt x="1522439" y="274198"/>
                  <a:pt x="1537095" y="274199"/>
                  <a:pt x="1549400" y="279472"/>
                </a:cubicBezTo>
                <a:cubicBezTo>
                  <a:pt x="1566801" y="286930"/>
                  <a:pt x="1583267" y="296405"/>
                  <a:pt x="1600200" y="304872"/>
                </a:cubicBezTo>
                <a:cubicBezTo>
                  <a:pt x="1608667" y="317572"/>
                  <a:pt x="1614807" y="332179"/>
                  <a:pt x="1625600" y="342972"/>
                </a:cubicBezTo>
                <a:cubicBezTo>
                  <a:pt x="1664043" y="381415"/>
                  <a:pt x="1670908" y="379241"/>
                  <a:pt x="1714500" y="393772"/>
                </a:cubicBezTo>
                <a:cubicBezTo>
                  <a:pt x="1722967" y="406472"/>
                  <a:pt x="1728413" y="421821"/>
                  <a:pt x="1739900" y="431872"/>
                </a:cubicBezTo>
                <a:cubicBezTo>
                  <a:pt x="1773092" y="460915"/>
                  <a:pt x="1833710" y="487582"/>
                  <a:pt x="1866900" y="520772"/>
                </a:cubicBezTo>
                <a:cubicBezTo>
                  <a:pt x="1877693" y="531565"/>
                  <a:pt x="1881507" y="548079"/>
                  <a:pt x="1892300" y="558872"/>
                </a:cubicBezTo>
                <a:cubicBezTo>
                  <a:pt x="1903093" y="569665"/>
                  <a:pt x="1917980" y="575400"/>
                  <a:pt x="1930400" y="584272"/>
                </a:cubicBezTo>
                <a:cubicBezTo>
                  <a:pt x="2062038" y="678299"/>
                  <a:pt x="1882224" y="556388"/>
                  <a:pt x="2057400" y="673172"/>
                </a:cubicBezTo>
                <a:lnTo>
                  <a:pt x="2095500" y="698572"/>
                </a:lnTo>
                <a:cubicBezTo>
                  <a:pt x="2108200" y="707039"/>
                  <a:pt x="2122807" y="713179"/>
                  <a:pt x="2133600" y="723972"/>
                </a:cubicBezTo>
                <a:cubicBezTo>
                  <a:pt x="2161687" y="752059"/>
                  <a:pt x="2174437" y="769791"/>
                  <a:pt x="2209800" y="787472"/>
                </a:cubicBezTo>
                <a:cubicBezTo>
                  <a:pt x="2221774" y="793459"/>
                  <a:pt x="2235926" y="794185"/>
                  <a:pt x="2247900" y="800172"/>
                </a:cubicBezTo>
                <a:cubicBezTo>
                  <a:pt x="2368655" y="860549"/>
                  <a:pt x="2165611" y="785442"/>
                  <a:pt x="2362200" y="850972"/>
                </a:cubicBezTo>
                <a:lnTo>
                  <a:pt x="2400300" y="863672"/>
                </a:lnTo>
                <a:cubicBezTo>
                  <a:pt x="2413000" y="867905"/>
                  <a:pt x="2427261" y="868946"/>
                  <a:pt x="2438400" y="876372"/>
                </a:cubicBezTo>
                <a:cubicBezTo>
                  <a:pt x="2451100" y="884839"/>
                  <a:pt x="2461774" y="897756"/>
                  <a:pt x="2476500" y="901772"/>
                </a:cubicBezTo>
                <a:cubicBezTo>
                  <a:pt x="2509428" y="910752"/>
                  <a:pt x="2544434" y="908861"/>
                  <a:pt x="2578100" y="914472"/>
                </a:cubicBezTo>
                <a:cubicBezTo>
                  <a:pt x="2722064" y="938466"/>
                  <a:pt x="2483418" y="927172"/>
                  <a:pt x="2768600" y="9271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5940151" y="3429000"/>
            <a:ext cx="0" cy="2160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32240" y="4149080"/>
            <a:ext cx="0" cy="7200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378200" y="3110935"/>
            <a:ext cx="2527300" cy="1448503"/>
          </a:xfrm>
          <a:custGeom>
            <a:avLst/>
            <a:gdLst>
              <a:gd name="connsiteX0" fmla="*/ 0 w 2527300"/>
              <a:gd name="connsiteY0" fmla="*/ 64065 h 1448503"/>
              <a:gd name="connsiteX1" fmla="*/ 63500 w 2527300"/>
              <a:gd name="connsiteY1" fmla="*/ 25965 h 1448503"/>
              <a:gd name="connsiteX2" fmla="*/ 101600 w 2527300"/>
              <a:gd name="connsiteY2" fmla="*/ 565 h 1448503"/>
              <a:gd name="connsiteX3" fmla="*/ 228600 w 2527300"/>
              <a:gd name="connsiteY3" fmla="*/ 13265 h 1448503"/>
              <a:gd name="connsiteX4" fmla="*/ 317500 w 2527300"/>
              <a:gd name="connsiteY4" fmla="*/ 51365 h 1448503"/>
              <a:gd name="connsiteX5" fmla="*/ 355600 w 2527300"/>
              <a:gd name="connsiteY5" fmla="*/ 64065 h 1448503"/>
              <a:gd name="connsiteX6" fmla="*/ 406400 w 2527300"/>
              <a:gd name="connsiteY6" fmla="*/ 89465 h 1448503"/>
              <a:gd name="connsiteX7" fmla="*/ 495300 w 2527300"/>
              <a:gd name="connsiteY7" fmla="*/ 127565 h 1448503"/>
              <a:gd name="connsiteX8" fmla="*/ 571500 w 2527300"/>
              <a:gd name="connsiteY8" fmla="*/ 178365 h 1448503"/>
              <a:gd name="connsiteX9" fmla="*/ 609600 w 2527300"/>
              <a:gd name="connsiteY9" fmla="*/ 203765 h 1448503"/>
              <a:gd name="connsiteX10" fmla="*/ 660400 w 2527300"/>
              <a:gd name="connsiteY10" fmla="*/ 216465 h 1448503"/>
              <a:gd name="connsiteX11" fmla="*/ 749300 w 2527300"/>
              <a:gd name="connsiteY11" fmla="*/ 267265 h 1448503"/>
              <a:gd name="connsiteX12" fmla="*/ 787400 w 2527300"/>
              <a:gd name="connsiteY12" fmla="*/ 292665 h 1448503"/>
              <a:gd name="connsiteX13" fmla="*/ 838200 w 2527300"/>
              <a:gd name="connsiteY13" fmla="*/ 330765 h 1448503"/>
              <a:gd name="connsiteX14" fmla="*/ 876300 w 2527300"/>
              <a:gd name="connsiteY14" fmla="*/ 343465 h 1448503"/>
              <a:gd name="connsiteX15" fmla="*/ 952500 w 2527300"/>
              <a:gd name="connsiteY15" fmla="*/ 406965 h 1448503"/>
              <a:gd name="connsiteX16" fmla="*/ 990600 w 2527300"/>
              <a:gd name="connsiteY16" fmla="*/ 432365 h 1448503"/>
              <a:gd name="connsiteX17" fmla="*/ 1028700 w 2527300"/>
              <a:gd name="connsiteY17" fmla="*/ 445065 h 1448503"/>
              <a:gd name="connsiteX18" fmla="*/ 1104900 w 2527300"/>
              <a:gd name="connsiteY18" fmla="*/ 495865 h 1448503"/>
              <a:gd name="connsiteX19" fmla="*/ 1181100 w 2527300"/>
              <a:gd name="connsiteY19" fmla="*/ 546665 h 1448503"/>
              <a:gd name="connsiteX20" fmla="*/ 1219200 w 2527300"/>
              <a:gd name="connsiteY20" fmla="*/ 572065 h 1448503"/>
              <a:gd name="connsiteX21" fmla="*/ 1295400 w 2527300"/>
              <a:gd name="connsiteY21" fmla="*/ 635565 h 1448503"/>
              <a:gd name="connsiteX22" fmla="*/ 1384300 w 2527300"/>
              <a:gd name="connsiteY22" fmla="*/ 699065 h 1448503"/>
              <a:gd name="connsiteX23" fmla="*/ 1422400 w 2527300"/>
              <a:gd name="connsiteY23" fmla="*/ 737165 h 1448503"/>
              <a:gd name="connsiteX24" fmla="*/ 1498600 w 2527300"/>
              <a:gd name="connsiteY24" fmla="*/ 787965 h 1448503"/>
              <a:gd name="connsiteX25" fmla="*/ 1536700 w 2527300"/>
              <a:gd name="connsiteY25" fmla="*/ 813365 h 1448503"/>
              <a:gd name="connsiteX26" fmla="*/ 1574800 w 2527300"/>
              <a:gd name="connsiteY26" fmla="*/ 838765 h 1448503"/>
              <a:gd name="connsiteX27" fmla="*/ 1600200 w 2527300"/>
              <a:gd name="connsiteY27" fmla="*/ 876865 h 1448503"/>
              <a:gd name="connsiteX28" fmla="*/ 1638300 w 2527300"/>
              <a:gd name="connsiteY28" fmla="*/ 889565 h 1448503"/>
              <a:gd name="connsiteX29" fmla="*/ 1651000 w 2527300"/>
              <a:gd name="connsiteY29" fmla="*/ 927665 h 1448503"/>
              <a:gd name="connsiteX30" fmla="*/ 1739900 w 2527300"/>
              <a:gd name="connsiteY30" fmla="*/ 1003865 h 1448503"/>
              <a:gd name="connsiteX31" fmla="*/ 1778000 w 2527300"/>
              <a:gd name="connsiteY31" fmla="*/ 1016565 h 1448503"/>
              <a:gd name="connsiteX32" fmla="*/ 1866900 w 2527300"/>
              <a:gd name="connsiteY32" fmla="*/ 1105465 h 1448503"/>
              <a:gd name="connsiteX33" fmla="*/ 1930400 w 2527300"/>
              <a:gd name="connsiteY33" fmla="*/ 1168965 h 1448503"/>
              <a:gd name="connsiteX34" fmla="*/ 1955800 w 2527300"/>
              <a:gd name="connsiteY34" fmla="*/ 1207065 h 1448503"/>
              <a:gd name="connsiteX35" fmla="*/ 1993900 w 2527300"/>
              <a:gd name="connsiteY35" fmla="*/ 1232465 h 1448503"/>
              <a:gd name="connsiteX36" fmla="*/ 2044700 w 2527300"/>
              <a:gd name="connsiteY36" fmla="*/ 1270565 h 1448503"/>
              <a:gd name="connsiteX37" fmla="*/ 2159000 w 2527300"/>
              <a:gd name="connsiteY37" fmla="*/ 1346765 h 1448503"/>
              <a:gd name="connsiteX38" fmla="*/ 2197100 w 2527300"/>
              <a:gd name="connsiteY38" fmla="*/ 1372165 h 1448503"/>
              <a:gd name="connsiteX39" fmla="*/ 2311400 w 2527300"/>
              <a:gd name="connsiteY39" fmla="*/ 1410265 h 1448503"/>
              <a:gd name="connsiteX40" fmla="*/ 2349500 w 2527300"/>
              <a:gd name="connsiteY40" fmla="*/ 1422965 h 1448503"/>
              <a:gd name="connsiteX41" fmla="*/ 2387600 w 2527300"/>
              <a:gd name="connsiteY41" fmla="*/ 1435665 h 1448503"/>
              <a:gd name="connsiteX42" fmla="*/ 2527300 w 2527300"/>
              <a:gd name="connsiteY42" fmla="*/ 1448365 h 144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27300" h="1448503">
                <a:moveTo>
                  <a:pt x="0" y="64065"/>
                </a:moveTo>
                <a:cubicBezTo>
                  <a:pt x="21167" y="51365"/>
                  <a:pt x="42568" y="39048"/>
                  <a:pt x="63500" y="25965"/>
                </a:cubicBezTo>
                <a:cubicBezTo>
                  <a:pt x="76443" y="17875"/>
                  <a:pt x="86381" y="1736"/>
                  <a:pt x="101600" y="565"/>
                </a:cubicBezTo>
                <a:cubicBezTo>
                  <a:pt x="144019" y="-2698"/>
                  <a:pt x="186267" y="9032"/>
                  <a:pt x="228600" y="13265"/>
                </a:cubicBezTo>
                <a:cubicBezTo>
                  <a:pt x="334326" y="39696"/>
                  <a:pt x="229795" y="7512"/>
                  <a:pt x="317500" y="51365"/>
                </a:cubicBezTo>
                <a:cubicBezTo>
                  <a:pt x="329474" y="57352"/>
                  <a:pt x="343295" y="58792"/>
                  <a:pt x="355600" y="64065"/>
                </a:cubicBezTo>
                <a:cubicBezTo>
                  <a:pt x="373001" y="71523"/>
                  <a:pt x="388999" y="82007"/>
                  <a:pt x="406400" y="89465"/>
                </a:cubicBezTo>
                <a:cubicBezTo>
                  <a:pt x="467712" y="115742"/>
                  <a:pt x="425099" y="85444"/>
                  <a:pt x="495300" y="127565"/>
                </a:cubicBezTo>
                <a:cubicBezTo>
                  <a:pt x="521477" y="143271"/>
                  <a:pt x="546100" y="161432"/>
                  <a:pt x="571500" y="178365"/>
                </a:cubicBezTo>
                <a:cubicBezTo>
                  <a:pt x="584200" y="186832"/>
                  <a:pt x="594792" y="200063"/>
                  <a:pt x="609600" y="203765"/>
                </a:cubicBezTo>
                <a:lnTo>
                  <a:pt x="660400" y="216465"/>
                </a:lnTo>
                <a:cubicBezTo>
                  <a:pt x="753225" y="278348"/>
                  <a:pt x="636509" y="202813"/>
                  <a:pt x="749300" y="267265"/>
                </a:cubicBezTo>
                <a:cubicBezTo>
                  <a:pt x="762552" y="274838"/>
                  <a:pt x="774980" y="283793"/>
                  <a:pt x="787400" y="292665"/>
                </a:cubicBezTo>
                <a:cubicBezTo>
                  <a:pt x="804624" y="304968"/>
                  <a:pt x="819822" y="320263"/>
                  <a:pt x="838200" y="330765"/>
                </a:cubicBezTo>
                <a:cubicBezTo>
                  <a:pt x="849823" y="337407"/>
                  <a:pt x="864326" y="337478"/>
                  <a:pt x="876300" y="343465"/>
                </a:cubicBezTo>
                <a:cubicBezTo>
                  <a:pt x="923598" y="367114"/>
                  <a:pt x="910369" y="371856"/>
                  <a:pt x="952500" y="406965"/>
                </a:cubicBezTo>
                <a:cubicBezTo>
                  <a:pt x="964226" y="416736"/>
                  <a:pt x="976948" y="425539"/>
                  <a:pt x="990600" y="432365"/>
                </a:cubicBezTo>
                <a:cubicBezTo>
                  <a:pt x="1002574" y="438352"/>
                  <a:pt x="1016998" y="438564"/>
                  <a:pt x="1028700" y="445065"/>
                </a:cubicBezTo>
                <a:cubicBezTo>
                  <a:pt x="1055385" y="459890"/>
                  <a:pt x="1079500" y="478932"/>
                  <a:pt x="1104900" y="495865"/>
                </a:cubicBezTo>
                <a:lnTo>
                  <a:pt x="1181100" y="546665"/>
                </a:lnTo>
                <a:cubicBezTo>
                  <a:pt x="1193800" y="555132"/>
                  <a:pt x="1210042" y="559854"/>
                  <a:pt x="1219200" y="572065"/>
                </a:cubicBezTo>
                <a:cubicBezTo>
                  <a:pt x="1283730" y="658106"/>
                  <a:pt x="1225583" y="600657"/>
                  <a:pt x="1295400" y="635565"/>
                </a:cubicBezTo>
                <a:cubicBezTo>
                  <a:pt x="1311482" y="643606"/>
                  <a:pt x="1376246" y="692162"/>
                  <a:pt x="1384300" y="699065"/>
                </a:cubicBezTo>
                <a:cubicBezTo>
                  <a:pt x="1397937" y="710754"/>
                  <a:pt x="1408223" y="726138"/>
                  <a:pt x="1422400" y="737165"/>
                </a:cubicBezTo>
                <a:cubicBezTo>
                  <a:pt x="1446497" y="755907"/>
                  <a:pt x="1473200" y="771032"/>
                  <a:pt x="1498600" y="787965"/>
                </a:cubicBezTo>
                <a:lnTo>
                  <a:pt x="1536700" y="813365"/>
                </a:lnTo>
                <a:lnTo>
                  <a:pt x="1574800" y="838765"/>
                </a:lnTo>
                <a:cubicBezTo>
                  <a:pt x="1583267" y="851465"/>
                  <a:pt x="1588281" y="867330"/>
                  <a:pt x="1600200" y="876865"/>
                </a:cubicBezTo>
                <a:cubicBezTo>
                  <a:pt x="1610653" y="885228"/>
                  <a:pt x="1628834" y="880099"/>
                  <a:pt x="1638300" y="889565"/>
                </a:cubicBezTo>
                <a:cubicBezTo>
                  <a:pt x="1647766" y="899031"/>
                  <a:pt x="1643219" y="916772"/>
                  <a:pt x="1651000" y="927665"/>
                </a:cubicBezTo>
                <a:cubicBezTo>
                  <a:pt x="1668359" y="951968"/>
                  <a:pt x="1710068" y="988949"/>
                  <a:pt x="1739900" y="1003865"/>
                </a:cubicBezTo>
                <a:cubicBezTo>
                  <a:pt x="1751874" y="1009852"/>
                  <a:pt x="1765300" y="1012332"/>
                  <a:pt x="1778000" y="1016565"/>
                </a:cubicBezTo>
                <a:cubicBezTo>
                  <a:pt x="1836226" y="1103904"/>
                  <a:pt x="1799840" y="1083112"/>
                  <a:pt x="1866900" y="1105465"/>
                </a:cubicBezTo>
                <a:cubicBezTo>
                  <a:pt x="1934633" y="1207065"/>
                  <a:pt x="1845733" y="1084298"/>
                  <a:pt x="1930400" y="1168965"/>
                </a:cubicBezTo>
                <a:cubicBezTo>
                  <a:pt x="1941193" y="1179758"/>
                  <a:pt x="1945007" y="1196272"/>
                  <a:pt x="1955800" y="1207065"/>
                </a:cubicBezTo>
                <a:cubicBezTo>
                  <a:pt x="1966593" y="1217858"/>
                  <a:pt x="1981480" y="1223593"/>
                  <a:pt x="1993900" y="1232465"/>
                </a:cubicBezTo>
                <a:cubicBezTo>
                  <a:pt x="2011124" y="1244768"/>
                  <a:pt x="2027360" y="1258427"/>
                  <a:pt x="2044700" y="1270565"/>
                </a:cubicBezTo>
                <a:lnTo>
                  <a:pt x="2159000" y="1346765"/>
                </a:lnTo>
                <a:cubicBezTo>
                  <a:pt x="2171700" y="1355232"/>
                  <a:pt x="2182620" y="1367338"/>
                  <a:pt x="2197100" y="1372165"/>
                </a:cubicBezTo>
                <a:lnTo>
                  <a:pt x="2311400" y="1410265"/>
                </a:lnTo>
                <a:lnTo>
                  <a:pt x="2349500" y="1422965"/>
                </a:lnTo>
                <a:cubicBezTo>
                  <a:pt x="2362200" y="1427198"/>
                  <a:pt x="2374348" y="1433772"/>
                  <a:pt x="2387600" y="1435665"/>
                </a:cubicBezTo>
                <a:cubicBezTo>
                  <a:pt x="2493263" y="1450760"/>
                  <a:pt x="2446566" y="1448365"/>
                  <a:pt x="2527300" y="14483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194300" y="2769642"/>
            <a:ext cx="2616200" cy="1853158"/>
          </a:xfrm>
          <a:custGeom>
            <a:avLst/>
            <a:gdLst>
              <a:gd name="connsiteX0" fmla="*/ 1574800 w 2616200"/>
              <a:gd name="connsiteY0" fmla="*/ 1802358 h 1853158"/>
              <a:gd name="connsiteX1" fmla="*/ 1739900 w 2616200"/>
              <a:gd name="connsiteY1" fmla="*/ 1827758 h 1853158"/>
              <a:gd name="connsiteX2" fmla="*/ 1816100 w 2616200"/>
              <a:gd name="connsiteY2" fmla="*/ 1840458 h 1853158"/>
              <a:gd name="connsiteX3" fmla="*/ 1981200 w 2616200"/>
              <a:gd name="connsiteY3" fmla="*/ 1853158 h 1853158"/>
              <a:gd name="connsiteX4" fmla="*/ 2095500 w 2616200"/>
              <a:gd name="connsiteY4" fmla="*/ 1840458 h 1853158"/>
              <a:gd name="connsiteX5" fmla="*/ 2133600 w 2616200"/>
              <a:gd name="connsiteY5" fmla="*/ 1815058 h 1853158"/>
              <a:gd name="connsiteX6" fmla="*/ 2171700 w 2616200"/>
              <a:gd name="connsiteY6" fmla="*/ 1802358 h 1853158"/>
              <a:gd name="connsiteX7" fmla="*/ 2247900 w 2616200"/>
              <a:gd name="connsiteY7" fmla="*/ 1738858 h 1853158"/>
              <a:gd name="connsiteX8" fmla="*/ 2286000 w 2616200"/>
              <a:gd name="connsiteY8" fmla="*/ 1713458 h 1853158"/>
              <a:gd name="connsiteX9" fmla="*/ 2362200 w 2616200"/>
              <a:gd name="connsiteY9" fmla="*/ 1637258 h 1853158"/>
              <a:gd name="connsiteX10" fmla="*/ 2400300 w 2616200"/>
              <a:gd name="connsiteY10" fmla="*/ 1599158 h 1853158"/>
              <a:gd name="connsiteX11" fmla="*/ 2451100 w 2616200"/>
              <a:gd name="connsiteY11" fmla="*/ 1510258 h 1853158"/>
              <a:gd name="connsiteX12" fmla="*/ 2476500 w 2616200"/>
              <a:gd name="connsiteY12" fmla="*/ 1459458 h 1853158"/>
              <a:gd name="connsiteX13" fmla="*/ 2501900 w 2616200"/>
              <a:gd name="connsiteY13" fmla="*/ 1421358 h 1853158"/>
              <a:gd name="connsiteX14" fmla="*/ 2527300 w 2616200"/>
              <a:gd name="connsiteY14" fmla="*/ 1370558 h 1853158"/>
              <a:gd name="connsiteX15" fmla="*/ 2552700 w 2616200"/>
              <a:gd name="connsiteY15" fmla="*/ 1332458 h 1853158"/>
              <a:gd name="connsiteX16" fmla="*/ 2603500 w 2616200"/>
              <a:gd name="connsiteY16" fmla="*/ 1167358 h 1853158"/>
              <a:gd name="connsiteX17" fmla="*/ 2616200 w 2616200"/>
              <a:gd name="connsiteY17" fmla="*/ 1129258 h 1853158"/>
              <a:gd name="connsiteX18" fmla="*/ 2603500 w 2616200"/>
              <a:gd name="connsiteY18" fmla="*/ 633958 h 1853158"/>
              <a:gd name="connsiteX19" fmla="*/ 2578100 w 2616200"/>
              <a:gd name="connsiteY19" fmla="*/ 481558 h 1853158"/>
              <a:gd name="connsiteX20" fmla="*/ 2552700 w 2616200"/>
              <a:gd name="connsiteY20" fmla="*/ 418058 h 1853158"/>
              <a:gd name="connsiteX21" fmla="*/ 2540000 w 2616200"/>
              <a:gd name="connsiteY21" fmla="*/ 379958 h 1853158"/>
              <a:gd name="connsiteX22" fmla="*/ 2489200 w 2616200"/>
              <a:gd name="connsiteY22" fmla="*/ 291058 h 1853158"/>
              <a:gd name="connsiteX23" fmla="*/ 2438400 w 2616200"/>
              <a:gd name="connsiteY23" fmla="*/ 227558 h 1853158"/>
              <a:gd name="connsiteX24" fmla="*/ 2413000 w 2616200"/>
              <a:gd name="connsiteY24" fmla="*/ 189458 h 1853158"/>
              <a:gd name="connsiteX25" fmla="*/ 2374900 w 2616200"/>
              <a:gd name="connsiteY25" fmla="*/ 176758 h 1853158"/>
              <a:gd name="connsiteX26" fmla="*/ 2273300 w 2616200"/>
              <a:gd name="connsiteY26" fmla="*/ 125958 h 1853158"/>
              <a:gd name="connsiteX27" fmla="*/ 2171700 w 2616200"/>
              <a:gd name="connsiteY27" fmla="*/ 100558 h 1853158"/>
              <a:gd name="connsiteX28" fmla="*/ 2070100 w 2616200"/>
              <a:gd name="connsiteY28" fmla="*/ 75158 h 1853158"/>
              <a:gd name="connsiteX29" fmla="*/ 1981200 w 2616200"/>
              <a:gd name="connsiteY29" fmla="*/ 49758 h 1853158"/>
              <a:gd name="connsiteX30" fmla="*/ 1828800 w 2616200"/>
              <a:gd name="connsiteY30" fmla="*/ 37058 h 1853158"/>
              <a:gd name="connsiteX31" fmla="*/ 1778000 w 2616200"/>
              <a:gd name="connsiteY31" fmla="*/ 24358 h 1853158"/>
              <a:gd name="connsiteX32" fmla="*/ 850900 w 2616200"/>
              <a:gd name="connsiteY32" fmla="*/ 24358 h 1853158"/>
              <a:gd name="connsiteX33" fmla="*/ 723900 w 2616200"/>
              <a:gd name="connsiteY33" fmla="*/ 37058 h 1853158"/>
              <a:gd name="connsiteX34" fmla="*/ 508000 w 2616200"/>
              <a:gd name="connsiteY34" fmla="*/ 49758 h 1853158"/>
              <a:gd name="connsiteX35" fmla="*/ 419100 w 2616200"/>
              <a:gd name="connsiteY35" fmla="*/ 62458 h 1853158"/>
              <a:gd name="connsiteX36" fmla="*/ 292100 w 2616200"/>
              <a:gd name="connsiteY36" fmla="*/ 75158 h 1853158"/>
              <a:gd name="connsiteX37" fmla="*/ 215900 w 2616200"/>
              <a:gd name="connsiteY37" fmla="*/ 100558 h 1853158"/>
              <a:gd name="connsiteX38" fmla="*/ 177800 w 2616200"/>
              <a:gd name="connsiteY38" fmla="*/ 113258 h 1853158"/>
              <a:gd name="connsiteX39" fmla="*/ 139700 w 2616200"/>
              <a:gd name="connsiteY39" fmla="*/ 138658 h 1853158"/>
              <a:gd name="connsiteX40" fmla="*/ 50800 w 2616200"/>
              <a:gd name="connsiteY40" fmla="*/ 164058 h 1853158"/>
              <a:gd name="connsiteX41" fmla="*/ 0 w 2616200"/>
              <a:gd name="connsiteY41" fmla="*/ 176758 h 18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16200" h="1853158">
                <a:moveTo>
                  <a:pt x="1574800" y="1802358"/>
                </a:moveTo>
                <a:cubicBezTo>
                  <a:pt x="1696081" y="1826614"/>
                  <a:pt x="1578437" y="1804692"/>
                  <a:pt x="1739900" y="1827758"/>
                </a:cubicBezTo>
                <a:cubicBezTo>
                  <a:pt x="1765392" y="1831400"/>
                  <a:pt x="1790491" y="1837762"/>
                  <a:pt x="1816100" y="1840458"/>
                </a:cubicBezTo>
                <a:cubicBezTo>
                  <a:pt x="1870993" y="1846236"/>
                  <a:pt x="1926167" y="1848925"/>
                  <a:pt x="1981200" y="1853158"/>
                </a:cubicBezTo>
                <a:cubicBezTo>
                  <a:pt x="2019300" y="1848925"/>
                  <a:pt x="2058310" y="1849755"/>
                  <a:pt x="2095500" y="1840458"/>
                </a:cubicBezTo>
                <a:cubicBezTo>
                  <a:pt x="2110308" y="1836756"/>
                  <a:pt x="2119948" y="1821884"/>
                  <a:pt x="2133600" y="1815058"/>
                </a:cubicBezTo>
                <a:cubicBezTo>
                  <a:pt x="2145574" y="1809071"/>
                  <a:pt x="2159726" y="1808345"/>
                  <a:pt x="2171700" y="1802358"/>
                </a:cubicBezTo>
                <a:cubicBezTo>
                  <a:pt x="2218998" y="1778709"/>
                  <a:pt x="2205769" y="1773967"/>
                  <a:pt x="2247900" y="1738858"/>
                </a:cubicBezTo>
                <a:cubicBezTo>
                  <a:pt x="2259626" y="1729087"/>
                  <a:pt x="2274592" y="1723599"/>
                  <a:pt x="2286000" y="1713458"/>
                </a:cubicBezTo>
                <a:cubicBezTo>
                  <a:pt x="2312848" y="1689593"/>
                  <a:pt x="2336800" y="1662658"/>
                  <a:pt x="2362200" y="1637258"/>
                </a:cubicBezTo>
                <a:lnTo>
                  <a:pt x="2400300" y="1599158"/>
                </a:lnTo>
                <a:cubicBezTo>
                  <a:pt x="2425251" y="1524305"/>
                  <a:pt x="2396181" y="1598129"/>
                  <a:pt x="2451100" y="1510258"/>
                </a:cubicBezTo>
                <a:cubicBezTo>
                  <a:pt x="2461134" y="1494204"/>
                  <a:pt x="2467107" y="1475896"/>
                  <a:pt x="2476500" y="1459458"/>
                </a:cubicBezTo>
                <a:cubicBezTo>
                  <a:pt x="2484073" y="1446206"/>
                  <a:pt x="2494327" y="1434610"/>
                  <a:pt x="2501900" y="1421358"/>
                </a:cubicBezTo>
                <a:cubicBezTo>
                  <a:pt x="2511293" y="1404920"/>
                  <a:pt x="2517907" y="1386996"/>
                  <a:pt x="2527300" y="1370558"/>
                </a:cubicBezTo>
                <a:cubicBezTo>
                  <a:pt x="2534873" y="1357306"/>
                  <a:pt x="2545874" y="1346110"/>
                  <a:pt x="2552700" y="1332458"/>
                </a:cubicBezTo>
                <a:cubicBezTo>
                  <a:pt x="2592081" y="1253697"/>
                  <a:pt x="2571015" y="1264812"/>
                  <a:pt x="2603500" y="1167358"/>
                </a:cubicBezTo>
                <a:lnTo>
                  <a:pt x="2616200" y="1129258"/>
                </a:lnTo>
                <a:cubicBezTo>
                  <a:pt x="2611967" y="964158"/>
                  <a:pt x="2610674" y="798956"/>
                  <a:pt x="2603500" y="633958"/>
                </a:cubicBezTo>
                <a:cubicBezTo>
                  <a:pt x="2602745" y="616604"/>
                  <a:pt x="2585855" y="507409"/>
                  <a:pt x="2578100" y="481558"/>
                </a:cubicBezTo>
                <a:cubicBezTo>
                  <a:pt x="2571549" y="459722"/>
                  <a:pt x="2560705" y="439404"/>
                  <a:pt x="2552700" y="418058"/>
                </a:cubicBezTo>
                <a:cubicBezTo>
                  <a:pt x="2548000" y="405523"/>
                  <a:pt x="2545273" y="392263"/>
                  <a:pt x="2540000" y="379958"/>
                </a:cubicBezTo>
                <a:cubicBezTo>
                  <a:pt x="2473204" y="224101"/>
                  <a:pt x="2552973" y="418603"/>
                  <a:pt x="2489200" y="291058"/>
                </a:cubicBezTo>
                <a:cubicBezTo>
                  <a:pt x="2458528" y="229714"/>
                  <a:pt x="2502626" y="270376"/>
                  <a:pt x="2438400" y="227558"/>
                </a:cubicBezTo>
                <a:cubicBezTo>
                  <a:pt x="2429933" y="214858"/>
                  <a:pt x="2424919" y="198993"/>
                  <a:pt x="2413000" y="189458"/>
                </a:cubicBezTo>
                <a:cubicBezTo>
                  <a:pt x="2402547" y="181095"/>
                  <a:pt x="2386874" y="182745"/>
                  <a:pt x="2374900" y="176758"/>
                </a:cubicBezTo>
                <a:cubicBezTo>
                  <a:pt x="2252141" y="115379"/>
                  <a:pt x="2449085" y="191878"/>
                  <a:pt x="2273300" y="125958"/>
                </a:cubicBezTo>
                <a:cubicBezTo>
                  <a:pt x="2221506" y="106535"/>
                  <a:pt x="2237387" y="115717"/>
                  <a:pt x="2171700" y="100558"/>
                </a:cubicBezTo>
                <a:cubicBezTo>
                  <a:pt x="2137685" y="92708"/>
                  <a:pt x="2103218" y="86197"/>
                  <a:pt x="2070100" y="75158"/>
                </a:cubicBezTo>
                <a:cubicBezTo>
                  <a:pt x="2044795" y="66723"/>
                  <a:pt x="2006715" y="52947"/>
                  <a:pt x="1981200" y="49758"/>
                </a:cubicBezTo>
                <a:cubicBezTo>
                  <a:pt x="1930618" y="43435"/>
                  <a:pt x="1879600" y="41291"/>
                  <a:pt x="1828800" y="37058"/>
                </a:cubicBezTo>
                <a:cubicBezTo>
                  <a:pt x="1811867" y="32825"/>
                  <a:pt x="1795173" y="27480"/>
                  <a:pt x="1778000" y="24358"/>
                </a:cubicBezTo>
                <a:cubicBezTo>
                  <a:pt x="1484778" y="-28955"/>
                  <a:pt x="1044106" y="21431"/>
                  <a:pt x="850900" y="24358"/>
                </a:cubicBezTo>
                <a:cubicBezTo>
                  <a:pt x="808567" y="28591"/>
                  <a:pt x="766328" y="33915"/>
                  <a:pt x="723900" y="37058"/>
                </a:cubicBezTo>
                <a:cubicBezTo>
                  <a:pt x="652006" y="42383"/>
                  <a:pt x="579842" y="43771"/>
                  <a:pt x="508000" y="49758"/>
                </a:cubicBezTo>
                <a:cubicBezTo>
                  <a:pt x="478169" y="52244"/>
                  <a:pt x="448829" y="58960"/>
                  <a:pt x="419100" y="62458"/>
                </a:cubicBezTo>
                <a:cubicBezTo>
                  <a:pt x="376847" y="67429"/>
                  <a:pt x="334433" y="70925"/>
                  <a:pt x="292100" y="75158"/>
                </a:cubicBezTo>
                <a:lnTo>
                  <a:pt x="215900" y="100558"/>
                </a:lnTo>
                <a:cubicBezTo>
                  <a:pt x="203200" y="104791"/>
                  <a:pt x="188939" y="105832"/>
                  <a:pt x="177800" y="113258"/>
                </a:cubicBezTo>
                <a:cubicBezTo>
                  <a:pt x="165100" y="121725"/>
                  <a:pt x="153352" y="131832"/>
                  <a:pt x="139700" y="138658"/>
                </a:cubicBezTo>
                <a:cubicBezTo>
                  <a:pt x="119400" y="148808"/>
                  <a:pt x="69789" y="158633"/>
                  <a:pt x="50800" y="164058"/>
                </a:cubicBezTo>
                <a:cubicBezTo>
                  <a:pt x="1665" y="178097"/>
                  <a:pt x="28307" y="176758"/>
                  <a:pt x="0" y="176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851920" y="1285875"/>
            <a:ext cx="2088231" cy="1901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5936" y="1285875"/>
            <a:ext cx="1963450" cy="1901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9976" y="1247703"/>
            <a:ext cx="1404847" cy="14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3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340768"/>
            <a:ext cx="3636119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Electrolytes are usually free ions dissolved in water,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NaCl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 solution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649418"/>
            <a:ext cx="38164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004048" y="1916832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92280" y="1916832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43364" y="3440832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28184" y="2384884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6296" y="3382882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2924" y="3373760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1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340768"/>
            <a:ext cx="3636119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Electrolytes can also be </a:t>
            </a:r>
            <a:r>
              <a:rPr lang="en-GB" sz="4000" u="sng" dirty="0" smtClean="0">
                <a:solidFill>
                  <a:srgbClr val="FF0000"/>
                </a:solidFill>
                <a:latin typeface="Comic Sans MS" pitchFamily="66" charset="0"/>
              </a:rPr>
              <a:t>molten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 ionic compounds (but this involves higher temperatures)</a:t>
            </a:r>
            <a:endParaRPr lang="en-GB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649418"/>
            <a:ext cx="3816424" cy="316835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856484" y="2053474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92280" y="1916832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54700" y="3724920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42732" y="3040844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6296" y="3382882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8024" y="3097962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97760" y="2941216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62648" y="3820138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7612" y="3132826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3708" y="1725340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75388" y="4126018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12360" y="2549518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38676" y="2216938"/>
            <a:ext cx="1008112" cy="936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Comic Sans MS" pitchFamily="66" charset="0"/>
              </a:rPr>
              <a:t>Cl</a:t>
            </a:r>
            <a:r>
              <a:rPr lang="en-GB" sz="3200" baseline="30000" dirty="0" smtClean="0">
                <a:latin typeface="Comic Sans MS" pitchFamily="66" charset="0"/>
              </a:rPr>
              <a:t>-</a:t>
            </a:r>
            <a:endParaRPr lang="en-GB" sz="3200" baseline="300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78636" y="4068930"/>
            <a:ext cx="720080" cy="6840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09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6524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2708920"/>
            <a:ext cx="4320480" cy="19389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The electrical supply acts like an electron pump.  It takes electrons away from the +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anode and onto the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cathode.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1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Lesson 4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h)  Metallic crystals</a:t>
            </a:r>
            <a:endParaRPr lang="en-GB" sz="24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GB" sz="2400" dirty="0" smtClean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)  Electrolysis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419872" y="641350"/>
            <a:ext cx="5472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1.37 describe a metal as a giant structure of positive ions surrounded by a sea of delocalised electrons.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1.38 explain the malleability and electrical conductivity of a metal in terms of its structure and bonding.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1.39 understand an electric current as a flow of electrons or ions.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1.40 understand why covalent compounds do not conduct electricity.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1.41 understand why ionic compounds conduct electricity only when molten or in solution.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1.42 describe simple experiments to distinguish between electrolytes and non-electrolytes.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1.43 recall that electrolysis involves the formation of new substances when ionic compounds conduct electricity.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1.44 describe simple experiments for the electrolysis, using inert electrodes, of molten salts such as lead (II) bromide.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1.45 write ionic half-equations representing the reactions at the electrodes during electrolysis.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5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2708920"/>
            <a:ext cx="4320480" cy="34163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The electrical supply acts like an electron pump.  It takes electrons away from the +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anode and onto the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–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ve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cathode.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Ions </a:t>
            </a:r>
            <a:r>
              <a:rPr lang="en-GB" sz="2400" u="sng" dirty="0" smtClean="0">
                <a:solidFill>
                  <a:schemeClr val="bg1"/>
                </a:solidFill>
                <a:latin typeface="Comic Sans MS" pitchFamily="66" charset="0"/>
              </a:rPr>
              <a:t>gain or lose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electrons at the electrodes and neutral atoms and molecules are released.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8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2708920"/>
            <a:ext cx="4320480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In sodium chloride solution (brine) there are the following ions:</a:t>
            </a:r>
          </a:p>
          <a:p>
            <a:pPr algn="ctr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H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Cl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OH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GB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2708920"/>
            <a:ext cx="4320480" cy="35086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In sodium chloride solution (brine) there are the following ions:</a:t>
            </a:r>
          </a:p>
          <a:p>
            <a:pPr algn="ctr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H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GB" sz="3600" dirty="0" err="1" smtClean="0">
                <a:solidFill>
                  <a:srgbClr val="FFFF00"/>
                </a:solidFill>
                <a:latin typeface="Comic Sans MS" pitchFamily="66" charset="0"/>
              </a:rPr>
              <a:t>Cl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 OH</a:t>
            </a:r>
            <a:r>
              <a:rPr lang="en-GB" sz="3600" baseline="300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GB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Look what happens when electricity flows through the solution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4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2411760" y="321297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H+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2411760" y="530120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H+</a:t>
            </a:r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2276128" y="4159825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H+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2012132" y="3392996"/>
            <a:ext cx="3684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0800000">
            <a:off x="1839379" y="4329100"/>
            <a:ext cx="3684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1985492" y="5481228"/>
            <a:ext cx="3684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580112" y="2780928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88620" y="4321842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444208" y="3068960"/>
            <a:ext cx="576064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6732240" y="4627877"/>
            <a:ext cx="576064" cy="216024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14688" y="3212977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1180" y="285515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1180" y="411543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15507" y="5002450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1985491" y="21328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19" name="Oval 18"/>
          <p:cNvSpPr/>
          <p:nvPr/>
        </p:nvSpPr>
        <p:spPr>
          <a:xfrm>
            <a:off x="2411760" y="530120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H+</a:t>
            </a:r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2564160" y="2139781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264272" y="1621774"/>
            <a:ext cx="634504" cy="3876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1985492" y="5481228"/>
            <a:ext cx="368424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75932" y="2027065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40028" y="2027064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6455691">
            <a:off x="5742644" y="1589788"/>
            <a:ext cx="751960" cy="27205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14688" y="3212977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1180" y="285515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1180" y="411543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15507" y="5002450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2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1985491" y="21328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2564160" y="2139781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264272" y="1621774"/>
            <a:ext cx="634504" cy="3876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75932" y="2027065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40028" y="2027064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6455691">
            <a:off x="5742644" y="1589788"/>
            <a:ext cx="751960" cy="27205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14688" y="3212977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1180" y="285515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1180" y="411543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15507" y="5002450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491" y="3140968"/>
            <a:ext cx="150638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Each hydrogen ion gains one electron to become a hydrogen atom.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5932" y="3144162"/>
            <a:ext cx="150638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Each chlorine ion  loses an electron to become a chlorine atom.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8024" y="54868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836712"/>
            <a:ext cx="0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2420888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96336" y="1988840"/>
            <a:ext cx="432048" cy="360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331640" y="1281460"/>
            <a:ext cx="3024336" cy="7073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788024" y="1268760"/>
            <a:ext cx="3024336" cy="72008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Cathode (-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460" y="548680"/>
            <a:ext cx="266429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A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node (+</a:t>
            </a:r>
            <a:r>
              <a:rPr lang="en-GB" sz="2800" dirty="0" err="1" smtClean="0">
                <a:solidFill>
                  <a:srgbClr val="002060"/>
                </a:solidFill>
                <a:latin typeface="Comic Sans MS" pitchFamily="66" charset="0"/>
              </a:rPr>
              <a:t>ve</a:t>
            </a:r>
            <a:r>
              <a:rPr lang="en-GB" sz="28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16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 smtClean="0"/>
              <a:t>-</a:t>
            </a:r>
          </a:p>
          <a:p>
            <a:r>
              <a:rPr lang="en-GB" sz="20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2400" y="2420888"/>
            <a:ext cx="288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 smtClean="0"/>
              <a:t>+</a:t>
            </a:r>
          </a:p>
          <a:p>
            <a:r>
              <a:rPr lang="en-GB" dirty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1985491" y="21328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2564160" y="2139781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264272" y="1621774"/>
            <a:ext cx="634504" cy="3876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75932" y="2027065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40028" y="2027064"/>
            <a:ext cx="864096" cy="8280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Cl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6455691">
            <a:off x="5742644" y="1589788"/>
            <a:ext cx="751960" cy="27205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14688" y="3212977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1180" y="285515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1180" y="4115438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15507" y="5002450"/>
            <a:ext cx="741288" cy="72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Na+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491" y="3140968"/>
            <a:ext cx="1506389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+</a:t>
            </a:r>
            <a:r>
              <a:rPr lang="en-GB" dirty="0" err="1" smtClean="0">
                <a:latin typeface="Comic Sans MS" pitchFamily="66" charset="0"/>
              </a:rPr>
              <a:t>ve</a:t>
            </a:r>
            <a:r>
              <a:rPr lang="en-GB" dirty="0" smtClean="0">
                <a:latin typeface="Comic Sans MS" pitchFamily="66" charset="0"/>
              </a:rPr>
              <a:t> ions are called </a:t>
            </a:r>
            <a:r>
              <a:rPr lang="en-GB" u="sng" dirty="0" err="1" smtClean="0">
                <a:latin typeface="Comic Sans MS" pitchFamily="66" charset="0"/>
              </a:rPr>
              <a:t>cations</a:t>
            </a:r>
            <a:r>
              <a:rPr lang="en-GB" dirty="0" smtClean="0">
                <a:latin typeface="Comic Sans MS" pitchFamily="66" charset="0"/>
              </a:rPr>
              <a:t> because they are attracted to the </a:t>
            </a:r>
            <a:r>
              <a:rPr lang="en-GB" u="sng" dirty="0" smtClean="0">
                <a:latin typeface="Comic Sans MS" pitchFamily="66" charset="0"/>
              </a:rPr>
              <a:t>cathode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5932" y="3144162"/>
            <a:ext cx="1506389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-</a:t>
            </a:r>
            <a:r>
              <a:rPr lang="en-GB" dirty="0" err="1" smtClean="0">
                <a:latin typeface="Comic Sans MS" pitchFamily="66" charset="0"/>
              </a:rPr>
              <a:t>ve</a:t>
            </a:r>
            <a:r>
              <a:rPr lang="en-GB" dirty="0" smtClean="0">
                <a:latin typeface="Comic Sans MS" pitchFamily="66" charset="0"/>
              </a:rPr>
              <a:t> ions are called </a:t>
            </a:r>
            <a:r>
              <a:rPr lang="en-GB" u="sng" dirty="0" smtClean="0">
                <a:latin typeface="Comic Sans MS" pitchFamily="66" charset="0"/>
              </a:rPr>
              <a:t>anions</a:t>
            </a:r>
            <a:r>
              <a:rPr lang="en-GB" dirty="0" smtClean="0">
                <a:latin typeface="Comic Sans MS" pitchFamily="66" charset="0"/>
              </a:rPr>
              <a:t> because they are attracted to the </a:t>
            </a:r>
            <a:r>
              <a:rPr lang="en-GB" u="sng" dirty="0" smtClean="0">
                <a:latin typeface="Comic Sans MS" pitchFamily="66" charset="0"/>
              </a:rPr>
              <a:t>anode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Half-equations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200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These explain the reactions happening at each electrode.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0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Half-equations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1060570"/>
              </p:ext>
            </p:extLst>
          </p:nvPr>
        </p:nvGraphicFramePr>
        <p:xfrm>
          <a:off x="971600" y="1700808"/>
          <a:ext cx="7200800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At the cathode </a:t>
                      </a:r>
                    </a:p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(-</a:t>
                      </a:r>
                      <a:r>
                        <a:rPr lang="en-GB" sz="32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3200" dirty="0" smtClean="0">
                          <a:latin typeface="Comic Sans MS" pitchFamily="66" charset="0"/>
                        </a:rPr>
                        <a:t>)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At the anode </a:t>
                      </a:r>
                    </a:p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(+</a:t>
                      </a:r>
                      <a:r>
                        <a:rPr lang="en-GB" sz="32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3200" dirty="0" smtClean="0">
                          <a:latin typeface="Comic Sans MS" pitchFamily="66" charset="0"/>
                        </a:rPr>
                        <a:t>)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2H</a:t>
                      </a:r>
                      <a:r>
                        <a:rPr lang="en-GB" sz="2800" baseline="30000" dirty="0" smtClean="0">
                          <a:latin typeface="Comic Sans MS" pitchFamily="66" charset="0"/>
                        </a:rPr>
                        <a:t>+ 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sz="2800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)  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+  2e-</a:t>
                      </a:r>
                    </a:p>
                    <a:p>
                      <a:pPr algn="ctr"/>
                      <a:endParaRPr lang="en-GB" sz="2800" dirty="0" smtClean="0">
                        <a:latin typeface="Comic Sans MS" pitchFamily="66" charset="0"/>
                      </a:endParaRPr>
                    </a:p>
                    <a:p>
                      <a:pPr marL="457200" indent="-457200" algn="ctr">
                        <a:buFont typeface="Wingdings"/>
                        <a:buChar char="à"/>
                      </a:pPr>
                      <a:r>
                        <a:rPr lang="en-GB" sz="2800" dirty="0" smtClean="0">
                          <a:latin typeface="Comic Sans MS" pitchFamily="66" charset="0"/>
                          <a:sym typeface="Wingdings" pitchFamily="2" charset="2"/>
                        </a:rPr>
                        <a:t>H</a:t>
                      </a:r>
                      <a:r>
                        <a:rPr lang="en-GB" sz="2800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sz="2800" baseline="30000" dirty="0" smtClean="0"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lang="en-GB" sz="2800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(g)   </a:t>
                      </a:r>
                      <a:endParaRPr lang="en-GB" sz="2800" baseline="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marL="457200" indent="-457200" algn="ctr">
                        <a:buFont typeface="Wingdings"/>
                        <a:buChar char="à"/>
                      </a:pPr>
                      <a:endParaRPr lang="en-GB" sz="2800" baseline="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marL="0" indent="0" algn="ctr">
                        <a:buFont typeface="Wingdings"/>
                        <a:buNone/>
                      </a:pPr>
                      <a:endParaRPr lang="en-GB" sz="28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2Cl</a:t>
                      </a:r>
                      <a:r>
                        <a:rPr lang="en-GB" sz="2800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sz="2800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)   </a:t>
                      </a:r>
                      <a:r>
                        <a:rPr lang="en-GB" sz="2800" dirty="0" smtClean="0">
                          <a:latin typeface="Comic Sans MS" pitchFamily="66" charset="0"/>
                          <a:sym typeface="Wingdings" pitchFamily="2" charset="2"/>
                        </a:rPr>
                        <a:t></a:t>
                      </a:r>
                    </a:p>
                    <a:p>
                      <a:pPr algn="ctr"/>
                      <a:endParaRPr lang="en-GB" sz="280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Cl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(g)  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+  2e-</a:t>
                      </a:r>
                      <a:endParaRPr lang="en-GB" sz="2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79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Lesson 4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h)  Metallic crystals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GB" sz="2400" dirty="0" smtClean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)  Electrolysis</a:t>
            </a:r>
            <a:endParaRPr lang="en-GB" sz="24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419872" y="641350"/>
            <a:ext cx="5472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/>
              <a:t>1.37 describe a metal as a giant structure of positive ions surrounded by a sea of delocalised electrons.</a:t>
            </a:r>
          </a:p>
          <a:p>
            <a:r>
              <a:rPr lang="en-GB" dirty="0" smtClean="0"/>
              <a:t>1.38 explain the malleability and electrical conductivity of a metal in terms of its structure and bonding.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1.39 understand an electric current as a flow of electrons or ions.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1.40 understand why covalent compounds do not conduct electricity.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1.41 understand why ionic compounds conduct electricity only when molten or in solution.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1.42 describe simple experiments to distinguish between electrolytes and non-electrolytes.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1.43 recall that electrolysis involves the formation of new substances when ionic compounds conduct electricity.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1.44 describe simple experiments for the electrolysis, using inert electrodes, of molten salts such as lead (II) bromide.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1.45 write ionic half-equations representing the reactions at the electrodes during electrolysis.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3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1909" y="284138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820891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Metallic crystals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3568" y="19888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3568" y="27285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69592" y="34290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00672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96604" y="202237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5572" y="20173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7168" y="20173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63888" y="202495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88704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0400" y="27285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3888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70572" y="343257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00400" y="341888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63888" y="34290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3568" y="343257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3568" y="41694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69592" y="41415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88704" y="41415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17168" y="41466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638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15208" y="25649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195092" y="2536528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43672" y="258819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586188" y="2601020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249612" y="3064248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762200" y="327486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73140" y="3308772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390132" y="323207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667076" y="384574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106340" y="40254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46240" y="47367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066456" y="395721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88704" y="1412776"/>
            <a:ext cx="1977752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Metal ions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9" name="Elbow Connector 38"/>
          <p:cNvCxnSpPr>
            <a:endCxn id="10" idx="0"/>
          </p:cNvCxnSpPr>
          <p:nvPr/>
        </p:nvCxnSpPr>
        <p:spPr>
          <a:xfrm rot="5400000">
            <a:off x="1672833" y="1624636"/>
            <a:ext cx="409544" cy="38593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00672" y="5157192"/>
            <a:ext cx="233250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Free electrons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2566926" y="4880720"/>
            <a:ext cx="679314" cy="276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88024" y="1412776"/>
            <a:ext cx="3888432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Metals have a giant structure in which electrons in the highest energy level (orbit) are free to move through the whole structure.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This effectively produces a regular arrangement (lattice) of metal ions in a ‘sea of electrons’.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8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48680"/>
            <a:ext cx="72008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Half-equations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836932"/>
              </p:ext>
            </p:extLst>
          </p:nvPr>
        </p:nvGraphicFramePr>
        <p:xfrm>
          <a:off x="971600" y="2636912"/>
          <a:ext cx="72008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At the cathode </a:t>
                      </a:r>
                    </a:p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(-</a:t>
                      </a:r>
                      <a:r>
                        <a:rPr lang="en-GB" sz="32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3200" dirty="0" smtClean="0">
                          <a:latin typeface="Comic Sans MS" pitchFamily="66" charset="0"/>
                        </a:rPr>
                        <a:t>)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At the anode </a:t>
                      </a:r>
                    </a:p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(+</a:t>
                      </a:r>
                      <a:r>
                        <a:rPr lang="en-GB" sz="32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3200" dirty="0" smtClean="0">
                          <a:latin typeface="Comic Sans MS" pitchFamily="66" charset="0"/>
                        </a:rPr>
                        <a:t>)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3200" baseline="0" dirty="0" smtClean="0">
                          <a:latin typeface="Comic Sans MS" pitchFamily="66" charset="0"/>
                          <a:sym typeface="Wingdings" pitchFamily="2" charset="2"/>
                        </a:rPr>
                        <a:t>Pb</a:t>
                      </a:r>
                      <a:r>
                        <a:rPr lang="en-GB" sz="3200" baseline="30000" dirty="0" smtClean="0">
                          <a:latin typeface="Comic Sans MS" pitchFamily="66" charset="0"/>
                          <a:sym typeface="Wingdings" pitchFamily="2" charset="2"/>
                        </a:rPr>
                        <a:t>2+</a:t>
                      </a:r>
                      <a:r>
                        <a:rPr lang="en-GB" sz="3200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 (l)</a:t>
                      </a:r>
                      <a:r>
                        <a:rPr lang="en-GB" sz="3200" baseline="0" dirty="0" smtClean="0">
                          <a:latin typeface="Comic Sans MS" pitchFamily="66" charset="0"/>
                          <a:sym typeface="Wingdings" pitchFamily="2" charset="2"/>
                        </a:rPr>
                        <a:t>  +  2e-</a:t>
                      </a:r>
                    </a:p>
                    <a:p>
                      <a:pPr algn="ctr"/>
                      <a:endParaRPr lang="en-GB" sz="3200" baseline="-2500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algn="ctr"/>
                      <a:r>
                        <a:rPr lang="en-GB" sz="3200" baseline="0" dirty="0" smtClean="0">
                          <a:latin typeface="Comic Sans MS" pitchFamily="66" charset="0"/>
                          <a:sym typeface="Wingdings" pitchFamily="2" charset="2"/>
                        </a:rPr>
                        <a:t>  </a:t>
                      </a:r>
                      <a:r>
                        <a:rPr lang="en-GB" sz="3200" baseline="0" dirty="0" err="1" smtClean="0">
                          <a:latin typeface="Comic Sans MS" pitchFamily="66" charset="0"/>
                          <a:sym typeface="Wingdings" pitchFamily="2" charset="2"/>
                        </a:rPr>
                        <a:t>Pb</a:t>
                      </a:r>
                      <a:r>
                        <a:rPr lang="en-GB" sz="3200" baseline="0" dirty="0" smtClean="0">
                          <a:latin typeface="Comic Sans MS" pitchFamily="66" charset="0"/>
                          <a:sym typeface="Wingdings" pitchFamily="2" charset="2"/>
                        </a:rPr>
                        <a:t> (s)   </a:t>
                      </a:r>
                    </a:p>
                    <a:p>
                      <a:pPr marL="457200" indent="-457200" algn="ctr">
                        <a:buFont typeface="Wingdings"/>
                        <a:buChar char="à"/>
                      </a:pPr>
                      <a:endParaRPr lang="en-GB" sz="2800" baseline="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marL="0" indent="0" algn="ctr">
                        <a:buFont typeface="Wingdings"/>
                        <a:buNone/>
                      </a:pPr>
                      <a:endParaRPr lang="en-GB" sz="2800" baseline="-25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2Br</a:t>
                      </a:r>
                      <a:r>
                        <a:rPr lang="en-GB" sz="2800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(l)   </a:t>
                      </a:r>
                      <a:r>
                        <a:rPr lang="en-GB" sz="2800" dirty="0" smtClean="0">
                          <a:latin typeface="Comic Sans MS" pitchFamily="66" charset="0"/>
                          <a:sym typeface="Wingdings" pitchFamily="2" charset="2"/>
                        </a:rPr>
                        <a:t></a:t>
                      </a:r>
                    </a:p>
                    <a:p>
                      <a:pPr algn="ctr"/>
                      <a:endParaRPr lang="en-GB" sz="2800" dirty="0" smtClean="0">
                        <a:latin typeface="Comic Sans MS" pitchFamily="66" charset="0"/>
                        <a:sym typeface="Wingdings" pitchFamily="2" charset="2"/>
                      </a:endParaRPr>
                    </a:p>
                    <a:p>
                      <a:pPr algn="ctr"/>
                      <a:r>
                        <a:rPr lang="en-GB" sz="2800" baseline="0" dirty="0" smtClean="0">
                          <a:latin typeface="Comic Sans MS" pitchFamily="66" charset="0"/>
                        </a:rPr>
                        <a:t>Br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2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2800" baseline="-25000" dirty="0" smtClean="0">
                          <a:latin typeface="Comic Sans MS" pitchFamily="66" charset="0"/>
                        </a:rPr>
                        <a:t>(l)  </a:t>
                      </a:r>
                      <a:r>
                        <a:rPr lang="en-GB" sz="2800" dirty="0" smtClean="0">
                          <a:latin typeface="Comic Sans MS" pitchFamily="66" charset="0"/>
                        </a:rPr>
                        <a:t>+  2e-</a:t>
                      </a:r>
                      <a:endParaRPr lang="en-GB" sz="2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484784"/>
            <a:ext cx="71287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Electrolysis of </a:t>
            </a:r>
            <a:r>
              <a:rPr lang="en-GB" sz="2400" u="sng" dirty="0" smtClean="0">
                <a:solidFill>
                  <a:srgbClr val="FF0000"/>
                </a:solidFill>
                <a:latin typeface="Comic Sans MS" pitchFamily="66" charset="0"/>
              </a:rPr>
              <a:t>molten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lead bromide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Other examples of electrolysis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268760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Eg</a:t>
            </a:r>
            <a:r>
              <a:rPr lang="en-GB" dirty="0" smtClean="0">
                <a:solidFill>
                  <a:srgbClr val="FF0000"/>
                </a:solidFill>
              </a:rPr>
              <a:t>. Electrolysis of copper sulphate solution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600" y="1844824"/>
          <a:ext cx="7200800" cy="448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72408"/>
              </a:tblGrid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At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the cathode (-</a:t>
                      </a:r>
                      <a:r>
                        <a:rPr lang="en-GB" sz="2400" baseline="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)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At the anode (+</a:t>
                      </a:r>
                      <a:r>
                        <a:rPr lang="en-GB" sz="24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)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Electrode made of carbon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Electrode mad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e of carbon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Ions present:  Cu 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2+     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+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Ions present:  SO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4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2-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   OH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Red deposit observed on electrode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Bubbles of colourless gas given off which relights a glowing splint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2Cu 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2+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)  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+  4e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  2Cu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4OH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)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  O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(g)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+ 2H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O 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(l) </a:t>
                      </a:r>
                      <a:r>
                        <a:rPr lang="en-GB" baseline="0" dirty="0" smtClean="0">
                          <a:latin typeface="Comic Sans MS" pitchFamily="66" charset="0"/>
                          <a:sym typeface="Wingdings" pitchFamily="2" charset="2"/>
                        </a:rPr>
                        <a:t>+ 4e</a:t>
                      </a:r>
                      <a:r>
                        <a:rPr lang="en-GB" baseline="30000" dirty="0" smtClean="0">
                          <a:latin typeface="Comic Sans MS" pitchFamily="66" charset="0"/>
                          <a:sym typeface="Wingdings" pitchFamily="2" charset="2"/>
                        </a:rPr>
                        <a:t>-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1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Other examples of electrolysis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268760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Eg</a:t>
            </a:r>
            <a:r>
              <a:rPr lang="en-GB" dirty="0" smtClean="0">
                <a:solidFill>
                  <a:srgbClr val="FF0000"/>
                </a:solidFill>
              </a:rPr>
              <a:t>. Electrolysis of dilute sulphuric acid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docbrown.info/page03/The_Halogens/hofman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304256" cy="41147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99592" y="5949280"/>
            <a:ext cx="734481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http://www.docbrown.info/page01/ExIndChem/ExtraElectrochem.htm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1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Other examples of electrolysis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268760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Eg</a:t>
            </a:r>
            <a:r>
              <a:rPr lang="en-GB" dirty="0" smtClean="0">
                <a:solidFill>
                  <a:srgbClr val="FF0000"/>
                </a:solidFill>
              </a:rPr>
              <a:t>. Electrolysis of dilute sulphuric acid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600" y="1844824"/>
          <a:ext cx="7200800" cy="448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72408"/>
              </a:tblGrid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At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 the cathode (-</a:t>
                      </a:r>
                      <a:r>
                        <a:rPr lang="en-GB" sz="2400" baseline="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2400" baseline="0" dirty="0" smtClean="0">
                          <a:latin typeface="Comic Sans MS" pitchFamily="66" charset="0"/>
                        </a:rPr>
                        <a:t>)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At the anode (+</a:t>
                      </a:r>
                      <a:r>
                        <a:rPr lang="en-GB" sz="2400" dirty="0" err="1" smtClean="0">
                          <a:latin typeface="Comic Sans MS" pitchFamily="66" charset="0"/>
                        </a:rPr>
                        <a:t>ve</a:t>
                      </a:r>
                      <a:r>
                        <a:rPr lang="en-GB" sz="2400" dirty="0" smtClean="0">
                          <a:latin typeface="Comic Sans MS" pitchFamily="66" charset="0"/>
                        </a:rPr>
                        <a:t>)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Electrode made of carbon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Electrode mad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e of carbon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Ions present: 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     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+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Ions present:  SO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4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2-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   OH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Bubbles of gas (twice as much as at anode).  Gas burns with a squeaky ‘pop’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Bubbles of colourless gas given off which relights a glowing splint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4H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+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)  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+  4e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  2H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(g)</a:t>
                      </a:r>
                      <a:endParaRPr lang="en-GB" baseline="-25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4OH</a:t>
                      </a:r>
                      <a:r>
                        <a:rPr lang="en-GB" baseline="30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n-GB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GB" baseline="-25000" dirty="0" err="1" smtClean="0">
                          <a:latin typeface="Comic Sans MS" pitchFamily="66" charset="0"/>
                        </a:rPr>
                        <a:t>aq</a:t>
                      </a:r>
                      <a:r>
                        <a:rPr lang="en-GB" baseline="-25000" dirty="0" smtClean="0">
                          <a:latin typeface="Comic Sans MS" pitchFamily="66" charset="0"/>
                        </a:rPr>
                        <a:t>)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  O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(g) 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+ 2H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2</a:t>
                      </a:r>
                      <a:r>
                        <a:rPr lang="en-GB" dirty="0" smtClean="0">
                          <a:latin typeface="Comic Sans MS" pitchFamily="66" charset="0"/>
                          <a:sym typeface="Wingdings" pitchFamily="2" charset="2"/>
                        </a:rPr>
                        <a:t>O </a:t>
                      </a:r>
                      <a:r>
                        <a:rPr lang="en-GB" baseline="-25000" dirty="0" smtClean="0">
                          <a:latin typeface="Comic Sans MS" pitchFamily="66" charset="0"/>
                          <a:sym typeface="Wingdings" pitchFamily="2" charset="2"/>
                        </a:rPr>
                        <a:t>(l) </a:t>
                      </a:r>
                      <a:r>
                        <a:rPr lang="en-GB" baseline="0" dirty="0" smtClean="0">
                          <a:latin typeface="Comic Sans MS" pitchFamily="66" charset="0"/>
                          <a:sym typeface="Wingdings" pitchFamily="2" charset="2"/>
                        </a:rPr>
                        <a:t>+ 4e</a:t>
                      </a:r>
                      <a:r>
                        <a:rPr lang="en-GB" baseline="30000" dirty="0" smtClean="0">
                          <a:latin typeface="Comic Sans MS" pitchFamily="66" charset="0"/>
                          <a:sym typeface="Wingdings" pitchFamily="2" charset="2"/>
                        </a:rPr>
                        <a:t>-</a:t>
                      </a:r>
                      <a:endParaRPr lang="en-GB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1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20090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End of Lesson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971550" y="1989138"/>
            <a:ext cx="7200900" cy="304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Comic Sans MS" pitchFamily="66" charset="0"/>
              </a:rPr>
              <a:t>In this lesson we have covered</a:t>
            </a:r>
            <a:r>
              <a:rPr lang="en-GB" sz="2400" dirty="0" smtClean="0">
                <a:latin typeface="Comic Sans MS" pitchFamily="66" charset="0"/>
              </a:rPr>
              <a:t>:</a:t>
            </a:r>
          </a:p>
          <a:p>
            <a:pPr eaLnBrk="1" hangingPunct="1"/>
            <a:endParaRPr lang="en-GB" sz="2400" dirty="0"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Metallic crystals</a:t>
            </a:r>
          </a:p>
          <a:p>
            <a:pPr algn="ctr" eaLnBrk="1" hangingPunct="1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Electrolysis</a:t>
            </a:r>
          </a:p>
          <a:p>
            <a:pPr algn="ctr" eaLnBrk="1" hangingPunct="1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7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1909" y="284138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8208912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itchFamily="66" charset="0"/>
              </a:rPr>
              <a:t>Metallic crystals</a:t>
            </a:r>
            <a:endParaRPr lang="en-GB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3568" y="19888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3568" y="27285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69592" y="34290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00672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396604" y="202237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5572" y="20173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7168" y="20173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63888" y="202495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88704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0400" y="272851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3888" y="27280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70572" y="343257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00400" y="341888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63888" y="34290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3568" y="343257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3568" y="416942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69592" y="41415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88704" y="414154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17168" y="414660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638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+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15208" y="25649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195092" y="2536528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43672" y="258819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586188" y="2601020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249612" y="3064248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762200" y="327486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73140" y="3308772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390132" y="323207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667076" y="384574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106340" y="40254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46240" y="4736704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066456" y="3957216"/>
            <a:ext cx="146992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88704" y="1412776"/>
            <a:ext cx="1977752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Metal ions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9" name="Elbow Connector 38"/>
          <p:cNvCxnSpPr>
            <a:endCxn id="10" idx="0"/>
          </p:cNvCxnSpPr>
          <p:nvPr/>
        </p:nvCxnSpPr>
        <p:spPr>
          <a:xfrm rot="5400000">
            <a:off x="1672833" y="1624636"/>
            <a:ext cx="409544" cy="38593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00672" y="5157192"/>
            <a:ext cx="2332508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Free electrons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2566926" y="4880720"/>
            <a:ext cx="679314" cy="276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88024" y="1412776"/>
            <a:ext cx="388843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These free electrons: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Hold the atoms together in a regular structure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Allow the atoms to slide over each other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Allow the metal to conduct heat and electricity.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059" y="279400"/>
            <a:ext cx="56886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Metal properties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9855385"/>
              </p:ext>
            </p:extLst>
          </p:nvPr>
        </p:nvGraphicFramePr>
        <p:xfrm>
          <a:off x="971600" y="1112168"/>
          <a:ext cx="72008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Property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Explanation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Metals are good conductors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of heat and electricity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Delocalised electrons can move through the lattice,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carrying negative charge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18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059" y="279400"/>
            <a:ext cx="56886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Metal properties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073520"/>
              </p:ext>
            </p:extLst>
          </p:nvPr>
        </p:nvGraphicFramePr>
        <p:xfrm>
          <a:off x="971600" y="1112168"/>
          <a:ext cx="72008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Property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itchFamily="66" charset="0"/>
                        </a:rPr>
                        <a:t>Explanation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Metals are good conductors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of heat and electricity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Delocalised electrons can move through the lattice,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carrying negative charge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Metals are </a:t>
                      </a:r>
                      <a:r>
                        <a:rPr lang="en-GB" sz="2000" b="1" dirty="0" smtClean="0">
                          <a:latin typeface="Comic Sans MS" pitchFamily="66" charset="0"/>
                        </a:rPr>
                        <a:t>malleable</a:t>
                      </a:r>
                      <a:r>
                        <a:rPr lang="en-GB" sz="2000" b="0" dirty="0" smtClean="0">
                          <a:latin typeface="Comic Sans MS" pitchFamily="66" charset="0"/>
                        </a:rPr>
                        <a:t> (can be bent or hammered into shape) and </a:t>
                      </a:r>
                      <a:r>
                        <a:rPr lang="en-GB" sz="2000" b="1" dirty="0" smtClean="0">
                          <a:latin typeface="Comic Sans MS" pitchFamily="66" charset="0"/>
                        </a:rPr>
                        <a:t>ductile </a:t>
                      </a:r>
                      <a:r>
                        <a:rPr lang="en-GB" sz="2000" b="0" dirty="0" smtClean="0">
                          <a:latin typeface="Comic Sans MS" pitchFamily="66" charset="0"/>
                        </a:rPr>
                        <a:t>(can be drawn into a wire.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Comic Sans MS" pitchFamily="66" charset="0"/>
                        </a:rPr>
                        <a:t>Layers of positive metal</a:t>
                      </a:r>
                      <a:r>
                        <a:rPr lang="en-GB" sz="2000" baseline="0" dirty="0" smtClean="0">
                          <a:latin typeface="Comic Sans MS" pitchFamily="66" charset="0"/>
                        </a:rPr>
                        <a:t> ions can slide past each other without breaking metallic bonds. – there will always be delocalised electrons between the positive ions even when the position of ions is changed.  Metallic bonds hold the metal ions together.</a:t>
                      </a:r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29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23034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u="sng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Lesson 4</a:t>
            </a: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endParaRPr lang="en-GB" sz="32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en-GB" sz="2400" dirty="0" smtClean="0">
                <a:latin typeface="Comic Sans MS" pitchFamily="66" charset="0"/>
                <a:cs typeface="Arial" pitchFamily="34" charset="0"/>
              </a:rPr>
              <a:t>h)  Metallic crystals</a:t>
            </a:r>
            <a:endParaRPr lang="en-GB" sz="2400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GB" sz="2400" dirty="0" smtClean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)  Electrolysis</a:t>
            </a:r>
            <a:endParaRPr lang="en-GB" sz="24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419872" y="641350"/>
            <a:ext cx="5472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/>
              <a:t>1.37 describe a metal as a giant structure of positive ions surrounded by a sea of delocalised electrons.</a:t>
            </a:r>
          </a:p>
          <a:p>
            <a:r>
              <a:rPr lang="en-GB" dirty="0" smtClean="0"/>
              <a:t>1.38 explain the malleability and electrical conductivity of a metal in terms of its structure and bonding.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1.39 understand an electric current as a flow of electrons or ions.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1.40 understand why covalent compounds do not conduct electricity.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1.41 understand why ionic compounds conduct electricity only when molten or in solution.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1.42 describe simple experiments to distinguish between electrolytes and non-electrolytes.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1.43 recall that electrolysis involves the formation of new substances when ionic compounds conduct electricity.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1.44 describe simple experiments for the electrolysis, using inert electrodes, of molten salts such as lead (II) bromide.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1.45 write ionic half-equations representing the reactions at the electrodes during electrolysis.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4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20688"/>
            <a:ext cx="4752528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Back to a bit of basics here – what do we mean by the term “electric current”?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8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dfb58a-f61e-4480-8017-c2f5c5fc2466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CBFRNxHZ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MBiZLwdb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qF6oXfVm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om\AppData\Local\Temp\articulate\presenter\imgtemp\aqsqNNls_files\slide0001_image001.png"/>
</p:tagLst>
</file>

<file path=ppt/theme/theme1.xml><?xml version="1.0" encoding="utf-8"?>
<a:theme xmlns:a="http://schemas.openxmlformats.org/drawingml/2006/main" name="notepad-template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2077</Words>
  <Application>Microsoft Office PowerPoint</Application>
  <PresentationFormat>On-screen Show (4:3)</PresentationFormat>
  <Paragraphs>714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notepad-template-03</vt:lpstr>
      <vt:lpstr>Office Theme</vt:lpstr>
      <vt:lpstr>1_Office Theme</vt:lpstr>
      <vt:lpstr>2_Office Theme</vt:lpstr>
      <vt:lpstr>3_Office Theme</vt:lpstr>
      <vt:lpstr>4_Office Theme</vt:lpstr>
      <vt:lpstr>Igcse chemistry    lesson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Igcse chemistry    lesson 4</dc:title>
  <dc:creator>Graham</dc:creator>
  <cp:lastModifiedBy>Graham</cp:lastModifiedBy>
  <cp:revision>26</cp:revision>
  <dcterms:created xsi:type="dcterms:W3CDTF">2012-02-16T18:59:23Z</dcterms:created>
  <dcterms:modified xsi:type="dcterms:W3CDTF">2012-02-27T07:21:29Z</dcterms:modified>
</cp:coreProperties>
</file>