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  <p:sldId id="277" r:id="rId19"/>
    <p:sldId id="278" r:id="rId20"/>
    <p:sldId id="280" r:id="rId21"/>
    <p:sldId id="281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1" r:id="rId34"/>
    <p:sldId id="262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6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1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2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4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3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1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9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13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23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25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5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9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4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4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7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8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6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0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520-669F-4637-B881-88581425EFD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8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3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Radioactivity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988840"/>
            <a:ext cx="4321175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……… such as naturally occurring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unstable isotopes </a:t>
            </a:r>
            <a:r>
              <a:rPr lang="en-GB" dirty="0" smtClean="0">
                <a:latin typeface="Comic Sans MS" panose="030F0702030302020204" pitchFamily="66" charset="0"/>
              </a:rPr>
              <a:t>which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around us</a:t>
            </a:r>
            <a:r>
              <a:rPr lang="en-GB" dirty="0" smtClean="0">
                <a:latin typeface="Comic Sans MS" panose="030F0702030302020204" pitchFamily="66" charset="0"/>
              </a:rPr>
              <a:t> –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air,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food</a:t>
            </a:r>
            <a:r>
              <a:rPr lang="en-GB" dirty="0" smtClean="0">
                <a:latin typeface="Comic Sans MS" panose="030F0702030302020204" pitchFamily="66" charset="0"/>
              </a:rPr>
              <a:t>,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building materials </a:t>
            </a:r>
            <a:r>
              <a:rPr lang="en-GB" dirty="0" smtClean="0">
                <a:latin typeface="Comic Sans MS" panose="030F0702030302020204" pitchFamily="66" charset="0"/>
              </a:rPr>
              <a:t>and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rocks</a:t>
            </a:r>
            <a:r>
              <a:rPr lang="en-GB" dirty="0" smtClean="0">
                <a:latin typeface="Comic Sans MS" panose="030F0702030302020204" pitchFamily="66" charset="0"/>
              </a:rPr>
              <a:t> under our feet.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ackground radiation levels around Bri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88" y="3573016"/>
            <a:ext cx="2232248" cy="28774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68412" y="6450422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http://www.darvill.clara.net/nucrad/sources.htm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429000"/>
            <a:ext cx="244827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Radiation from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space</a:t>
            </a:r>
            <a:r>
              <a:rPr lang="en-GB" dirty="0" smtClean="0">
                <a:latin typeface="Comic Sans MS" panose="030F0702030302020204" pitchFamily="66" charset="0"/>
              </a:rPr>
              <a:t>, known 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cosmic radiation</a:t>
            </a:r>
            <a:r>
              <a:rPr lang="en-GB" dirty="0" smtClean="0">
                <a:latin typeface="Comic Sans MS" panose="030F0702030302020204" pitchFamily="66" charset="0"/>
              </a:rPr>
              <a:t>, mostly from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6" y="3543135"/>
            <a:ext cx="1922140" cy="9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988840"/>
            <a:ext cx="4321175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……… such as naturally occurring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unstable isotopes </a:t>
            </a:r>
            <a:r>
              <a:rPr lang="en-GB" dirty="0" smtClean="0">
                <a:latin typeface="Comic Sans MS" panose="030F0702030302020204" pitchFamily="66" charset="0"/>
              </a:rPr>
              <a:t>which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around us</a:t>
            </a:r>
            <a:r>
              <a:rPr lang="en-GB" dirty="0" smtClean="0">
                <a:latin typeface="Comic Sans MS" panose="030F0702030302020204" pitchFamily="66" charset="0"/>
              </a:rPr>
              <a:t> –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air,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food</a:t>
            </a:r>
            <a:r>
              <a:rPr lang="en-GB" dirty="0" smtClean="0">
                <a:latin typeface="Comic Sans MS" panose="030F0702030302020204" pitchFamily="66" charset="0"/>
              </a:rPr>
              <a:t>,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building materials </a:t>
            </a:r>
            <a:r>
              <a:rPr lang="en-GB" dirty="0" smtClean="0">
                <a:latin typeface="Comic Sans MS" panose="030F0702030302020204" pitchFamily="66" charset="0"/>
              </a:rPr>
              <a:t>and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rocks</a:t>
            </a:r>
            <a:r>
              <a:rPr lang="en-GB" dirty="0" smtClean="0">
                <a:latin typeface="Comic Sans MS" panose="030F0702030302020204" pitchFamily="66" charset="0"/>
              </a:rPr>
              <a:t> under our feet.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ackground radiation levels around Bri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88" y="3573016"/>
            <a:ext cx="2232248" cy="28774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68412" y="6450422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http://www.darvill.clara.net/nucrad/sources.htm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6" y="3543135"/>
            <a:ext cx="1922140" cy="9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7944" y="4869160"/>
            <a:ext cx="2664296" cy="1477328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Radiation due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human activity</a:t>
            </a:r>
            <a:r>
              <a:rPr lang="en-GB" dirty="0" smtClean="0">
                <a:latin typeface="Comic Sans MS" panose="030F0702030302020204" pitchFamily="66" charset="0"/>
              </a:rPr>
              <a:t>, i.e.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fallout</a:t>
            </a:r>
            <a:r>
              <a:rPr lang="en-GB" dirty="0" smtClean="0">
                <a:latin typeface="Comic Sans MS" panose="030F0702030302020204" pitchFamily="66" charset="0"/>
              </a:rPr>
              <a:t> from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nuclear explosions</a:t>
            </a:r>
            <a:r>
              <a:rPr lang="en-GB" dirty="0" smtClean="0">
                <a:latin typeface="Comic Sans MS" panose="030F0702030302020204" pitchFamily="66" charset="0"/>
              </a:rPr>
              <a:t>, 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dumped nuclear waste.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429000"/>
            <a:ext cx="244827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Radiation from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space</a:t>
            </a:r>
            <a:r>
              <a:rPr lang="en-GB" dirty="0" smtClean="0">
                <a:latin typeface="Comic Sans MS" panose="030F0702030302020204" pitchFamily="66" charset="0"/>
              </a:rPr>
              <a:t>, known as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cosmic radiation</a:t>
            </a:r>
            <a:r>
              <a:rPr lang="en-GB" dirty="0" smtClean="0">
                <a:latin typeface="Comic Sans MS" panose="030F0702030302020204" pitchFamily="66" charset="0"/>
              </a:rPr>
              <a:t>, mostly from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Sun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2257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3" y="2852936"/>
            <a:ext cx="4922373" cy="273630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229" y="55892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http://www.brighton-hove.gov.uk/content/environment/air-quality-and-pollution/radiation-monitoring</a:t>
            </a:r>
          </a:p>
        </p:txBody>
      </p:sp>
    </p:spTree>
    <p:extLst>
      <p:ext uri="{BB962C8B-B14F-4D97-AF65-F5344CB8AC3E}">
        <p14:creationId xmlns:p14="http://schemas.microsoft.com/office/powerpoint/2010/main" val="25974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916832"/>
            <a:ext cx="331306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 what changes the level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0" y="2713484"/>
            <a:ext cx="2868910" cy="1147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825" y="3861048"/>
            <a:ext cx="2871825" cy="1200329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At </a:t>
            </a:r>
            <a:r>
              <a:rPr lang="en-GB" b="1" u="sng" dirty="0" smtClean="0">
                <a:solidFill>
                  <a:srgbClr val="FF0000"/>
                </a:solidFill>
              </a:rPr>
              <a:t>high altitudes </a:t>
            </a:r>
            <a:r>
              <a:rPr lang="en-GB" dirty="0" smtClean="0"/>
              <a:t>(</a:t>
            </a:r>
            <a:r>
              <a:rPr lang="en-GB" dirty="0" err="1" smtClean="0"/>
              <a:t>eg</a:t>
            </a:r>
            <a:r>
              <a:rPr lang="en-GB" dirty="0" smtClean="0"/>
              <a:t>. In </a:t>
            </a:r>
            <a:r>
              <a:rPr lang="en-GB" b="1" u="sng" dirty="0" smtClean="0">
                <a:solidFill>
                  <a:srgbClr val="FF0000"/>
                </a:solidFill>
              </a:rPr>
              <a:t>jet planes</a:t>
            </a:r>
            <a:r>
              <a:rPr lang="en-GB" dirty="0" smtClean="0"/>
              <a:t>) it </a:t>
            </a:r>
            <a:r>
              <a:rPr lang="en-GB" b="1" u="sng" dirty="0" smtClean="0">
                <a:solidFill>
                  <a:srgbClr val="FF0000"/>
                </a:solidFill>
              </a:rPr>
              <a:t>increases</a:t>
            </a:r>
            <a:r>
              <a:rPr lang="en-GB" dirty="0" smtClean="0"/>
              <a:t> because of more exposure to </a:t>
            </a:r>
            <a:r>
              <a:rPr lang="en-GB" b="1" u="sng" dirty="0" smtClean="0">
                <a:solidFill>
                  <a:srgbClr val="FF0000"/>
                </a:solidFill>
              </a:rPr>
              <a:t>cosmic rays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0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916832"/>
            <a:ext cx="331306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 what changes the level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0" y="2713484"/>
            <a:ext cx="2868910" cy="1147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825" y="3861048"/>
            <a:ext cx="2871825" cy="1200329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At </a:t>
            </a:r>
            <a:r>
              <a:rPr lang="en-GB" b="1" u="sng" dirty="0" smtClean="0">
                <a:solidFill>
                  <a:srgbClr val="FF0000"/>
                </a:solidFill>
              </a:rPr>
              <a:t>high altitudes </a:t>
            </a:r>
            <a:r>
              <a:rPr lang="en-GB" dirty="0" smtClean="0"/>
              <a:t>(</a:t>
            </a:r>
            <a:r>
              <a:rPr lang="en-GB" dirty="0" err="1" smtClean="0"/>
              <a:t>eg</a:t>
            </a:r>
            <a:r>
              <a:rPr lang="en-GB" dirty="0" smtClean="0"/>
              <a:t>. In </a:t>
            </a:r>
            <a:r>
              <a:rPr lang="en-GB" b="1" u="sng" dirty="0" smtClean="0">
                <a:solidFill>
                  <a:srgbClr val="FF0000"/>
                </a:solidFill>
              </a:rPr>
              <a:t>jet planes</a:t>
            </a:r>
            <a:r>
              <a:rPr lang="en-GB" dirty="0" smtClean="0"/>
              <a:t>) it </a:t>
            </a:r>
            <a:r>
              <a:rPr lang="en-GB" b="1" u="sng" dirty="0" smtClean="0">
                <a:solidFill>
                  <a:srgbClr val="FF0000"/>
                </a:solidFill>
              </a:rPr>
              <a:t>increases</a:t>
            </a:r>
            <a:r>
              <a:rPr lang="en-GB" dirty="0" smtClean="0"/>
              <a:t> because of more exposure to </a:t>
            </a:r>
            <a:r>
              <a:rPr lang="en-GB" b="1" u="sng" dirty="0" smtClean="0">
                <a:solidFill>
                  <a:srgbClr val="FF0000"/>
                </a:solidFill>
              </a:rPr>
              <a:t>cosmic rays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146" name="Picture 2" descr="http://alleghenysc.org/wp-content/uploads/2013/08/coal-mine-clip-art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36" y="2924944"/>
            <a:ext cx="1944216" cy="194421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096" y="3429000"/>
            <a:ext cx="3456384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Underground</a:t>
            </a:r>
            <a:r>
              <a:rPr lang="en-GB" dirty="0" smtClean="0"/>
              <a:t> in mines, </a:t>
            </a:r>
            <a:r>
              <a:rPr lang="en-GB" dirty="0" err="1" smtClean="0"/>
              <a:t>etc</a:t>
            </a:r>
            <a:r>
              <a:rPr lang="en-GB" dirty="0" smtClean="0"/>
              <a:t> – it increases because of all the </a:t>
            </a:r>
            <a:r>
              <a:rPr lang="en-GB" b="1" u="sng" dirty="0" smtClean="0">
                <a:solidFill>
                  <a:srgbClr val="FF0000"/>
                </a:solidFill>
              </a:rPr>
              <a:t>rocks</a:t>
            </a:r>
            <a:r>
              <a:rPr lang="en-GB" dirty="0" smtClean="0"/>
              <a:t> around.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8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916832"/>
            <a:ext cx="331306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 what changes the level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0" y="2713484"/>
            <a:ext cx="2868910" cy="1147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825" y="3861048"/>
            <a:ext cx="2871825" cy="1200329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At </a:t>
            </a:r>
            <a:r>
              <a:rPr lang="en-GB" b="1" u="sng" dirty="0" smtClean="0">
                <a:solidFill>
                  <a:srgbClr val="FF0000"/>
                </a:solidFill>
              </a:rPr>
              <a:t>high altitudes </a:t>
            </a:r>
            <a:r>
              <a:rPr lang="en-GB" dirty="0" smtClean="0"/>
              <a:t>(</a:t>
            </a:r>
            <a:r>
              <a:rPr lang="en-GB" dirty="0" err="1" smtClean="0"/>
              <a:t>eg</a:t>
            </a:r>
            <a:r>
              <a:rPr lang="en-GB" dirty="0" smtClean="0"/>
              <a:t>. In </a:t>
            </a:r>
            <a:r>
              <a:rPr lang="en-GB" b="1" u="sng" dirty="0" smtClean="0">
                <a:solidFill>
                  <a:srgbClr val="FF0000"/>
                </a:solidFill>
              </a:rPr>
              <a:t>jet planes</a:t>
            </a:r>
            <a:r>
              <a:rPr lang="en-GB" dirty="0" smtClean="0"/>
              <a:t>) it </a:t>
            </a:r>
            <a:r>
              <a:rPr lang="en-GB" b="1" u="sng" dirty="0" smtClean="0">
                <a:solidFill>
                  <a:srgbClr val="FF0000"/>
                </a:solidFill>
              </a:rPr>
              <a:t>increases</a:t>
            </a:r>
            <a:r>
              <a:rPr lang="en-GB" dirty="0" smtClean="0"/>
              <a:t> because of more exposure to </a:t>
            </a:r>
            <a:r>
              <a:rPr lang="en-GB" b="1" u="sng" dirty="0" smtClean="0">
                <a:solidFill>
                  <a:srgbClr val="FF0000"/>
                </a:solidFill>
              </a:rPr>
              <a:t>cosmic rays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146" name="Picture 2" descr="http://alleghenysc.org/wp-content/uploads/2013/08/coal-mine-clip-art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36" y="2924944"/>
            <a:ext cx="1944216" cy="194421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096" y="3429000"/>
            <a:ext cx="3456384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Underground</a:t>
            </a:r>
            <a:r>
              <a:rPr lang="en-GB" dirty="0" smtClean="0"/>
              <a:t> in mines, </a:t>
            </a:r>
            <a:r>
              <a:rPr lang="en-GB" dirty="0" err="1" smtClean="0"/>
              <a:t>etc</a:t>
            </a:r>
            <a:r>
              <a:rPr lang="en-GB" dirty="0" smtClean="0"/>
              <a:t> – it increases because of all the </a:t>
            </a:r>
            <a:r>
              <a:rPr lang="en-GB" b="1" u="sng" dirty="0" smtClean="0">
                <a:solidFill>
                  <a:srgbClr val="FF0000"/>
                </a:solidFill>
              </a:rPr>
              <a:t>rocks</a:t>
            </a:r>
            <a:r>
              <a:rPr lang="en-GB" dirty="0" smtClean="0"/>
              <a:t> around.</a:t>
            </a:r>
            <a:endParaRPr lang="en-GB" dirty="0"/>
          </a:p>
        </p:txBody>
      </p:sp>
      <p:pic>
        <p:nvPicPr>
          <p:cNvPr id="11" name="Picture 2" descr="background radiation levels around Brit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1212"/>
            <a:ext cx="1827362" cy="235550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5229200"/>
            <a:ext cx="4968552" cy="147732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Certain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underground rocks </a:t>
            </a:r>
            <a:r>
              <a:rPr lang="en-GB" dirty="0" smtClean="0">
                <a:latin typeface="Comic Sans MS" panose="030F0702030302020204" pitchFamily="66" charset="0"/>
              </a:rPr>
              <a:t>can cause higher levels at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surface</a:t>
            </a:r>
            <a:r>
              <a:rPr lang="en-GB" dirty="0" smtClean="0">
                <a:latin typeface="Comic Sans MS" panose="030F0702030302020204" pitchFamily="66" charset="0"/>
              </a:rPr>
              <a:t>, especially if they release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radon gas </a:t>
            </a:r>
            <a:r>
              <a:rPr lang="en-GB" dirty="0" smtClean="0">
                <a:latin typeface="Comic Sans MS" panose="030F0702030302020204" pitchFamily="66" charset="0"/>
              </a:rPr>
              <a:t>– this tends to become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trapped in people’s houses</a:t>
            </a:r>
            <a:r>
              <a:rPr lang="en-GB" dirty="0" smtClean="0">
                <a:latin typeface="Comic Sans MS" panose="030F0702030302020204" pitchFamily="66" charset="0"/>
              </a:rPr>
              <a:t>.  This depends upon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rock type beneath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288032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Alpha    </a:t>
            </a:r>
            <a:r>
              <a:rPr lang="el-GR" sz="6000" dirty="0" smtClean="0">
                <a:latin typeface="Times New Roman"/>
                <a:cs typeface="Times New Roman"/>
              </a:rPr>
              <a:t>α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428817"/>
            <a:ext cx="288032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Beta      </a:t>
            </a:r>
            <a:r>
              <a:rPr lang="el-GR" sz="6000" dirty="0" smtClean="0">
                <a:latin typeface="Times New Roman"/>
                <a:cs typeface="Times New Roman"/>
              </a:rPr>
              <a:t>β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869160"/>
            <a:ext cx="288032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Gamma   </a:t>
            </a:r>
            <a:r>
              <a:rPr lang="el-GR" sz="6000" dirty="0">
                <a:latin typeface="Times New Roman"/>
                <a:cs typeface="Times New Roman"/>
              </a:rPr>
              <a:t>γ</a:t>
            </a:r>
            <a:endParaRPr lang="en-GB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288032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Alpha    </a:t>
            </a:r>
            <a:r>
              <a:rPr lang="el-GR" sz="6000" dirty="0" smtClean="0">
                <a:latin typeface="Times New Roman"/>
                <a:cs typeface="Times New Roman"/>
              </a:rPr>
              <a:t>α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428817"/>
            <a:ext cx="288032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Beta      </a:t>
            </a:r>
            <a:r>
              <a:rPr lang="el-GR" sz="6000" dirty="0" smtClean="0">
                <a:latin typeface="Times New Roman"/>
                <a:cs typeface="Times New Roman"/>
              </a:rPr>
              <a:t>β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869160"/>
            <a:ext cx="288032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Gamma   </a:t>
            </a:r>
            <a:r>
              <a:rPr lang="el-GR" sz="6000" dirty="0">
                <a:latin typeface="Times New Roman"/>
                <a:cs typeface="Times New Roman"/>
              </a:rPr>
              <a:t>γ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31840" y="2208639"/>
            <a:ext cx="1440160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72000" y="1988840"/>
            <a:ext cx="4320480" cy="437042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omic Sans MS" panose="030F0702030302020204" pitchFamily="66" charset="0"/>
              </a:rPr>
              <a:t>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helium nucleus</a:t>
            </a:r>
            <a:r>
              <a:rPr lang="en-GB" sz="2000" dirty="0" smtClean="0">
                <a:latin typeface="Comic Sans MS" panose="030F0702030302020204" pitchFamily="66" charset="0"/>
              </a:rPr>
              <a:t>, consisting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protons </a:t>
            </a:r>
            <a:r>
              <a:rPr lang="en-GB" sz="2000" dirty="0" smtClean="0">
                <a:latin typeface="Comic Sans MS" panose="030F0702030302020204" pitchFamily="66" charset="0"/>
              </a:rPr>
              <a:t>and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neutrons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omic Sans MS" panose="030F0702030302020204" pitchFamily="66" charset="0"/>
              </a:rPr>
              <a:t>A relative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</a:t>
            </a:r>
            <a:r>
              <a:rPr lang="en-GB" sz="2000" dirty="0" smtClean="0">
                <a:latin typeface="Comic Sans MS" panose="030F0702030302020204" pitchFamily="66" charset="0"/>
              </a:rPr>
              <a:t>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+2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omic Sans MS" panose="030F0702030302020204" pitchFamily="66" charset="0"/>
              </a:rPr>
              <a:t>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mass </a:t>
            </a:r>
            <a:r>
              <a:rPr lang="en-GB" sz="2000" dirty="0" smtClean="0">
                <a:latin typeface="Comic Sans MS" panose="030F0702030302020204" pitchFamily="66" charset="0"/>
              </a:rPr>
              <a:t>compared with beta particles.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Speed</a:t>
            </a:r>
            <a:r>
              <a:rPr lang="en-GB" sz="2000" dirty="0" smtClean="0">
                <a:latin typeface="Comic Sans MS" panose="030F0702030302020204" pitchFamily="66" charset="0"/>
              </a:rPr>
              <a:t> up to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0.1 x speed of light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omic Sans MS" panose="030F0702030302020204" pitchFamily="66" charset="0"/>
              </a:rPr>
              <a:t>Strong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ionizing effect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very penetrating </a:t>
            </a:r>
            <a:r>
              <a:rPr lang="en-GB" sz="2000" dirty="0" smtClean="0">
                <a:latin typeface="Comic Sans MS" panose="030F0702030302020204" pitchFamily="66" charset="0"/>
              </a:rPr>
              <a:t>(stopped by paper, or skin, or a few centimetres of air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Deflected</a:t>
            </a:r>
            <a:r>
              <a:rPr lang="en-GB" sz="2000" dirty="0" smtClean="0">
                <a:latin typeface="Comic Sans MS" panose="030F0702030302020204" pitchFamily="66" charset="0"/>
              </a:rPr>
              <a:t> by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magnetic</a:t>
            </a:r>
            <a:r>
              <a:rPr lang="en-GB" sz="2000" dirty="0" smtClean="0">
                <a:latin typeface="Comic Sans MS" panose="030F0702030302020204" pitchFamily="66" charset="0"/>
              </a:rPr>
              <a:t> and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</a:t>
            </a:r>
            <a:r>
              <a:rPr lang="en-GB" sz="2000" dirty="0" smtClean="0">
                <a:latin typeface="Comic Sans MS" panose="030F0702030302020204" pitchFamily="66" charset="0"/>
              </a:rPr>
              <a:t> fields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8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288032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Alpha    </a:t>
            </a:r>
            <a:r>
              <a:rPr lang="el-GR" sz="6000" dirty="0" smtClean="0">
                <a:latin typeface="Times New Roman"/>
                <a:cs typeface="Times New Roman"/>
              </a:rPr>
              <a:t>α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428817"/>
            <a:ext cx="288032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Beta      </a:t>
            </a:r>
            <a:r>
              <a:rPr lang="el-GR" sz="6000" dirty="0" smtClean="0">
                <a:latin typeface="Times New Roman"/>
                <a:cs typeface="Times New Roman"/>
              </a:rPr>
              <a:t>β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869160"/>
            <a:ext cx="288032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Gamma   </a:t>
            </a:r>
            <a:r>
              <a:rPr lang="el-GR" sz="6000" dirty="0">
                <a:latin typeface="Times New Roman"/>
                <a:cs typeface="Times New Roman"/>
              </a:rPr>
              <a:t>γ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31840" y="3648616"/>
            <a:ext cx="1440160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72000" y="1988840"/>
            <a:ext cx="4320480" cy="35702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omic Sans MS" panose="030F0702030302020204" pitchFamily="66" charset="0"/>
              </a:rPr>
              <a:t>Each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beta</a:t>
            </a:r>
            <a:r>
              <a:rPr lang="en-GB" sz="2000" dirty="0" smtClean="0">
                <a:latin typeface="Comic Sans MS" panose="030F0702030302020204" pitchFamily="66" charset="0"/>
              </a:rPr>
              <a:t> particle is an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omic Sans MS" panose="030F0702030302020204" pitchFamily="66" charset="0"/>
              </a:rPr>
              <a:t>A relative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</a:t>
            </a:r>
            <a:r>
              <a:rPr lang="en-GB" sz="2000" dirty="0" smtClean="0">
                <a:latin typeface="Comic Sans MS" panose="030F0702030302020204" pitchFamily="66" charset="0"/>
              </a:rPr>
              <a:t>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omic Sans MS" panose="030F0702030302020204" pitchFamily="66" charset="0"/>
              </a:rPr>
              <a:t>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mass </a:t>
            </a:r>
            <a:r>
              <a:rPr lang="en-GB" sz="2000" dirty="0" smtClean="0">
                <a:latin typeface="Comic Sans MS" panose="030F0702030302020204" pitchFamily="66" charset="0"/>
              </a:rPr>
              <a:t>compared with alpha particles.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Speed</a:t>
            </a:r>
            <a:r>
              <a:rPr lang="en-GB" dirty="0">
                <a:latin typeface="Comic Sans MS" panose="030F0702030302020204" pitchFamily="66" charset="0"/>
              </a:rPr>
              <a:t> up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0.9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x speed of light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Weak 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ionizing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effect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Penetrating</a:t>
            </a:r>
            <a:r>
              <a:rPr lang="en-GB" dirty="0" smtClean="0">
                <a:latin typeface="Comic Sans MS" panose="030F0702030302020204" pitchFamily="66" charset="0"/>
              </a:rPr>
              <a:t>, but stopped by a few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millimetres</a:t>
            </a:r>
            <a:r>
              <a:rPr lang="en-GB" dirty="0" smtClean="0">
                <a:latin typeface="Comic Sans MS" panose="030F0702030302020204" pitchFamily="66" charset="0"/>
              </a:rPr>
              <a:t>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aluminium</a:t>
            </a:r>
            <a:r>
              <a:rPr lang="en-GB" dirty="0" smtClean="0">
                <a:latin typeface="Comic Sans MS" panose="030F0702030302020204" pitchFamily="66" charset="0"/>
              </a:rPr>
              <a:t> or other metal.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Deflected</a:t>
            </a:r>
            <a:r>
              <a:rPr lang="en-GB" dirty="0">
                <a:latin typeface="Comic Sans MS" panose="030F0702030302020204" pitchFamily="66" charset="0"/>
              </a:rPr>
              <a:t> by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magnetic</a:t>
            </a:r>
            <a:r>
              <a:rPr lang="en-GB" dirty="0">
                <a:latin typeface="Comic Sans MS" panose="030F0702030302020204" pitchFamily="66" charset="0"/>
              </a:rPr>
              <a:t> and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electric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fields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21478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Demonstrate understanding of background radiation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detection of α-particles, β-particles and γ-rays (β + are not included: β-particles will be taken to refer to β</a:t>
                      </a:r>
                      <a:r>
                        <a:rPr lang="en-GB" sz="1400" baseline="30000" dirty="0" smtClean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Discuss the random nature of radioactive emission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Identify α, β and γ-emissions by recalling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their nature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their relative ionising effects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their relative penetrating abilities (β+ are not included, β-particles will be taken to refer to β–)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Describe their deflection in electric fields and in magnetic fields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Interpret their relative ionising effects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Give and explain examples of practical applications of α, β and γ-emissions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7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288032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Alpha    </a:t>
            </a:r>
            <a:r>
              <a:rPr lang="el-GR" sz="6000" dirty="0" smtClean="0">
                <a:latin typeface="Times New Roman"/>
                <a:cs typeface="Times New Roman"/>
              </a:rPr>
              <a:t>α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428817"/>
            <a:ext cx="288032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Beta      </a:t>
            </a:r>
            <a:r>
              <a:rPr lang="el-GR" sz="6000" dirty="0" smtClean="0">
                <a:latin typeface="Times New Roman"/>
                <a:cs typeface="Times New Roman"/>
              </a:rPr>
              <a:t>β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869160"/>
            <a:ext cx="288032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Gamma   </a:t>
            </a:r>
            <a:r>
              <a:rPr lang="el-GR" sz="6000" dirty="0">
                <a:latin typeface="Times New Roman"/>
                <a:cs typeface="Times New Roman"/>
              </a:rPr>
              <a:t>γ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31840" y="5088959"/>
            <a:ext cx="1440160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72000" y="1988840"/>
            <a:ext cx="4320480" cy="440120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n-GB" sz="2000" dirty="0" smtClean="0">
                <a:latin typeface="Comic Sans MS" panose="030F0702030302020204" pitchFamily="66" charset="0"/>
              </a:rPr>
              <a:t> particles, but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electromagnetic waves </a:t>
            </a:r>
            <a:r>
              <a:rPr lang="en-GB" sz="2000" dirty="0" smtClean="0">
                <a:latin typeface="Comic Sans MS" panose="030F0702030302020204" pitchFamily="66" charset="0"/>
              </a:rPr>
              <a:t>and part of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electromagnetic spectrum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GB" sz="2000" dirty="0" smtClean="0">
                <a:latin typeface="Comic Sans MS" panose="030F0702030302020204" pitchFamily="66" charset="0"/>
              </a:rPr>
              <a:t> charge.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GB" sz="2000" dirty="0" smtClean="0">
                <a:latin typeface="Comic Sans MS" panose="030F0702030302020204" pitchFamily="66" charset="0"/>
              </a:rPr>
              <a:t> mass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omic Sans MS" panose="030F0702030302020204" pitchFamily="66" charset="0"/>
              </a:rPr>
              <a:t>Travel at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speed of light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weak </a:t>
            </a:r>
            <a:r>
              <a:rPr lang="en-GB" sz="2000" dirty="0" smtClean="0">
                <a:latin typeface="Comic Sans MS" panose="030F0702030302020204" pitchFamily="66" charset="0"/>
              </a:rPr>
              <a:t>ionising effect.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strongly penetrating </a:t>
            </a:r>
            <a:r>
              <a:rPr lang="en-GB" sz="2000" dirty="0" smtClean="0">
                <a:latin typeface="Comic Sans MS" panose="030F0702030302020204" pitchFamily="66" charset="0"/>
              </a:rPr>
              <a:t>– intensity reduced by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lead</a:t>
            </a:r>
            <a:r>
              <a:rPr lang="en-GB" sz="2000" dirty="0" smtClean="0">
                <a:latin typeface="Comic Sans MS" panose="030F0702030302020204" pitchFamily="66" charset="0"/>
              </a:rPr>
              <a:t> and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thick concrete</a:t>
            </a:r>
            <a:r>
              <a:rPr lang="en-GB" sz="2000" dirty="0" smtClean="0">
                <a:latin typeface="Comic Sans MS" panose="030F0702030302020204" pitchFamily="66" charset="0"/>
              </a:rPr>
              <a:t>, but never completely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stopped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deflected </a:t>
            </a:r>
            <a:r>
              <a:rPr lang="en-GB" sz="2000" dirty="0" smtClean="0">
                <a:latin typeface="Comic Sans MS" panose="030F0702030302020204" pitchFamily="66" charset="0"/>
              </a:rPr>
              <a:t>by magnetic or electric fields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28184" y="548680"/>
            <a:ext cx="2736304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Ionizing effect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4400" y="1671838"/>
            <a:ext cx="7920880" cy="13681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Alpha    </a:t>
            </a:r>
            <a:r>
              <a:rPr lang="el-GR" sz="4000" dirty="0">
                <a:latin typeface="Comic Sans MS" panose="030F0702030302020204" pitchFamily="66" charset="0"/>
                <a:cs typeface="Times New Roman"/>
              </a:rPr>
              <a:t>α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1520" y="3140968"/>
            <a:ext cx="4968552" cy="136815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Beta      </a:t>
            </a:r>
            <a:r>
              <a:rPr lang="el-GR" sz="4800" dirty="0">
                <a:latin typeface="Times New Roman"/>
                <a:cs typeface="Times New Roman"/>
              </a:rPr>
              <a:t>β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4171" y="4521638"/>
            <a:ext cx="3185701" cy="136815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latin typeface="Comic Sans MS" panose="030F0702030302020204" pitchFamily="66" charset="0"/>
              </a:rPr>
              <a:t>Gamma </a:t>
            </a:r>
            <a:r>
              <a:rPr lang="en-GB" sz="4000" dirty="0" smtClean="0">
                <a:latin typeface="Comic Sans MS" panose="030F0702030302020204" pitchFamily="66" charset="0"/>
              </a:rPr>
              <a:t>    </a:t>
            </a:r>
            <a:r>
              <a:rPr lang="el-GR" sz="4000" dirty="0" smtClean="0">
                <a:latin typeface="Times New Roman"/>
                <a:cs typeface="Times New Roman"/>
              </a:rPr>
              <a:t>γ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869160"/>
            <a:ext cx="432048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Ionizing effect </a:t>
            </a:r>
            <a:r>
              <a:rPr lang="en-GB" sz="2400" dirty="0" smtClean="0">
                <a:latin typeface="Comic Sans MS" panose="030F0702030302020204" pitchFamily="66" charset="0"/>
              </a:rPr>
              <a:t>= ability to remove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2400" dirty="0" smtClean="0">
                <a:latin typeface="Comic Sans MS" panose="030F0702030302020204" pitchFamily="66" charset="0"/>
              </a:rPr>
              <a:t> from atoms in its path. (These atoms then become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ions</a:t>
            </a:r>
            <a:r>
              <a:rPr lang="en-GB" sz="2400" dirty="0" smtClean="0">
                <a:latin typeface="Comic Sans MS" panose="030F0702030302020204" pitchFamily="66" charset="0"/>
              </a:rPr>
              <a:t>).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28184" y="548680"/>
            <a:ext cx="2736304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enetrating effect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4400" y="1671838"/>
            <a:ext cx="2857440" cy="13681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Alpha    </a:t>
            </a:r>
            <a:r>
              <a:rPr lang="el-GR" sz="4000" dirty="0">
                <a:latin typeface="Comic Sans MS" panose="030F0702030302020204" pitchFamily="66" charset="0"/>
                <a:cs typeface="Times New Roman"/>
              </a:rPr>
              <a:t>α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1520" y="3140968"/>
            <a:ext cx="4968552" cy="1368152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Beta      </a:t>
            </a:r>
            <a:r>
              <a:rPr lang="el-GR" sz="4800" dirty="0">
                <a:latin typeface="Times New Roman"/>
                <a:cs typeface="Times New Roman"/>
              </a:rPr>
              <a:t>β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4171" y="4521638"/>
            <a:ext cx="7938229" cy="136815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latin typeface="Comic Sans MS" panose="030F0702030302020204" pitchFamily="66" charset="0"/>
              </a:rPr>
              <a:t>Gamma </a:t>
            </a:r>
            <a:r>
              <a:rPr lang="en-GB" sz="4000" dirty="0" smtClean="0">
                <a:latin typeface="Comic Sans MS" panose="030F0702030302020204" pitchFamily="66" charset="0"/>
              </a:rPr>
              <a:t>    </a:t>
            </a:r>
            <a:r>
              <a:rPr lang="el-GR" sz="4000" dirty="0" smtClean="0">
                <a:latin typeface="Times New Roman"/>
                <a:cs typeface="Times New Roman"/>
              </a:rPr>
              <a:t>γ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2063526"/>
            <a:ext cx="288032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Stopped by paper or skin, or a few centimetres of air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7894" y="3532656"/>
            <a:ext cx="2954506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Stopped by a few millimetres of aluminium or other metal.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3285" y="4913326"/>
            <a:ext cx="32861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Stopped by lead and thick concrete, but never completely.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28184" y="548680"/>
            <a:ext cx="2736304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Effect of fields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1556792"/>
            <a:ext cx="1440160" cy="15121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51920" y="3717032"/>
            <a:ext cx="1440160" cy="15121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83968" y="234633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64355" y="342900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-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71600" y="3573016"/>
            <a:ext cx="36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52387" y="3573016"/>
            <a:ext cx="2827925" cy="3176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71600" y="3429000"/>
            <a:ext cx="6480720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" idx="2"/>
          </p:cNvCxnSpPr>
          <p:nvPr/>
        </p:nvCxnSpPr>
        <p:spPr>
          <a:xfrm>
            <a:off x="971600" y="3269666"/>
            <a:ext cx="3600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</p:cNvCxnSpPr>
          <p:nvPr/>
        </p:nvCxnSpPr>
        <p:spPr>
          <a:xfrm flipV="1">
            <a:off x="4572000" y="2808001"/>
            <a:ext cx="2880320" cy="4616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42287" y="3705999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omic Sans MS" panose="030F0702030302020204" pitchFamily="66" charset="0"/>
                <a:cs typeface="Times New Roman"/>
              </a:rPr>
              <a:t>α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7452320" y="262333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/>
                <a:cs typeface="Times New Roman"/>
              </a:rPr>
              <a:t>β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7474800" y="321861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/>
                <a:cs typeface="Times New Roman"/>
              </a:rPr>
              <a:t>γ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520" y="5373216"/>
            <a:ext cx="8640960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particles </a:t>
            </a:r>
            <a:r>
              <a:rPr lang="en-GB" dirty="0" smtClean="0">
                <a:latin typeface="Times New Roman"/>
                <a:cs typeface="Times New Roman"/>
              </a:rPr>
              <a:t>– 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positively</a:t>
            </a:r>
            <a:r>
              <a:rPr lang="en-GB" dirty="0" smtClean="0">
                <a:latin typeface="Times New Roman"/>
                <a:cs typeface="Times New Roman"/>
              </a:rPr>
              <a:t> charged, so 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deflected</a:t>
            </a:r>
            <a:r>
              <a:rPr lang="en-GB" dirty="0" smtClean="0">
                <a:latin typeface="Times New Roman"/>
                <a:cs typeface="Times New Roman"/>
              </a:rPr>
              <a:t> in the direction of the 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negative </a:t>
            </a:r>
            <a:r>
              <a:rPr lang="en-GB" dirty="0" smtClean="0">
                <a:latin typeface="Times New Roman"/>
                <a:cs typeface="Times New Roman"/>
              </a:rPr>
              <a:t>terminal (or 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south pole</a:t>
            </a:r>
            <a:r>
              <a:rPr lang="en-GB" dirty="0" smtClean="0">
                <a:latin typeface="Times New Roman"/>
                <a:cs typeface="Times New Roman"/>
              </a:rPr>
              <a:t>). </a:t>
            </a:r>
          </a:p>
          <a:p>
            <a:r>
              <a:rPr lang="el-GR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particles </a:t>
            </a:r>
            <a:r>
              <a:rPr lang="en-GB" dirty="0" smtClean="0">
                <a:latin typeface="Times New Roman"/>
                <a:cs typeface="Times New Roman"/>
              </a:rPr>
              <a:t>– 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negatively</a:t>
            </a:r>
            <a:r>
              <a:rPr lang="en-GB" dirty="0" smtClean="0">
                <a:latin typeface="Times New Roman"/>
                <a:cs typeface="Times New Roman"/>
              </a:rPr>
              <a:t> charged, so 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deflected</a:t>
            </a:r>
            <a:r>
              <a:rPr lang="en-GB" dirty="0" smtClean="0">
                <a:latin typeface="Times New Roman"/>
                <a:cs typeface="Times New Roman"/>
              </a:rPr>
              <a:t> in the direction of the 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positive</a:t>
            </a:r>
            <a:r>
              <a:rPr lang="en-GB" dirty="0" smtClean="0">
                <a:latin typeface="Times New Roman"/>
                <a:cs typeface="Times New Roman"/>
              </a:rPr>
              <a:t> terminal (or 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north pole</a:t>
            </a:r>
            <a:r>
              <a:rPr lang="en-GB" dirty="0" smtClean="0">
                <a:latin typeface="Times New Roman"/>
                <a:cs typeface="Times New Roman"/>
              </a:rPr>
              <a:t>)</a:t>
            </a:r>
          </a:p>
          <a:p>
            <a:r>
              <a:rPr lang="el-GR" b="1" u="sng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particles </a:t>
            </a:r>
            <a:r>
              <a:rPr lang="en-GB" dirty="0" smtClean="0">
                <a:latin typeface="Times New Roman"/>
                <a:cs typeface="Times New Roman"/>
              </a:rPr>
              <a:t>– 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 charge</a:t>
            </a:r>
            <a:r>
              <a:rPr lang="en-GB" dirty="0" smtClean="0">
                <a:latin typeface="Times New Roman"/>
                <a:cs typeface="Times New Roman"/>
              </a:rPr>
              <a:t>, so 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not deflected </a:t>
            </a:r>
            <a:r>
              <a:rPr lang="en-GB" dirty="0" smtClean="0">
                <a:latin typeface="Times New Roman"/>
                <a:cs typeface="Times New Roman"/>
              </a:rPr>
              <a:t>by magnetic or electric fields.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0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28184" y="548680"/>
            <a:ext cx="2736304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Summary of effects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3933056"/>
            <a:ext cx="397755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Radioactive decay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random event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–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unstable nuclei </a:t>
            </a:r>
            <a:r>
              <a:rPr lang="en-GB" dirty="0" smtClean="0">
                <a:latin typeface="Comic Sans MS" panose="030F0702030302020204" pitchFamily="66" charset="0"/>
              </a:rPr>
              <a:t>in some materials will break up, 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disintegrate</a:t>
            </a:r>
            <a:r>
              <a:rPr lang="en-GB" dirty="0" smtClean="0">
                <a:latin typeface="Comic Sans MS" panose="030F0702030302020204" pitchFamily="66" charset="0"/>
              </a:rPr>
              <a:t>.  It is impossible to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predict exactly </a:t>
            </a:r>
            <a:r>
              <a:rPr lang="en-GB" dirty="0" smtClean="0">
                <a:latin typeface="Comic Sans MS" panose="030F0702030302020204" pitchFamily="66" charset="0"/>
              </a:rPr>
              <a:t>which nuclei will decay.  This disintegration of the nuclei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decay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3" y="1436243"/>
            <a:ext cx="4003442" cy="2221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6243"/>
            <a:ext cx="4005620" cy="219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9" y="3936914"/>
            <a:ext cx="4010346" cy="219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732240" y="548680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Applications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648072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1.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Tracers</a:t>
            </a:r>
            <a:r>
              <a:rPr lang="en-GB" sz="2000" dirty="0" smtClean="0">
                <a:latin typeface="Comic Sans MS" panose="030F0702030302020204" pitchFamily="66" charset="0"/>
              </a:rPr>
              <a:t> in medicine.  Radioisotopes can be detected in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small amounts</a:t>
            </a:r>
            <a:r>
              <a:rPr lang="en-GB" sz="2000" dirty="0" smtClean="0">
                <a:latin typeface="Comic Sans MS" panose="030F0702030302020204" pitchFamily="66" charset="0"/>
              </a:rPr>
              <a:t>, so are useful for checking the function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body organs</a:t>
            </a:r>
            <a:r>
              <a:rPr lang="en-GB" sz="2000" dirty="0" smtClean="0">
                <a:latin typeface="Comic Sans MS" panose="030F0702030302020204" pitchFamily="66" charset="0"/>
              </a:rPr>
              <a:t>.  </a:t>
            </a:r>
            <a:r>
              <a:rPr lang="en-GB" sz="2000" dirty="0" err="1">
                <a:latin typeface="Comic Sans MS" panose="030F0702030302020204" pitchFamily="66" charset="0"/>
              </a:rPr>
              <a:t>e</a:t>
            </a:r>
            <a:r>
              <a:rPr lang="en-GB" sz="2000" dirty="0" err="1" smtClean="0">
                <a:latin typeface="Comic Sans MS" panose="030F0702030302020204" pitchFamily="66" charset="0"/>
              </a:rPr>
              <a:t>g</a:t>
            </a:r>
            <a:r>
              <a:rPr lang="en-GB" sz="2000" dirty="0" smtClean="0">
                <a:latin typeface="Comic Sans MS" panose="030F0702030302020204" pitchFamily="66" charset="0"/>
              </a:rPr>
              <a:t>. Iodine-123,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gamma source</a:t>
            </a:r>
            <a:r>
              <a:rPr lang="en-GB" sz="2000" dirty="0" smtClean="0">
                <a:latin typeface="Comic Sans MS" panose="030F0702030302020204" pitchFamily="66" charset="0"/>
              </a:rPr>
              <a:t>, is used to check the function of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thyroid gland. 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28" y="1955463"/>
            <a:ext cx="1985332" cy="166459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732240" y="548680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Applications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648072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1.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Tracers</a:t>
            </a:r>
            <a:r>
              <a:rPr lang="en-GB" sz="2000" dirty="0" smtClean="0">
                <a:latin typeface="Comic Sans MS" panose="030F0702030302020204" pitchFamily="66" charset="0"/>
              </a:rPr>
              <a:t> in medicine.  Radioisotopes can be detected in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small amounts</a:t>
            </a:r>
            <a:r>
              <a:rPr lang="en-GB" sz="2000" dirty="0" smtClean="0">
                <a:latin typeface="Comic Sans MS" panose="030F0702030302020204" pitchFamily="66" charset="0"/>
              </a:rPr>
              <a:t>, so are useful for checking the function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body organs</a:t>
            </a:r>
            <a:r>
              <a:rPr lang="en-GB" sz="2000" dirty="0" smtClean="0">
                <a:latin typeface="Comic Sans MS" panose="030F0702030302020204" pitchFamily="66" charset="0"/>
              </a:rPr>
              <a:t>.  </a:t>
            </a:r>
            <a:r>
              <a:rPr lang="en-GB" sz="2000" dirty="0" err="1">
                <a:latin typeface="Comic Sans MS" panose="030F0702030302020204" pitchFamily="66" charset="0"/>
              </a:rPr>
              <a:t>e</a:t>
            </a:r>
            <a:r>
              <a:rPr lang="en-GB" sz="2000" dirty="0" err="1" smtClean="0">
                <a:latin typeface="Comic Sans MS" panose="030F0702030302020204" pitchFamily="66" charset="0"/>
              </a:rPr>
              <a:t>g</a:t>
            </a:r>
            <a:r>
              <a:rPr lang="en-GB" sz="2000" dirty="0" smtClean="0">
                <a:latin typeface="Comic Sans MS" panose="030F0702030302020204" pitchFamily="66" charset="0"/>
              </a:rPr>
              <a:t>. Iodine-123,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gamma source</a:t>
            </a:r>
            <a:r>
              <a:rPr lang="en-GB" sz="2000" dirty="0" smtClean="0">
                <a:latin typeface="Comic Sans MS" panose="030F0702030302020204" pitchFamily="66" charset="0"/>
              </a:rPr>
              <a:t>, is used to check the function of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thyroid gland. 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28" y="1955463"/>
            <a:ext cx="1985332" cy="166459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93328" y="4005064"/>
            <a:ext cx="1985332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7459579" y="4167739"/>
            <a:ext cx="385010" cy="211756"/>
          </a:xfrm>
          <a:custGeom>
            <a:avLst/>
            <a:gdLst>
              <a:gd name="connsiteX0" fmla="*/ 0 w 385010"/>
              <a:gd name="connsiteY0" fmla="*/ 211756 h 211756"/>
              <a:gd name="connsiteX1" fmla="*/ 57752 w 385010"/>
              <a:gd name="connsiteY1" fmla="*/ 154004 h 211756"/>
              <a:gd name="connsiteX2" fmla="*/ 115503 w 385010"/>
              <a:gd name="connsiteY2" fmla="*/ 173255 h 211756"/>
              <a:gd name="connsiteX3" fmla="*/ 144379 w 385010"/>
              <a:gd name="connsiteY3" fmla="*/ 182880 h 211756"/>
              <a:gd name="connsiteX4" fmla="*/ 202130 w 385010"/>
              <a:gd name="connsiteY4" fmla="*/ 154004 h 211756"/>
              <a:gd name="connsiteX5" fmla="*/ 240632 w 385010"/>
              <a:gd name="connsiteY5" fmla="*/ 105878 h 211756"/>
              <a:gd name="connsiteX6" fmla="*/ 279133 w 385010"/>
              <a:gd name="connsiteY6" fmla="*/ 48126 h 211756"/>
              <a:gd name="connsiteX7" fmla="*/ 336884 w 385010"/>
              <a:gd name="connsiteY7" fmla="*/ 28876 h 211756"/>
              <a:gd name="connsiteX8" fmla="*/ 385010 w 385010"/>
              <a:gd name="connsiteY8" fmla="*/ 0 h 21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010" h="211756">
                <a:moveTo>
                  <a:pt x="0" y="211756"/>
                </a:moveTo>
                <a:cubicBezTo>
                  <a:pt x="14447" y="175637"/>
                  <a:pt x="9927" y="149221"/>
                  <a:pt x="57752" y="154004"/>
                </a:cubicBezTo>
                <a:cubicBezTo>
                  <a:pt x="77943" y="156023"/>
                  <a:pt x="96253" y="166838"/>
                  <a:pt x="115503" y="173255"/>
                </a:cubicBezTo>
                <a:lnTo>
                  <a:pt x="144379" y="182880"/>
                </a:lnTo>
                <a:cubicBezTo>
                  <a:pt x="163403" y="176539"/>
                  <a:pt x="188559" y="170968"/>
                  <a:pt x="202130" y="154004"/>
                </a:cubicBezTo>
                <a:cubicBezTo>
                  <a:pt x="255259" y="87591"/>
                  <a:pt x="157884" y="161041"/>
                  <a:pt x="240632" y="105878"/>
                </a:cubicBezTo>
                <a:cubicBezTo>
                  <a:pt x="253466" y="86627"/>
                  <a:pt x="257184" y="55442"/>
                  <a:pt x="279133" y="48126"/>
                </a:cubicBezTo>
                <a:lnTo>
                  <a:pt x="336884" y="28876"/>
                </a:lnTo>
                <a:cubicBezTo>
                  <a:pt x="371729" y="5646"/>
                  <a:pt x="355413" y="14798"/>
                  <a:pt x="38501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>
            <a:off x="7308304" y="4379495"/>
            <a:ext cx="151275" cy="273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>
            <a:off x="7459579" y="4379495"/>
            <a:ext cx="57491" cy="2892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59579" y="4379495"/>
            <a:ext cx="280773" cy="259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xplosion 2 15"/>
          <p:cNvSpPr/>
          <p:nvPr/>
        </p:nvSpPr>
        <p:spPr>
          <a:xfrm>
            <a:off x="7383941" y="4273617"/>
            <a:ext cx="216024" cy="235503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1520" y="3771809"/>
            <a:ext cx="648072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2</a:t>
            </a:r>
            <a:r>
              <a:rPr lang="en-GB" sz="2000" dirty="0" smtClean="0">
                <a:latin typeface="Comic Sans MS" panose="030F0702030302020204" pitchFamily="66" charset="0"/>
              </a:rPr>
              <a:t>.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Tracers</a:t>
            </a:r>
            <a:r>
              <a:rPr lang="en-GB" sz="2000" dirty="0" smtClean="0">
                <a:latin typeface="Comic Sans MS" panose="030F0702030302020204" pitchFamily="66" charset="0"/>
              </a:rPr>
              <a:t> in industry. 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Leaks</a:t>
            </a:r>
            <a:r>
              <a:rPr lang="en-GB" sz="2000" dirty="0" smtClean="0">
                <a:latin typeface="Comic Sans MS" panose="030F0702030302020204" pitchFamily="66" charset="0"/>
              </a:rPr>
              <a:t> in underground pipes can be detected by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adding</a:t>
            </a:r>
            <a:r>
              <a:rPr lang="en-GB" sz="2000" dirty="0" smtClean="0">
                <a:latin typeface="Comic Sans MS" panose="030F0702030302020204" pitchFamily="66" charset="0"/>
              </a:rPr>
              <a:t> a tracer to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fluid</a:t>
            </a:r>
            <a:r>
              <a:rPr lang="en-GB" sz="2000" dirty="0" smtClean="0">
                <a:latin typeface="Comic Sans MS" panose="030F0702030302020204" pitchFamily="66" charset="0"/>
              </a:rPr>
              <a:t> in the pipe.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732240" y="548680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Applications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648072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1.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Tracers</a:t>
            </a:r>
            <a:r>
              <a:rPr lang="en-GB" sz="2000" dirty="0" smtClean="0">
                <a:latin typeface="Comic Sans MS" panose="030F0702030302020204" pitchFamily="66" charset="0"/>
              </a:rPr>
              <a:t> in medicine.  Radioisotopes can be detected in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small amounts</a:t>
            </a:r>
            <a:r>
              <a:rPr lang="en-GB" sz="2000" dirty="0" smtClean="0">
                <a:latin typeface="Comic Sans MS" panose="030F0702030302020204" pitchFamily="66" charset="0"/>
              </a:rPr>
              <a:t>, so are useful for checking the function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body organs</a:t>
            </a:r>
            <a:r>
              <a:rPr lang="en-GB" sz="2000" dirty="0" smtClean="0">
                <a:latin typeface="Comic Sans MS" panose="030F0702030302020204" pitchFamily="66" charset="0"/>
              </a:rPr>
              <a:t>.  </a:t>
            </a:r>
            <a:r>
              <a:rPr lang="en-GB" sz="2000" dirty="0" err="1">
                <a:latin typeface="Comic Sans MS" panose="030F0702030302020204" pitchFamily="66" charset="0"/>
              </a:rPr>
              <a:t>e</a:t>
            </a:r>
            <a:r>
              <a:rPr lang="en-GB" sz="2000" dirty="0" err="1" smtClean="0">
                <a:latin typeface="Comic Sans MS" panose="030F0702030302020204" pitchFamily="66" charset="0"/>
              </a:rPr>
              <a:t>g</a:t>
            </a:r>
            <a:r>
              <a:rPr lang="en-GB" sz="2000" dirty="0" smtClean="0">
                <a:latin typeface="Comic Sans MS" panose="030F0702030302020204" pitchFamily="66" charset="0"/>
              </a:rPr>
              <a:t>. Iodine-123,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gamma source</a:t>
            </a:r>
            <a:r>
              <a:rPr lang="en-GB" sz="2000" dirty="0" smtClean="0">
                <a:latin typeface="Comic Sans MS" panose="030F0702030302020204" pitchFamily="66" charset="0"/>
              </a:rPr>
              <a:t>, is used to check the function of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thyroid gland. 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28" y="1955463"/>
            <a:ext cx="1985332" cy="166459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3771809"/>
            <a:ext cx="648072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2</a:t>
            </a:r>
            <a:r>
              <a:rPr lang="en-GB" sz="2000" dirty="0" smtClean="0">
                <a:latin typeface="Comic Sans MS" panose="030F0702030302020204" pitchFamily="66" charset="0"/>
              </a:rPr>
              <a:t>.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Tracers</a:t>
            </a:r>
            <a:r>
              <a:rPr lang="en-GB" sz="2000" dirty="0" smtClean="0">
                <a:latin typeface="Comic Sans MS" panose="030F0702030302020204" pitchFamily="66" charset="0"/>
              </a:rPr>
              <a:t> in industry. 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Leaks</a:t>
            </a:r>
            <a:r>
              <a:rPr lang="en-GB" sz="2000" dirty="0" smtClean="0">
                <a:latin typeface="Comic Sans MS" panose="030F0702030302020204" pitchFamily="66" charset="0"/>
              </a:rPr>
              <a:t> in underground pipes can be detected by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adding</a:t>
            </a:r>
            <a:r>
              <a:rPr lang="en-GB" sz="2000" dirty="0" smtClean="0">
                <a:latin typeface="Comic Sans MS" panose="030F0702030302020204" pitchFamily="66" charset="0"/>
              </a:rPr>
              <a:t> a tracer to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fluid</a:t>
            </a:r>
            <a:r>
              <a:rPr lang="en-GB" sz="2000" dirty="0" smtClean="0">
                <a:latin typeface="Comic Sans MS" panose="030F0702030302020204" pitchFamily="66" charset="0"/>
              </a:rPr>
              <a:t> in the pipe.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3328" y="4005064"/>
            <a:ext cx="1985332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7459579" y="4167739"/>
            <a:ext cx="385010" cy="211756"/>
          </a:xfrm>
          <a:custGeom>
            <a:avLst/>
            <a:gdLst>
              <a:gd name="connsiteX0" fmla="*/ 0 w 385010"/>
              <a:gd name="connsiteY0" fmla="*/ 211756 h 211756"/>
              <a:gd name="connsiteX1" fmla="*/ 57752 w 385010"/>
              <a:gd name="connsiteY1" fmla="*/ 154004 h 211756"/>
              <a:gd name="connsiteX2" fmla="*/ 115503 w 385010"/>
              <a:gd name="connsiteY2" fmla="*/ 173255 h 211756"/>
              <a:gd name="connsiteX3" fmla="*/ 144379 w 385010"/>
              <a:gd name="connsiteY3" fmla="*/ 182880 h 211756"/>
              <a:gd name="connsiteX4" fmla="*/ 202130 w 385010"/>
              <a:gd name="connsiteY4" fmla="*/ 154004 h 211756"/>
              <a:gd name="connsiteX5" fmla="*/ 240632 w 385010"/>
              <a:gd name="connsiteY5" fmla="*/ 105878 h 211756"/>
              <a:gd name="connsiteX6" fmla="*/ 279133 w 385010"/>
              <a:gd name="connsiteY6" fmla="*/ 48126 h 211756"/>
              <a:gd name="connsiteX7" fmla="*/ 336884 w 385010"/>
              <a:gd name="connsiteY7" fmla="*/ 28876 h 211756"/>
              <a:gd name="connsiteX8" fmla="*/ 385010 w 385010"/>
              <a:gd name="connsiteY8" fmla="*/ 0 h 21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010" h="211756">
                <a:moveTo>
                  <a:pt x="0" y="211756"/>
                </a:moveTo>
                <a:cubicBezTo>
                  <a:pt x="14447" y="175637"/>
                  <a:pt x="9927" y="149221"/>
                  <a:pt x="57752" y="154004"/>
                </a:cubicBezTo>
                <a:cubicBezTo>
                  <a:pt x="77943" y="156023"/>
                  <a:pt x="96253" y="166838"/>
                  <a:pt x="115503" y="173255"/>
                </a:cubicBezTo>
                <a:lnTo>
                  <a:pt x="144379" y="182880"/>
                </a:lnTo>
                <a:cubicBezTo>
                  <a:pt x="163403" y="176539"/>
                  <a:pt x="188559" y="170968"/>
                  <a:pt x="202130" y="154004"/>
                </a:cubicBezTo>
                <a:cubicBezTo>
                  <a:pt x="255259" y="87591"/>
                  <a:pt x="157884" y="161041"/>
                  <a:pt x="240632" y="105878"/>
                </a:cubicBezTo>
                <a:cubicBezTo>
                  <a:pt x="253466" y="86627"/>
                  <a:pt x="257184" y="55442"/>
                  <a:pt x="279133" y="48126"/>
                </a:cubicBezTo>
                <a:lnTo>
                  <a:pt x="336884" y="28876"/>
                </a:lnTo>
                <a:cubicBezTo>
                  <a:pt x="371729" y="5646"/>
                  <a:pt x="355413" y="14798"/>
                  <a:pt x="38501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>
            <a:off x="7308304" y="4379495"/>
            <a:ext cx="151275" cy="273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>
            <a:off x="7459579" y="4379495"/>
            <a:ext cx="57491" cy="2892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59579" y="4379495"/>
            <a:ext cx="280773" cy="259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xplosion 2 15"/>
          <p:cNvSpPr/>
          <p:nvPr/>
        </p:nvSpPr>
        <p:spPr>
          <a:xfrm>
            <a:off x="7383941" y="4273617"/>
            <a:ext cx="216024" cy="235503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1520" y="4939872"/>
            <a:ext cx="64807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3.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Sterilisation</a:t>
            </a:r>
            <a:r>
              <a:rPr lang="en-GB" sz="2000" dirty="0" smtClean="0">
                <a:latin typeface="Comic Sans MS" panose="030F0702030302020204" pitchFamily="66" charset="0"/>
              </a:rPr>
              <a:t>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food </a:t>
            </a:r>
            <a:r>
              <a:rPr lang="en-GB" sz="2000" dirty="0" smtClean="0">
                <a:latin typeface="Comic Sans MS" panose="030F0702030302020204" pitchFamily="66" charset="0"/>
              </a:rPr>
              <a:t>and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surgical instruments</a:t>
            </a:r>
            <a:r>
              <a:rPr lang="en-GB" sz="2000" dirty="0" smtClean="0">
                <a:latin typeface="Comic Sans MS" panose="030F0702030302020204" pitchFamily="66" charset="0"/>
              </a:rPr>
              <a:t>.  Exposure to a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dose </a:t>
            </a:r>
            <a:r>
              <a:rPr lang="en-GB" sz="2000" dirty="0" smtClean="0">
                <a:latin typeface="Comic Sans MS" panose="030F0702030302020204" pitchFamily="66" charset="0"/>
              </a:rPr>
              <a:t>of gamma rays can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kill all microbes</a:t>
            </a:r>
            <a:r>
              <a:rPr lang="en-GB" sz="2000" dirty="0" smtClean="0">
                <a:latin typeface="Comic Sans MS" panose="030F0702030302020204" pitchFamily="66" charset="0"/>
              </a:rPr>
              <a:t>, so food is kept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fresher</a:t>
            </a:r>
            <a:r>
              <a:rPr lang="en-GB" sz="2000" dirty="0" smtClean="0">
                <a:latin typeface="Comic Sans MS" panose="030F0702030302020204" pitchFamily="66" charset="0"/>
              </a:rPr>
              <a:t> for longer and instruments will be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clean for operations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71" y="4939872"/>
            <a:ext cx="1515550" cy="110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06870" y="6041944"/>
            <a:ext cx="164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Gamma source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732240" y="548680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Applications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35696" y="1988840"/>
            <a:ext cx="1584176" cy="15841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811176" y="3645024"/>
            <a:ext cx="1584176" cy="158417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7678" y="3474176"/>
            <a:ext cx="1944216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603264" y="3573016"/>
            <a:ext cx="4849056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204185" y="3484345"/>
            <a:ext cx="413887" cy="241191"/>
          </a:xfrm>
          <a:custGeom>
            <a:avLst/>
            <a:gdLst>
              <a:gd name="connsiteX0" fmla="*/ 0 w 413887"/>
              <a:gd name="connsiteY0" fmla="*/ 0 h 241191"/>
              <a:gd name="connsiteX1" fmla="*/ 0 w 413887"/>
              <a:gd name="connsiteY1" fmla="*/ 0 h 241191"/>
              <a:gd name="connsiteX2" fmla="*/ 86628 w 413887"/>
              <a:gd name="connsiteY2" fmla="*/ 19251 h 241191"/>
              <a:gd name="connsiteX3" fmla="*/ 154004 w 413887"/>
              <a:gd name="connsiteY3" fmla="*/ 67377 h 241191"/>
              <a:gd name="connsiteX4" fmla="*/ 211756 w 413887"/>
              <a:gd name="connsiteY4" fmla="*/ 86628 h 241191"/>
              <a:gd name="connsiteX5" fmla="*/ 298383 w 413887"/>
              <a:gd name="connsiteY5" fmla="*/ 105878 h 241191"/>
              <a:gd name="connsiteX6" fmla="*/ 413887 w 413887"/>
              <a:gd name="connsiteY6" fmla="*/ 96253 h 241191"/>
              <a:gd name="connsiteX7" fmla="*/ 413887 w 413887"/>
              <a:gd name="connsiteY7" fmla="*/ 134754 h 241191"/>
              <a:gd name="connsiteX8" fmla="*/ 413887 w 413887"/>
              <a:gd name="connsiteY8" fmla="*/ 134754 h 241191"/>
              <a:gd name="connsiteX9" fmla="*/ 327259 w 413887"/>
              <a:gd name="connsiteY9" fmla="*/ 144379 h 241191"/>
              <a:gd name="connsiteX10" fmla="*/ 259882 w 413887"/>
              <a:gd name="connsiteY10" fmla="*/ 163630 h 241191"/>
              <a:gd name="connsiteX11" fmla="*/ 211756 w 413887"/>
              <a:gd name="connsiteY11" fmla="*/ 173255 h 241191"/>
              <a:gd name="connsiteX12" fmla="*/ 154004 w 413887"/>
              <a:gd name="connsiteY12" fmla="*/ 192506 h 241191"/>
              <a:gd name="connsiteX13" fmla="*/ 125129 w 413887"/>
              <a:gd name="connsiteY13" fmla="*/ 202131 h 241191"/>
              <a:gd name="connsiteX14" fmla="*/ 96253 w 413887"/>
              <a:gd name="connsiteY14" fmla="*/ 211756 h 241191"/>
              <a:gd name="connsiteX15" fmla="*/ 38501 w 413887"/>
              <a:gd name="connsiteY15" fmla="*/ 240632 h 241191"/>
              <a:gd name="connsiteX16" fmla="*/ 19251 w 413887"/>
              <a:gd name="connsiteY16" fmla="*/ 240632 h 241191"/>
              <a:gd name="connsiteX17" fmla="*/ 19251 w 413887"/>
              <a:gd name="connsiteY17" fmla="*/ 240632 h 241191"/>
              <a:gd name="connsiteX18" fmla="*/ 28876 w 413887"/>
              <a:gd name="connsiteY18" fmla="*/ 154004 h 241191"/>
              <a:gd name="connsiteX19" fmla="*/ 9626 w 413887"/>
              <a:gd name="connsiteY19" fmla="*/ 77002 h 241191"/>
              <a:gd name="connsiteX20" fmla="*/ 0 w 413887"/>
              <a:gd name="connsiteY20" fmla="*/ 0 h 24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3887" h="241191">
                <a:moveTo>
                  <a:pt x="0" y="0"/>
                </a:moveTo>
                <a:lnTo>
                  <a:pt x="0" y="0"/>
                </a:lnTo>
                <a:cubicBezTo>
                  <a:pt x="28876" y="6417"/>
                  <a:pt x="58566" y="9897"/>
                  <a:pt x="86628" y="19251"/>
                </a:cubicBezTo>
                <a:cubicBezTo>
                  <a:pt x="96060" y="22395"/>
                  <a:pt x="151723" y="66236"/>
                  <a:pt x="154004" y="67377"/>
                </a:cubicBezTo>
                <a:cubicBezTo>
                  <a:pt x="172154" y="76452"/>
                  <a:pt x="192505" y="80211"/>
                  <a:pt x="211756" y="86628"/>
                </a:cubicBezTo>
                <a:cubicBezTo>
                  <a:pt x="259143" y="102424"/>
                  <a:pt x="230630" y="94586"/>
                  <a:pt x="298383" y="105878"/>
                </a:cubicBezTo>
                <a:cubicBezTo>
                  <a:pt x="394577" y="95190"/>
                  <a:pt x="355957" y="96253"/>
                  <a:pt x="413887" y="96253"/>
                </a:cubicBezTo>
                <a:lnTo>
                  <a:pt x="413887" y="134754"/>
                </a:lnTo>
                <a:lnTo>
                  <a:pt x="413887" y="134754"/>
                </a:lnTo>
                <a:cubicBezTo>
                  <a:pt x="385011" y="137962"/>
                  <a:pt x="355975" y="139961"/>
                  <a:pt x="327259" y="144379"/>
                </a:cubicBezTo>
                <a:cubicBezTo>
                  <a:pt x="280439" y="151582"/>
                  <a:pt x="300139" y="153566"/>
                  <a:pt x="259882" y="163630"/>
                </a:cubicBezTo>
                <a:cubicBezTo>
                  <a:pt x="244011" y="167598"/>
                  <a:pt x="227539" y="168950"/>
                  <a:pt x="211756" y="173255"/>
                </a:cubicBezTo>
                <a:cubicBezTo>
                  <a:pt x="192179" y="178594"/>
                  <a:pt x="173255" y="186089"/>
                  <a:pt x="154004" y="192506"/>
                </a:cubicBezTo>
                <a:lnTo>
                  <a:pt x="125129" y="202131"/>
                </a:lnTo>
                <a:lnTo>
                  <a:pt x="96253" y="211756"/>
                </a:lnTo>
                <a:cubicBezTo>
                  <a:pt x="71916" y="227981"/>
                  <a:pt x="66967" y="234939"/>
                  <a:pt x="38501" y="240632"/>
                </a:cubicBezTo>
                <a:cubicBezTo>
                  <a:pt x="32209" y="241890"/>
                  <a:pt x="25668" y="240632"/>
                  <a:pt x="19251" y="240632"/>
                </a:cubicBezTo>
                <a:lnTo>
                  <a:pt x="19251" y="240632"/>
                </a:lnTo>
                <a:cubicBezTo>
                  <a:pt x="22459" y="211756"/>
                  <a:pt x="28876" y="183058"/>
                  <a:pt x="28876" y="154004"/>
                </a:cubicBezTo>
                <a:cubicBezTo>
                  <a:pt x="28876" y="20554"/>
                  <a:pt x="17221" y="168144"/>
                  <a:pt x="9626" y="77002"/>
                </a:cubicBezTo>
                <a:cubicBezTo>
                  <a:pt x="7228" y="48226"/>
                  <a:pt x="1604" y="12834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155371" y="3479470"/>
            <a:ext cx="433450" cy="243444"/>
          </a:xfrm>
          <a:custGeom>
            <a:avLst/>
            <a:gdLst>
              <a:gd name="connsiteX0" fmla="*/ 0 w 433450"/>
              <a:gd name="connsiteY0" fmla="*/ 0 h 243444"/>
              <a:gd name="connsiteX1" fmla="*/ 0 w 433450"/>
              <a:gd name="connsiteY1" fmla="*/ 0 h 243444"/>
              <a:gd name="connsiteX2" fmla="*/ 100941 w 433450"/>
              <a:gd name="connsiteY2" fmla="*/ 5938 h 243444"/>
              <a:gd name="connsiteX3" fmla="*/ 427512 w 433450"/>
              <a:gd name="connsiteY3" fmla="*/ 112816 h 243444"/>
              <a:gd name="connsiteX4" fmla="*/ 433450 w 433450"/>
              <a:gd name="connsiteY4" fmla="*/ 154379 h 243444"/>
              <a:gd name="connsiteX5" fmla="*/ 47502 w 433450"/>
              <a:gd name="connsiteY5" fmla="*/ 243444 h 243444"/>
              <a:gd name="connsiteX6" fmla="*/ 0 w 433450"/>
              <a:gd name="connsiteY6" fmla="*/ 0 h 2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450" h="243444">
                <a:moveTo>
                  <a:pt x="0" y="0"/>
                </a:moveTo>
                <a:lnTo>
                  <a:pt x="0" y="0"/>
                </a:lnTo>
                <a:cubicBezTo>
                  <a:pt x="69176" y="7687"/>
                  <a:pt x="35516" y="5938"/>
                  <a:pt x="100941" y="5938"/>
                </a:cubicBezTo>
                <a:lnTo>
                  <a:pt x="427512" y="112816"/>
                </a:lnTo>
                <a:lnTo>
                  <a:pt x="433450" y="154379"/>
                </a:lnTo>
                <a:lnTo>
                  <a:pt x="47502" y="243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Manual Operation 11"/>
          <p:cNvSpPr/>
          <p:nvPr/>
        </p:nvSpPr>
        <p:spPr>
          <a:xfrm>
            <a:off x="4427984" y="2492896"/>
            <a:ext cx="1152128" cy="936104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4572000" y="3861048"/>
            <a:ext cx="864096" cy="4320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urved Connector 14"/>
          <p:cNvCxnSpPr/>
          <p:nvPr/>
        </p:nvCxnSpPr>
        <p:spPr>
          <a:xfrm rot="16200000" flipH="1">
            <a:off x="4608004" y="3609020"/>
            <a:ext cx="432048" cy="72008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2" idx="2"/>
            <a:endCxn id="13" idx="0"/>
          </p:cNvCxnSpPr>
          <p:nvPr/>
        </p:nvCxnSpPr>
        <p:spPr>
          <a:xfrm rot="5400000">
            <a:off x="4788024" y="3645024"/>
            <a:ext cx="432048" cy="127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>
            <a:off x="4971219" y="3612195"/>
            <a:ext cx="425698" cy="72008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267678" y="3212976"/>
            <a:ext cx="1424002" cy="216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5868144" y="3353859"/>
            <a:ext cx="1424002" cy="216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155371" y="2492896"/>
            <a:ext cx="90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Roller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204185" y="4252446"/>
            <a:ext cx="90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Roller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3923764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Metal sheet 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V="1">
            <a:off x="971600" y="3648199"/>
            <a:ext cx="8079" cy="2755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0" y="249289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Gamma source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392376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Detector </a:t>
            </a:r>
            <a:endParaRPr lang="en-GB" sz="1400" dirty="0"/>
          </a:p>
        </p:txBody>
      </p:sp>
      <p:sp>
        <p:nvSpPr>
          <p:cNvPr id="29" name="Bent Arrow 28"/>
          <p:cNvSpPr/>
          <p:nvPr/>
        </p:nvSpPr>
        <p:spPr>
          <a:xfrm rot="10800000">
            <a:off x="3395352" y="4293095"/>
            <a:ext cx="1677829" cy="720081"/>
          </a:xfrm>
          <a:prstGeom prst="bentArrow">
            <a:avLst>
              <a:gd name="adj1" fmla="val 25000"/>
              <a:gd name="adj2" fmla="val 28691"/>
              <a:gd name="adj3" fmla="val 25000"/>
              <a:gd name="adj4" fmla="val 43750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4160" y="5013177"/>
            <a:ext cx="117587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Feedback </a:t>
            </a:r>
            <a:endParaRPr lang="en-GB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979679" y="5517232"/>
            <a:ext cx="719272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 this process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steady thickness</a:t>
            </a:r>
            <a:r>
              <a:rPr lang="en-GB" dirty="0" smtClean="0">
                <a:latin typeface="Comic Sans MS" panose="030F0702030302020204" pitchFamily="66" charset="0"/>
              </a:rPr>
              <a:t> of material (paper, metal, </a:t>
            </a:r>
            <a:r>
              <a:rPr lang="en-GB" dirty="0" err="1" smtClean="0">
                <a:latin typeface="Comic Sans MS" panose="030F0702030302020204" pitchFamily="66" charset="0"/>
              </a:rPr>
              <a:t>etc</a:t>
            </a:r>
            <a:r>
              <a:rPr lang="en-GB" dirty="0" smtClean="0">
                <a:latin typeface="Comic Sans MS" panose="030F0702030302020204" pitchFamily="66" charset="0"/>
              </a:rPr>
              <a:t>) can be maintained.   The isotope used must have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 half-life</a:t>
            </a:r>
            <a:r>
              <a:rPr lang="en-GB" dirty="0" smtClean="0">
                <a:latin typeface="Comic Sans MS" panose="030F0702030302020204" pitchFamily="66" charset="0"/>
              </a:rPr>
              <a:t>, so continual replacement isn’t necessary.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thinner</a:t>
            </a:r>
            <a:r>
              <a:rPr lang="en-GB" dirty="0" smtClean="0">
                <a:latin typeface="Comic Sans MS" panose="030F0702030302020204" pitchFamily="66" charset="0"/>
              </a:rPr>
              <a:t> the material,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</a:t>
            </a:r>
            <a:r>
              <a:rPr lang="en-GB" dirty="0" smtClean="0">
                <a:latin typeface="Comic Sans MS" panose="030F0702030302020204" pitchFamily="66" charset="0"/>
              </a:rPr>
              <a:t> the count.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5724128" y="1772816"/>
            <a:ext cx="316835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source being used must be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beta source </a:t>
            </a:r>
            <a:r>
              <a:rPr lang="en-GB" dirty="0" smtClean="0">
                <a:latin typeface="Comic Sans MS" panose="030F0702030302020204" pitchFamily="66" charset="0"/>
              </a:rPr>
              <a:t>for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paper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cardboard</a:t>
            </a:r>
            <a:r>
              <a:rPr lang="en-GB" dirty="0" smtClean="0">
                <a:latin typeface="Comic Sans MS" panose="030F0702030302020204" pitchFamily="66" charset="0"/>
              </a:rPr>
              <a:t>, or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gamma</a:t>
            </a:r>
            <a:r>
              <a:rPr lang="en-GB" dirty="0" smtClean="0">
                <a:latin typeface="Comic Sans MS" panose="030F0702030302020204" pitchFamily="66" charset="0"/>
              </a:rPr>
              <a:t> source for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</a:t>
            </a:r>
            <a:r>
              <a:rPr lang="en-GB" dirty="0" smtClean="0">
                <a:latin typeface="Comic Sans MS" panose="030F0702030302020204" pitchFamily="66" charset="0"/>
              </a:rPr>
              <a:t> sheets.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2771800" y="1412776"/>
            <a:ext cx="25202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4. 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Thickness control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051" name="Explosion 2 2050"/>
          <p:cNvSpPr/>
          <p:nvPr/>
        </p:nvSpPr>
        <p:spPr>
          <a:xfrm>
            <a:off x="5580112" y="3484345"/>
            <a:ext cx="3312368" cy="20328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Very popular with examiners!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6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732240" y="548680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Applications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64807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Radiotherapy</a:t>
            </a:r>
            <a:r>
              <a:rPr lang="en-GB" sz="2000" dirty="0" smtClean="0">
                <a:latin typeface="Comic Sans MS" panose="030F0702030302020204" pitchFamily="66" charset="0"/>
              </a:rPr>
              <a:t> – treating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cancer</a:t>
            </a:r>
            <a:r>
              <a:rPr lang="en-GB" sz="2000" dirty="0" smtClean="0">
                <a:latin typeface="Comic Sans MS" panose="030F0702030302020204" pitchFamily="66" charset="0"/>
              </a:rPr>
              <a:t> using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gamma</a:t>
            </a:r>
            <a:r>
              <a:rPr lang="en-GB" sz="2000" dirty="0" smtClean="0">
                <a:latin typeface="Comic Sans MS" panose="030F0702030302020204" pitchFamily="66" charset="0"/>
              </a:rPr>
              <a:t> rays.  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doses </a:t>
            </a:r>
            <a:r>
              <a:rPr lang="en-GB" sz="2000" dirty="0" smtClean="0">
                <a:latin typeface="Comic Sans MS" panose="030F0702030302020204" pitchFamily="66" charset="0"/>
              </a:rPr>
              <a:t>of gamma rays are directed at just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dosage </a:t>
            </a:r>
            <a:r>
              <a:rPr lang="en-GB" sz="2000" dirty="0" smtClean="0">
                <a:latin typeface="Comic Sans MS" panose="030F0702030302020204" pitchFamily="66" charset="0"/>
              </a:rPr>
              <a:t>to kill cancer cells, whilst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minimising damage </a:t>
            </a:r>
            <a:r>
              <a:rPr lang="en-GB" sz="2000" dirty="0" smtClean="0">
                <a:latin typeface="Comic Sans MS" panose="030F0702030302020204" pitchFamily="66" charset="0"/>
              </a:rPr>
              <a:t>to surrounding healthy cells.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00" y="1988840"/>
            <a:ext cx="2113746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6808" y="3143002"/>
            <a:ext cx="2145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http://www.bbc.co.uk/education/guides/zm8nb9q/revision/9</a:t>
            </a:r>
          </a:p>
        </p:txBody>
      </p:sp>
    </p:spTree>
    <p:extLst>
      <p:ext uri="{BB962C8B-B14F-4D97-AF65-F5344CB8AC3E}">
        <p14:creationId xmlns:p14="http://schemas.microsoft.com/office/powerpoint/2010/main" val="26428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260350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732240" y="548680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Applications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64807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Radiotherapy</a:t>
            </a:r>
            <a:r>
              <a:rPr lang="en-GB" sz="2000" dirty="0" smtClean="0">
                <a:latin typeface="Comic Sans MS" panose="030F0702030302020204" pitchFamily="66" charset="0"/>
              </a:rPr>
              <a:t> – treating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cancer</a:t>
            </a:r>
            <a:r>
              <a:rPr lang="en-GB" sz="2000" dirty="0" smtClean="0">
                <a:latin typeface="Comic Sans MS" panose="030F0702030302020204" pitchFamily="66" charset="0"/>
              </a:rPr>
              <a:t> using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gamma</a:t>
            </a:r>
            <a:r>
              <a:rPr lang="en-GB" sz="2000" dirty="0" smtClean="0">
                <a:latin typeface="Comic Sans MS" panose="030F0702030302020204" pitchFamily="66" charset="0"/>
              </a:rPr>
              <a:t> rays.  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doses </a:t>
            </a:r>
            <a:r>
              <a:rPr lang="en-GB" sz="2000" dirty="0" smtClean="0">
                <a:latin typeface="Comic Sans MS" panose="030F0702030302020204" pitchFamily="66" charset="0"/>
              </a:rPr>
              <a:t>of gamma rays are directed at just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dosage </a:t>
            </a:r>
            <a:r>
              <a:rPr lang="en-GB" sz="2000" dirty="0" smtClean="0">
                <a:latin typeface="Comic Sans MS" panose="030F0702030302020204" pitchFamily="66" charset="0"/>
              </a:rPr>
              <a:t>to kill cancer cells, whilst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minimising damage </a:t>
            </a:r>
            <a:r>
              <a:rPr lang="en-GB" sz="2000" dirty="0" smtClean="0">
                <a:latin typeface="Comic Sans MS" panose="030F0702030302020204" pitchFamily="66" charset="0"/>
              </a:rPr>
              <a:t>to surrounding healthy cells.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00" y="1988840"/>
            <a:ext cx="2113746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6808" y="3143002"/>
            <a:ext cx="2145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http://www.bbc.co.uk/education/guides/zm8nb9q/revision/9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481556"/>
            <a:ext cx="648072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 dating </a:t>
            </a:r>
            <a:r>
              <a:rPr lang="en-GB" sz="2000" dirty="0" smtClean="0">
                <a:latin typeface="Comic Sans MS" panose="030F0702030302020204" pitchFamily="66" charset="0"/>
              </a:rPr>
              <a:t>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rocks</a:t>
            </a:r>
            <a:r>
              <a:rPr lang="en-GB" sz="2000" dirty="0" smtClean="0">
                <a:latin typeface="Comic Sans MS" panose="030F0702030302020204" pitchFamily="66" charset="0"/>
              </a:rPr>
              <a:t> and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archaeological specimens</a:t>
            </a:r>
            <a:r>
              <a:rPr lang="en-GB" sz="2000" dirty="0" smtClean="0">
                <a:latin typeface="Comic Sans MS" panose="030F0702030302020204" pitchFamily="66" charset="0"/>
              </a:rPr>
              <a:t>.   Also known as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 dating</a:t>
            </a:r>
            <a:r>
              <a:rPr lang="en-GB" sz="2000" dirty="0" smtClean="0">
                <a:latin typeface="Comic Sans MS" panose="030F0702030302020204" pitchFamily="66" charset="0"/>
              </a:rPr>
              <a:t>.  The amount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C-14</a:t>
            </a:r>
            <a:r>
              <a:rPr lang="en-GB" sz="2000" dirty="0" smtClean="0">
                <a:latin typeface="Comic Sans MS" panose="030F0702030302020204" pitchFamily="66" charset="0"/>
              </a:rPr>
              <a:t> in a material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decays</a:t>
            </a:r>
            <a:r>
              <a:rPr lang="en-GB" sz="2000" dirty="0" smtClean="0">
                <a:latin typeface="Comic Sans MS" panose="030F0702030302020204" pitchFamily="66" charset="0"/>
              </a:rPr>
              <a:t> with time, so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relative amount </a:t>
            </a:r>
            <a:r>
              <a:rPr lang="en-GB" sz="2000" dirty="0" smtClean="0">
                <a:latin typeface="Comic Sans MS" panose="030F0702030302020204" pitchFamily="66" charset="0"/>
              </a:rPr>
              <a:t>of C-14 gives an indication of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age</a:t>
            </a:r>
            <a:r>
              <a:rPr lang="en-GB" sz="2000" dirty="0" smtClean="0">
                <a:latin typeface="Comic Sans MS" panose="030F0702030302020204" pitchFamily="66" charset="0"/>
              </a:rPr>
              <a:t> of rocks, fossils and other specimens.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00" y="3768252"/>
            <a:ext cx="2117278" cy="1316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760640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three types of radiation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732240" y="548680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216024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Applications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64807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Radiotherapy</a:t>
            </a:r>
            <a:r>
              <a:rPr lang="en-GB" sz="2000" dirty="0" smtClean="0">
                <a:latin typeface="Comic Sans MS" panose="030F0702030302020204" pitchFamily="66" charset="0"/>
              </a:rPr>
              <a:t> – treating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cancer</a:t>
            </a:r>
            <a:r>
              <a:rPr lang="en-GB" sz="2000" dirty="0" smtClean="0">
                <a:latin typeface="Comic Sans MS" panose="030F0702030302020204" pitchFamily="66" charset="0"/>
              </a:rPr>
              <a:t> using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gamma</a:t>
            </a:r>
            <a:r>
              <a:rPr lang="en-GB" sz="2000" dirty="0" smtClean="0">
                <a:latin typeface="Comic Sans MS" panose="030F0702030302020204" pitchFamily="66" charset="0"/>
              </a:rPr>
              <a:t> rays.  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doses </a:t>
            </a:r>
            <a:r>
              <a:rPr lang="en-GB" sz="2000" dirty="0" smtClean="0">
                <a:latin typeface="Comic Sans MS" panose="030F0702030302020204" pitchFamily="66" charset="0"/>
              </a:rPr>
              <a:t>of gamma rays are directed at just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dosage </a:t>
            </a:r>
            <a:r>
              <a:rPr lang="en-GB" sz="2000" dirty="0" smtClean="0">
                <a:latin typeface="Comic Sans MS" panose="030F0702030302020204" pitchFamily="66" charset="0"/>
              </a:rPr>
              <a:t>to kill cancer cells, whilst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minimising damage </a:t>
            </a:r>
            <a:r>
              <a:rPr lang="en-GB" sz="2000" dirty="0" smtClean="0">
                <a:latin typeface="Comic Sans MS" panose="030F0702030302020204" pitchFamily="66" charset="0"/>
              </a:rPr>
              <a:t>to surrounding healthy cells.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00" y="1988840"/>
            <a:ext cx="2113746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6808" y="3143002"/>
            <a:ext cx="2145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http://www.bbc.co.uk/education/guides/zm8nb9q/revision/9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481556"/>
            <a:ext cx="648072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 dating </a:t>
            </a:r>
            <a:r>
              <a:rPr lang="en-GB" sz="2000" dirty="0" smtClean="0">
                <a:latin typeface="Comic Sans MS" panose="030F0702030302020204" pitchFamily="66" charset="0"/>
              </a:rPr>
              <a:t>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rocks</a:t>
            </a:r>
            <a:r>
              <a:rPr lang="en-GB" sz="2000" dirty="0" smtClean="0">
                <a:latin typeface="Comic Sans MS" panose="030F0702030302020204" pitchFamily="66" charset="0"/>
              </a:rPr>
              <a:t> and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archaeological specimens</a:t>
            </a:r>
            <a:r>
              <a:rPr lang="en-GB" sz="2000" dirty="0" smtClean="0">
                <a:latin typeface="Comic Sans MS" panose="030F0702030302020204" pitchFamily="66" charset="0"/>
              </a:rPr>
              <a:t>.   Also known as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 dating</a:t>
            </a:r>
            <a:r>
              <a:rPr lang="en-GB" sz="2000" dirty="0" smtClean="0">
                <a:latin typeface="Comic Sans MS" panose="030F0702030302020204" pitchFamily="66" charset="0"/>
              </a:rPr>
              <a:t>.  The amount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C-14</a:t>
            </a:r>
            <a:r>
              <a:rPr lang="en-GB" sz="2000" dirty="0" smtClean="0">
                <a:latin typeface="Comic Sans MS" panose="030F0702030302020204" pitchFamily="66" charset="0"/>
              </a:rPr>
              <a:t> in a material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decays</a:t>
            </a:r>
            <a:r>
              <a:rPr lang="en-GB" sz="2000" dirty="0" smtClean="0">
                <a:latin typeface="Comic Sans MS" panose="030F0702030302020204" pitchFamily="66" charset="0"/>
              </a:rPr>
              <a:t> with time, so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relative amount </a:t>
            </a:r>
            <a:r>
              <a:rPr lang="en-GB" sz="2000" dirty="0" smtClean="0">
                <a:latin typeface="Comic Sans MS" panose="030F0702030302020204" pitchFamily="66" charset="0"/>
              </a:rPr>
              <a:t>of C-14 gives an indication of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age</a:t>
            </a:r>
            <a:r>
              <a:rPr lang="en-GB" sz="2000" dirty="0" smtClean="0">
                <a:latin typeface="Comic Sans MS" panose="030F0702030302020204" pitchFamily="66" charset="0"/>
              </a:rPr>
              <a:t> of rocks, fossils and other specimens.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00" y="3768252"/>
            <a:ext cx="2117278" cy="1316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5205" y="5520443"/>
            <a:ext cx="64807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7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Generating power </a:t>
            </a:r>
            <a:r>
              <a:rPr lang="en-GB" sz="2000" dirty="0" smtClean="0">
                <a:latin typeface="Comic Sans MS" panose="030F0702030302020204" pitchFamily="66" charset="0"/>
              </a:rPr>
              <a:t>from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nuclear fuel </a:t>
            </a:r>
            <a:r>
              <a:rPr lang="en-GB" sz="2000" dirty="0" smtClean="0">
                <a:latin typeface="Comic Sans MS" panose="030F0702030302020204" pitchFamily="66" charset="0"/>
              </a:rPr>
              <a:t>(uranium).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      By purifying uranium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chain reaction </a:t>
            </a:r>
            <a:r>
              <a:rPr lang="en-GB" sz="2000" dirty="0" smtClean="0">
                <a:latin typeface="Comic Sans MS" panose="030F0702030302020204" pitchFamily="66" charset="0"/>
              </a:rPr>
              <a:t>can be                       started which generates lots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</a:t>
            </a:r>
            <a:r>
              <a:rPr lang="en-GB" sz="2000" dirty="0" smtClean="0">
                <a:latin typeface="Comic Sans MS" panose="030F0702030302020204" pitchFamily="66" charset="0"/>
              </a:rPr>
              <a:t>, which can be  used to produce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electricity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14" y="5229200"/>
            <a:ext cx="1412318" cy="1422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71799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Demonstrate understanding of background radiation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detection of α-particles, β-particles and γ-rays (β + are not included: β-particles will be taken to refer to β</a:t>
                      </a:r>
                      <a:r>
                        <a:rPr lang="en-GB" sz="1400" baseline="30000" dirty="0" smtClean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Discuss the random nature of radioactive emission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Identify α, β and γ-emissions by recalling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their nature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their relative ionising effects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– their relative penetrating abilities (β+ are not included, β-particles will be taken to refer to β–)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Describe their deflection in electric fields and in magnetic fields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Interpret their relative ionising effects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Give and explain examples of practical applications of α, β and γ-emissions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5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Radioactivity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4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23" y="1988840"/>
            <a:ext cx="1872208" cy="165789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763688" y="1852760"/>
            <a:ext cx="1998497" cy="1433142"/>
          </a:xfrm>
          <a:prstGeom prst="wedgeRectCallout">
            <a:avLst>
              <a:gd name="adj1" fmla="val -87779"/>
              <a:gd name="adj2" fmla="val -780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Hold on a minute – how do we know about this ‘background radiation’ stuff?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23" y="1988840"/>
            <a:ext cx="1872208" cy="165789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763688" y="1852760"/>
            <a:ext cx="1998497" cy="1433142"/>
          </a:xfrm>
          <a:prstGeom prst="wedgeRectCallout">
            <a:avLst>
              <a:gd name="adj1" fmla="val -87779"/>
              <a:gd name="adj2" fmla="val -780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Hold on a minute – how do we know about this ‘background radiation’ stuff?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36" y="5023476"/>
            <a:ext cx="1804149" cy="1804149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250825" y="3717032"/>
            <a:ext cx="2881015" cy="1872208"/>
          </a:xfrm>
          <a:prstGeom prst="wedgeRectCallout">
            <a:avLst>
              <a:gd name="adj1" fmla="val 67033"/>
              <a:gd name="adj2" fmla="val 42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We can monitor levels of radiation using a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Geiger-Muller</a:t>
            </a:r>
            <a:r>
              <a:rPr lang="en-GB" sz="2000" dirty="0" smtClean="0">
                <a:latin typeface="Comic Sans MS" panose="030F0702030302020204" pitchFamily="66" charset="0"/>
              </a:rPr>
              <a:t> tube and counter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23" y="1988840"/>
            <a:ext cx="1872208" cy="165789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763688" y="1852760"/>
            <a:ext cx="1998497" cy="1433142"/>
          </a:xfrm>
          <a:prstGeom prst="wedgeRectCallout">
            <a:avLst>
              <a:gd name="adj1" fmla="val -87779"/>
              <a:gd name="adj2" fmla="val -780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Hold on a minute – how do we know about this ‘background radiation’ stuff?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36" y="5023476"/>
            <a:ext cx="1804149" cy="1804149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250825" y="3717032"/>
            <a:ext cx="2881015" cy="1872208"/>
          </a:xfrm>
          <a:prstGeom prst="wedgeRectCallout">
            <a:avLst>
              <a:gd name="adj1" fmla="val 67033"/>
              <a:gd name="adj2" fmla="val 42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We can monitor levels of radiation using a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Geiger-Muller</a:t>
            </a:r>
            <a:r>
              <a:rPr lang="en-GB" sz="2000" dirty="0" smtClean="0">
                <a:latin typeface="Comic Sans MS" panose="030F0702030302020204" pitchFamily="66" charset="0"/>
              </a:rPr>
              <a:t> tube and counter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c85c7a.medialib.glogster.com/media/24/2406ca8ab3729d275fd595be943cc1d6b2916d82b8535788bb6a1a6945fa79e4/radioactivit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3" y="3429000"/>
            <a:ext cx="2187577" cy="169172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51014" y="5124919"/>
            <a:ext cx="2130711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800" dirty="0"/>
              <a:t>http://ztopics.com/Geiger-Muller%20counter/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3429000"/>
            <a:ext cx="230425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When a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particle </a:t>
            </a:r>
            <a:r>
              <a:rPr lang="en-GB" sz="1600" dirty="0" smtClean="0">
                <a:latin typeface="Comic Sans MS" panose="030F0702030302020204" pitchFamily="66" charset="0"/>
              </a:rPr>
              <a:t>enters the tube it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ionises</a:t>
            </a:r>
            <a:r>
              <a:rPr lang="en-GB" sz="1600" dirty="0" smtClean="0">
                <a:latin typeface="Comic Sans MS" panose="030F0702030302020204" pitchFamily="66" charset="0"/>
              </a:rPr>
              <a:t> the gas inside and triggers an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electrical discharge (spark) </a:t>
            </a:r>
            <a:r>
              <a:rPr lang="en-GB" sz="1600" dirty="0" smtClean="0">
                <a:latin typeface="Comic Sans MS" panose="030F0702030302020204" pitchFamily="66" charset="0"/>
              </a:rPr>
              <a:t>which make s a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clicking sound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5445224"/>
            <a:ext cx="42484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signal</a:t>
            </a:r>
            <a:r>
              <a:rPr lang="en-GB" dirty="0" smtClean="0">
                <a:latin typeface="Comic Sans MS" panose="030F0702030302020204" pitchFamily="66" charset="0"/>
              </a:rPr>
              <a:t> is also sent to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electronic counter</a:t>
            </a:r>
            <a:r>
              <a:rPr lang="en-GB" dirty="0" smtClean="0">
                <a:latin typeface="Comic Sans MS" panose="030F0702030302020204" pitchFamily="66" charset="0"/>
              </a:rPr>
              <a:t> that registers an ongoing count of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of ‘clicks’.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4725144"/>
            <a:ext cx="1600200" cy="16002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195736" y="2636912"/>
            <a:ext cx="4449167" cy="4176464"/>
          </a:xfrm>
          <a:prstGeom prst="wedgeEllipseCallout">
            <a:avLst>
              <a:gd name="adj1" fmla="val -67416"/>
              <a:gd name="adj2" fmla="val 15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Examiners are always keen to ask questions involving background radiation.  Be careful, and look out for questions where you will be expected to subtract a value for background radiation!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Background radiation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16016" y="476672"/>
            <a:ext cx="72008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076056" y="117252"/>
            <a:ext cx="3888432" cy="31686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 amount of radiation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around us all the time because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 materials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environment.  This is called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background radiation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3" y="1196752"/>
            <a:ext cx="4878817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… comes from many sources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988840"/>
            <a:ext cx="4321175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……… such as naturally occurring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unstable isotopes </a:t>
            </a:r>
            <a:r>
              <a:rPr lang="en-GB" dirty="0" smtClean="0">
                <a:latin typeface="Comic Sans MS" panose="030F0702030302020204" pitchFamily="66" charset="0"/>
              </a:rPr>
              <a:t>which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around us</a:t>
            </a:r>
            <a:r>
              <a:rPr lang="en-GB" dirty="0" smtClean="0">
                <a:latin typeface="Comic Sans MS" panose="030F0702030302020204" pitchFamily="66" charset="0"/>
              </a:rPr>
              <a:t> –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air,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food</a:t>
            </a:r>
            <a:r>
              <a:rPr lang="en-GB" dirty="0" smtClean="0">
                <a:latin typeface="Comic Sans MS" panose="030F0702030302020204" pitchFamily="66" charset="0"/>
              </a:rPr>
              <a:t>,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building materials </a:t>
            </a:r>
            <a:r>
              <a:rPr lang="en-GB" dirty="0" smtClean="0">
                <a:latin typeface="Comic Sans MS" panose="030F0702030302020204" pitchFamily="66" charset="0"/>
              </a:rPr>
              <a:t>and in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rocks</a:t>
            </a:r>
            <a:r>
              <a:rPr lang="en-GB" dirty="0" smtClean="0">
                <a:latin typeface="Comic Sans MS" panose="030F0702030302020204" pitchFamily="66" charset="0"/>
              </a:rPr>
              <a:t> under our feet.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ackground radiation levels around Bri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88" y="3573016"/>
            <a:ext cx="2232248" cy="28774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68412" y="6450422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http://www.darvill.clara.net/nucrad/sources.htm</a:t>
            </a:r>
          </a:p>
        </p:txBody>
      </p:sp>
    </p:spTree>
    <p:extLst>
      <p:ext uri="{BB962C8B-B14F-4D97-AF65-F5344CB8AC3E}">
        <p14:creationId xmlns:p14="http://schemas.microsoft.com/office/powerpoint/2010/main" val="30929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2110</Words>
  <Application>Microsoft Office PowerPoint</Application>
  <PresentationFormat>On-screen Show (4:3)</PresentationFormat>
  <Paragraphs>226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29</cp:revision>
  <dcterms:created xsi:type="dcterms:W3CDTF">2014-09-27T09:32:58Z</dcterms:created>
  <dcterms:modified xsi:type="dcterms:W3CDTF">2014-10-07T18:20:51Z</dcterms:modified>
</cp:coreProperties>
</file>