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2" r:id="rId12"/>
    <p:sldId id="271" r:id="rId13"/>
    <p:sldId id="272" r:id="rId14"/>
    <p:sldId id="273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313" r:id="rId25"/>
    <p:sldId id="306" r:id="rId26"/>
    <p:sldId id="305" r:id="rId27"/>
    <p:sldId id="285" r:id="rId28"/>
    <p:sldId id="307" r:id="rId29"/>
    <p:sldId id="286" r:id="rId30"/>
    <p:sldId id="309" r:id="rId31"/>
    <p:sldId id="310" r:id="rId32"/>
    <p:sldId id="289" r:id="rId33"/>
    <p:sldId id="290" r:id="rId34"/>
    <p:sldId id="291" r:id="rId35"/>
    <p:sldId id="292" r:id="rId36"/>
    <p:sldId id="311" r:id="rId37"/>
    <p:sldId id="312" r:id="rId38"/>
    <p:sldId id="314" r:id="rId39"/>
    <p:sldId id="293" r:id="rId40"/>
    <p:sldId id="295" r:id="rId41"/>
    <p:sldId id="296" r:id="rId42"/>
    <p:sldId id="297" r:id="rId43"/>
    <p:sldId id="298" r:id="rId44"/>
    <p:sldId id="315" r:id="rId45"/>
    <p:sldId id="316" r:id="rId46"/>
    <p:sldId id="299" r:id="rId47"/>
    <p:sldId id="300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1" r:id="rId62"/>
    <p:sldId id="260" r:id="rId63"/>
    <p:sldId id="261" r:id="rId64"/>
    <p:sldId id="27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074FF-B926-4493-ABB1-CD7D9D6B0C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6EC182-4F0F-44D6-B6D5-39AF4A8C2B3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The Speed of Sound:</a:t>
          </a:r>
          <a:endParaRPr lang="en-GB" dirty="0"/>
        </a:p>
      </dgm:t>
    </dgm:pt>
    <dgm:pt modelId="{1DD92F36-FEE3-4285-BC27-9186A24DE527}" type="parTrans" cxnId="{18B6E6E6-F470-42F8-9D70-AE2BE892627C}">
      <dgm:prSet/>
      <dgm:spPr/>
      <dgm:t>
        <a:bodyPr/>
        <a:lstStyle/>
        <a:p>
          <a:endParaRPr lang="en-GB"/>
        </a:p>
      </dgm:t>
    </dgm:pt>
    <dgm:pt modelId="{5B2F9B90-6173-4003-B207-A119345BE87B}" type="sibTrans" cxnId="{18B6E6E6-F470-42F8-9D70-AE2BE892627C}">
      <dgm:prSet/>
      <dgm:spPr/>
      <dgm:t>
        <a:bodyPr/>
        <a:lstStyle/>
        <a:p>
          <a:endParaRPr lang="en-GB"/>
        </a:p>
      </dgm:t>
    </dgm:pt>
    <dgm:pt modelId="{F01AF5BC-69E9-4AD7-84F1-BC01656B7B7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Depends upon the temperature of the air.  Sound travels faster through hot air than through cold air.</a:t>
          </a:r>
          <a:endParaRPr lang="en-GB" dirty="0">
            <a:solidFill>
              <a:srgbClr val="002060"/>
            </a:solidFill>
          </a:endParaRPr>
        </a:p>
      </dgm:t>
    </dgm:pt>
    <dgm:pt modelId="{77A926A8-372D-446E-8549-E8E0958445B0}" type="parTrans" cxnId="{C07B94B5-83F5-4385-8715-3419C4E72625}">
      <dgm:prSet/>
      <dgm:spPr/>
      <dgm:t>
        <a:bodyPr/>
        <a:lstStyle/>
        <a:p>
          <a:endParaRPr lang="en-GB"/>
        </a:p>
      </dgm:t>
    </dgm:pt>
    <dgm:pt modelId="{FE948790-C826-4238-A594-56AAC55DF55F}" type="sibTrans" cxnId="{C07B94B5-83F5-4385-8715-3419C4E72625}">
      <dgm:prSet/>
      <dgm:spPr/>
      <dgm:t>
        <a:bodyPr/>
        <a:lstStyle/>
        <a:p>
          <a:endParaRPr lang="en-GB"/>
        </a:p>
      </dgm:t>
    </dgm:pt>
    <dgm:pt modelId="{8EE03606-7A0A-4BEE-82D3-8C7A9E81022B}">
      <dgm:prSet phldrT="[Text]" phldr="1"/>
      <dgm:spPr/>
      <dgm:t>
        <a:bodyPr/>
        <a:lstStyle/>
        <a:p>
          <a:endParaRPr lang="en-GB"/>
        </a:p>
      </dgm:t>
    </dgm:pt>
    <dgm:pt modelId="{02328A23-C9AF-41FC-90E5-80106525B5EA}" type="parTrans" cxnId="{7189DA85-505A-4BBF-A6EF-4B6AA4110CD5}">
      <dgm:prSet/>
      <dgm:spPr/>
      <dgm:t>
        <a:bodyPr/>
        <a:lstStyle/>
        <a:p>
          <a:endParaRPr lang="en-GB"/>
        </a:p>
      </dgm:t>
    </dgm:pt>
    <dgm:pt modelId="{FBE97E0B-39D8-4DE8-8ECA-F7ABCA930C4F}" type="sibTrans" cxnId="{7189DA85-505A-4BBF-A6EF-4B6AA4110CD5}">
      <dgm:prSet/>
      <dgm:spPr/>
      <dgm:t>
        <a:bodyPr/>
        <a:lstStyle/>
        <a:p>
          <a:endParaRPr lang="en-GB"/>
        </a:p>
      </dgm:t>
    </dgm:pt>
    <dgm:pt modelId="{8D236678-5C2B-42CA-8FA1-394B039F4C72}">
      <dgm:prSet phldrT="[Text]" phldr="1"/>
      <dgm:spPr/>
      <dgm:t>
        <a:bodyPr/>
        <a:lstStyle/>
        <a:p>
          <a:endParaRPr lang="en-GB"/>
        </a:p>
      </dgm:t>
    </dgm:pt>
    <dgm:pt modelId="{EE327A15-056B-4B1B-A925-01FFDEE466CC}" type="parTrans" cxnId="{9B1201BE-ADF5-45CB-B5C8-BFF7241375AA}">
      <dgm:prSet/>
      <dgm:spPr/>
      <dgm:t>
        <a:bodyPr/>
        <a:lstStyle/>
        <a:p>
          <a:endParaRPr lang="en-GB"/>
        </a:p>
      </dgm:t>
    </dgm:pt>
    <dgm:pt modelId="{E88ABC43-0A6C-4DC8-AB1C-5B7821B0DF2B}" type="sibTrans" cxnId="{9B1201BE-ADF5-45CB-B5C8-BFF7241375AA}">
      <dgm:prSet/>
      <dgm:spPr/>
      <dgm:t>
        <a:bodyPr/>
        <a:lstStyle/>
        <a:p>
          <a:endParaRPr lang="en-GB"/>
        </a:p>
      </dgm:t>
    </dgm:pt>
    <dgm:pt modelId="{14700E0A-CB64-45F0-A45E-C77BE88CB7A1}" type="pres">
      <dgm:prSet presAssocID="{A21074FF-B926-4493-ABB1-CD7D9D6B0C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5AF8B4-A6D6-438D-BAD8-740B71B630FC}" type="pres">
      <dgm:prSet presAssocID="{B36EC182-4F0F-44D6-B6D5-39AF4A8C2B3F}" presName="roof" presStyleLbl="dkBgShp" presStyleIdx="0" presStyleCnt="2" custLinFactY="-41748" custLinFactNeighborX="-32336" custLinFactNeighborY="-100000"/>
      <dgm:spPr/>
      <dgm:t>
        <a:bodyPr/>
        <a:lstStyle/>
        <a:p>
          <a:endParaRPr lang="en-GB"/>
        </a:p>
      </dgm:t>
    </dgm:pt>
    <dgm:pt modelId="{6662E082-4DED-4BF4-81F2-9077BEBB9284}" type="pres">
      <dgm:prSet presAssocID="{B36EC182-4F0F-44D6-B6D5-39AF4A8C2B3F}" presName="pillars" presStyleCnt="0"/>
      <dgm:spPr/>
    </dgm:pt>
    <dgm:pt modelId="{F88F82F7-188D-4115-81E1-D33431DF243D}" type="pres">
      <dgm:prSet presAssocID="{B36EC182-4F0F-44D6-B6D5-39AF4A8C2B3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51FA62-DD8A-4082-A9D7-0DA53BC9CFD1}" type="pres">
      <dgm:prSet presAssocID="{8EE03606-7A0A-4BEE-82D3-8C7A9E81022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D4A40-FF36-4DD3-B658-85ABE28B7537}" type="pres">
      <dgm:prSet presAssocID="{8D236678-5C2B-42CA-8FA1-394B039F4C7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5A47E0-D808-4DB6-9EB5-076B58635823}" type="pres">
      <dgm:prSet presAssocID="{B36EC182-4F0F-44D6-B6D5-39AF4A8C2B3F}" presName="base" presStyleLbl="dkBgShp" presStyleIdx="1" presStyleCnt="2"/>
      <dgm:spPr/>
    </dgm:pt>
  </dgm:ptLst>
  <dgm:cxnLst>
    <dgm:cxn modelId="{7189DA85-505A-4BBF-A6EF-4B6AA4110CD5}" srcId="{B36EC182-4F0F-44D6-B6D5-39AF4A8C2B3F}" destId="{8EE03606-7A0A-4BEE-82D3-8C7A9E81022B}" srcOrd="1" destOrd="0" parTransId="{02328A23-C9AF-41FC-90E5-80106525B5EA}" sibTransId="{FBE97E0B-39D8-4DE8-8ECA-F7ABCA930C4F}"/>
    <dgm:cxn modelId="{C07B94B5-83F5-4385-8715-3419C4E72625}" srcId="{B36EC182-4F0F-44D6-B6D5-39AF4A8C2B3F}" destId="{F01AF5BC-69E9-4AD7-84F1-BC01656B7B75}" srcOrd="0" destOrd="0" parTransId="{77A926A8-372D-446E-8549-E8E0958445B0}" sibTransId="{FE948790-C826-4238-A594-56AAC55DF55F}"/>
    <dgm:cxn modelId="{27D76549-3F09-4BA6-A27E-E8BE50A56B77}" type="presOf" srcId="{B36EC182-4F0F-44D6-B6D5-39AF4A8C2B3F}" destId="{B05AF8B4-A6D6-438D-BAD8-740B71B630FC}" srcOrd="0" destOrd="0" presId="urn:microsoft.com/office/officeart/2005/8/layout/hList3"/>
    <dgm:cxn modelId="{6F2E72A9-56C1-412B-AAFE-3AEDE0434B09}" type="presOf" srcId="{8EE03606-7A0A-4BEE-82D3-8C7A9E81022B}" destId="{CC51FA62-DD8A-4082-A9D7-0DA53BC9CFD1}" srcOrd="0" destOrd="0" presId="urn:microsoft.com/office/officeart/2005/8/layout/hList3"/>
    <dgm:cxn modelId="{A56A6741-7973-4035-B49E-D20D33E01012}" type="presOf" srcId="{F01AF5BC-69E9-4AD7-84F1-BC01656B7B75}" destId="{F88F82F7-188D-4115-81E1-D33431DF243D}" srcOrd="0" destOrd="0" presId="urn:microsoft.com/office/officeart/2005/8/layout/hList3"/>
    <dgm:cxn modelId="{18B6E6E6-F470-42F8-9D70-AE2BE892627C}" srcId="{A21074FF-B926-4493-ABB1-CD7D9D6B0C56}" destId="{B36EC182-4F0F-44D6-B6D5-39AF4A8C2B3F}" srcOrd="0" destOrd="0" parTransId="{1DD92F36-FEE3-4285-BC27-9186A24DE527}" sibTransId="{5B2F9B90-6173-4003-B207-A119345BE87B}"/>
    <dgm:cxn modelId="{9B1201BE-ADF5-45CB-B5C8-BFF7241375AA}" srcId="{B36EC182-4F0F-44D6-B6D5-39AF4A8C2B3F}" destId="{8D236678-5C2B-42CA-8FA1-394B039F4C72}" srcOrd="2" destOrd="0" parTransId="{EE327A15-056B-4B1B-A925-01FFDEE466CC}" sibTransId="{E88ABC43-0A6C-4DC8-AB1C-5B7821B0DF2B}"/>
    <dgm:cxn modelId="{5B2AB3FC-B9BB-41CD-B9C4-AB339912B1A7}" type="presOf" srcId="{8D236678-5C2B-42CA-8FA1-394B039F4C72}" destId="{B73D4A40-FF36-4DD3-B658-85ABE28B7537}" srcOrd="0" destOrd="0" presId="urn:microsoft.com/office/officeart/2005/8/layout/hList3"/>
    <dgm:cxn modelId="{10966FDD-04AE-45B5-86F0-77C62823C349}" type="presOf" srcId="{A21074FF-B926-4493-ABB1-CD7D9D6B0C56}" destId="{14700E0A-CB64-45F0-A45E-C77BE88CB7A1}" srcOrd="0" destOrd="0" presId="urn:microsoft.com/office/officeart/2005/8/layout/hList3"/>
    <dgm:cxn modelId="{AEF6D782-67FE-4C72-A195-B083DA0FF644}" type="presParOf" srcId="{14700E0A-CB64-45F0-A45E-C77BE88CB7A1}" destId="{B05AF8B4-A6D6-438D-BAD8-740B71B630FC}" srcOrd="0" destOrd="0" presId="urn:microsoft.com/office/officeart/2005/8/layout/hList3"/>
    <dgm:cxn modelId="{BC1936DB-E60B-4A02-93B6-C0859B94D95A}" type="presParOf" srcId="{14700E0A-CB64-45F0-A45E-C77BE88CB7A1}" destId="{6662E082-4DED-4BF4-81F2-9077BEBB9284}" srcOrd="1" destOrd="0" presId="urn:microsoft.com/office/officeart/2005/8/layout/hList3"/>
    <dgm:cxn modelId="{CCE0AA57-7CE5-4BE2-9360-8584C2241766}" type="presParOf" srcId="{6662E082-4DED-4BF4-81F2-9077BEBB9284}" destId="{F88F82F7-188D-4115-81E1-D33431DF243D}" srcOrd="0" destOrd="0" presId="urn:microsoft.com/office/officeart/2005/8/layout/hList3"/>
    <dgm:cxn modelId="{EABD25EE-341F-4499-844D-C674A89BC1AE}" type="presParOf" srcId="{6662E082-4DED-4BF4-81F2-9077BEBB9284}" destId="{CC51FA62-DD8A-4082-A9D7-0DA53BC9CFD1}" srcOrd="1" destOrd="0" presId="urn:microsoft.com/office/officeart/2005/8/layout/hList3"/>
    <dgm:cxn modelId="{0BF4A18E-82F9-4780-93FF-4DA7FBF3AF1B}" type="presParOf" srcId="{6662E082-4DED-4BF4-81F2-9077BEBB9284}" destId="{B73D4A40-FF36-4DD3-B658-85ABE28B7537}" srcOrd="2" destOrd="0" presId="urn:microsoft.com/office/officeart/2005/8/layout/hList3"/>
    <dgm:cxn modelId="{0CF4616E-C482-4A6C-B1CE-D1A6E5DB5E53}" type="presParOf" srcId="{14700E0A-CB64-45F0-A45E-C77BE88CB7A1}" destId="{845A47E0-D808-4DB6-9EB5-076B586358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074FF-B926-4493-ABB1-CD7D9D6B0C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6EC182-4F0F-44D6-B6D5-39AF4A8C2B3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The Speed of Sound:</a:t>
          </a:r>
          <a:endParaRPr lang="en-GB" dirty="0"/>
        </a:p>
      </dgm:t>
    </dgm:pt>
    <dgm:pt modelId="{1DD92F36-FEE3-4285-BC27-9186A24DE527}" type="parTrans" cxnId="{18B6E6E6-F470-42F8-9D70-AE2BE892627C}">
      <dgm:prSet/>
      <dgm:spPr/>
      <dgm:t>
        <a:bodyPr/>
        <a:lstStyle/>
        <a:p>
          <a:endParaRPr lang="en-GB"/>
        </a:p>
      </dgm:t>
    </dgm:pt>
    <dgm:pt modelId="{5B2F9B90-6173-4003-B207-A119345BE87B}" type="sibTrans" cxnId="{18B6E6E6-F470-42F8-9D70-AE2BE892627C}">
      <dgm:prSet/>
      <dgm:spPr/>
      <dgm:t>
        <a:bodyPr/>
        <a:lstStyle/>
        <a:p>
          <a:endParaRPr lang="en-GB"/>
        </a:p>
      </dgm:t>
    </dgm:pt>
    <dgm:pt modelId="{F01AF5BC-69E9-4AD7-84F1-BC01656B7B7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Depends upon the temperature of the air.  Sound travels faster through hot air than through cold air.</a:t>
          </a:r>
          <a:endParaRPr lang="en-GB" dirty="0">
            <a:solidFill>
              <a:srgbClr val="002060"/>
            </a:solidFill>
          </a:endParaRPr>
        </a:p>
      </dgm:t>
    </dgm:pt>
    <dgm:pt modelId="{77A926A8-372D-446E-8549-E8E0958445B0}" type="parTrans" cxnId="{C07B94B5-83F5-4385-8715-3419C4E72625}">
      <dgm:prSet/>
      <dgm:spPr/>
      <dgm:t>
        <a:bodyPr/>
        <a:lstStyle/>
        <a:p>
          <a:endParaRPr lang="en-GB"/>
        </a:p>
      </dgm:t>
    </dgm:pt>
    <dgm:pt modelId="{FE948790-C826-4238-A594-56AAC55DF55F}" type="sibTrans" cxnId="{C07B94B5-83F5-4385-8715-3419C4E72625}">
      <dgm:prSet/>
      <dgm:spPr/>
      <dgm:t>
        <a:bodyPr/>
        <a:lstStyle/>
        <a:p>
          <a:endParaRPr lang="en-GB"/>
        </a:p>
      </dgm:t>
    </dgm:pt>
    <dgm:pt modelId="{8EE03606-7A0A-4BEE-82D3-8C7A9E81022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smtClean="0"/>
            <a:t>Does not depend upon the pressure of the air.  If atmospheric pressure changes, speed does not.</a:t>
          </a:r>
          <a:endParaRPr lang="en-GB" dirty="0"/>
        </a:p>
      </dgm:t>
    </dgm:pt>
    <dgm:pt modelId="{02328A23-C9AF-41FC-90E5-80106525B5EA}" type="parTrans" cxnId="{7189DA85-505A-4BBF-A6EF-4B6AA4110CD5}">
      <dgm:prSet/>
      <dgm:spPr/>
      <dgm:t>
        <a:bodyPr/>
        <a:lstStyle/>
        <a:p>
          <a:endParaRPr lang="en-GB"/>
        </a:p>
      </dgm:t>
    </dgm:pt>
    <dgm:pt modelId="{FBE97E0B-39D8-4DE8-8ECA-F7ABCA930C4F}" type="sibTrans" cxnId="{7189DA85-505A-4BBF-A6EF-4B6AA4110CD5}">
      <dgm:prSet/>
      <dgm:spPr/>
      <dgm:t>
        <a:bodyPr/>
        <a:lstStyle/>
        <a:p>
          <a:endParaRPr lang="en-GB"/>
        </a:p>
      </dgm:t>
    </dgm:pt>
    <dgm:pt modelId="{8D236678-5C2B-42CA-8FA1-394B039F4C72}">
      <dgm:prSet phldrT="[Text]" phldr="1"/>
      <dgm:spPr/>
      <dgm:t>
        <a:bodyPr/>
        <a:lstStyle/>
        <a:p>
          <a:endParaRPr lang="en-GB"/>
        </a:p>
      </dgm:t>
    </dgm:pt>
    <dgm:pt modelId="{EE327A15-056B-4B1B-A925-01FFDEE466CC}" type="parTrans" cxnId="{9B1201BE-ADF5-45CB-B5C8-BFF7241375AA}">
      <dgm:prSet/>
      <dgm:spPr/>
      <dgm:t>
        <a:bodyPr/>
        <a:lstStyle/>
        <a:p>
          <a:endParaRPr lang="en-GB"/>
        </a:p>
      </dgm:t>
    </dgm:pt>
    <dgm:pt modelId="{E88ABC43-0A6C-4DC8-AB1C-5B7821B0DF2B}" type="sibTrans" cxnId="{9B1201BE-ADF5-45CB-B5C8-BFF7241375AA}">
      <dgm:prSet/>
      <dgm:spPr/>
      <dgm:t>
        <a:bodyPr/>
        <a:lstStyle/>
        <a:p>
          <a:endParaRPr lang="en-GB"/>
        </a:p>
      </dgm:t>
    </dgm:pt>
    <dgm:pt modelId="{14700E0A-CB64-45F0-A45E-C77BE88CB7A1}" type="pres">
      <dgm:prSet presAssocID="{A21074FF-B926-4493-ABB1-CD7D9D6B0C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5AF8B4-A6D6-438D-BAD8-740B71B630FC}" type="pres">
      <dgm:prSet presAssocID="{B36EC182-4F0F-44D6-B6D5-39AF4A8C2B3F}" presName="roof" presStyleLbl="dkBgShp" presStyleIdx="0" presStyleCnt="2" custLinFactY="-41748" custLinFactNeighborX="-32336" custLinFactNeighborY="-100000"/>
      <dgm:spPr/>
      <dgm:t>
        <a:bodyPr/>
        <a:lstStyle/>
        <a:p>
          <a:endParaRPr lang="en-GB"/>
        </a:p>
      </dgm:t>
    </dgm:pt>
    <dgm:pt modelId="{6662E082-4DED-4BF4-81F2-9077BEBB9284}" type="pres">
      <dgm:prSet presAssocID="{B36EC182-4F0F-44D6-B6D5-39AF4A8C2B3F}" presName="pillars" presStyleCnt="0"/>
      <dgm:spPr/>
    </dgm:pt>
    <dgm:pt modelId="{F88F82F7-188D-4115-81E1-D33431DF243D}" type="pres">
      <dgm:prSet presAssocID="{B36EC182-4F0F-44D6-B6D5-39AF4A8C2B3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51FA62-DD8A-4082-A9D7-0DA53BC9CFD1}" type="pres">
      <dgm:prSet presAssocID="{8EE03606-7A0A-4BEE-82D3-8C7A9E81022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D4A40-FF36-4DD3-B658-85ABE28B7537}" type="pres">
      <dgm:prSet presAssocID="{8D236678-5C2B-42CA-8FA1-394B039F4C7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5A47E0-D808-4DB6-9EB5-076B58635823}" type="pres">
      <dgm:prSet presAssocID="{B36EC182-4F0F-44D6-B6D5-39AF4A8C2B3F}" presName="base" presStyleLbl="dkBgShp" presStyleIdx="1" presStyleCnt="2"/>
      <dgm:spPr/>
    </dgm:pt>
  </dgm:ptLst>
  <dgm:cxnLst>
    <dgm:cxn modelId="{2B5BBCB7-0EE8-4F21-988B-C357A77EFC55}" type="presOf" srcId="{B36EC182-4F0F-44D6-B6D5-39AF4A8C2B3F}" destId="{B05AF8B4-A6D6-438D-BAD8-740B71B630FC}" srcOrd="0" destOrd="0" presId="urn:microsoft.com/office/officeart/2005/8/layout/hList3"/>
    <dgm:cxn modelId="{7189DA85-505A-4BBF-A6EF-4B6AA4110CD5}" srcId="{B36EC182-4F0F-44D6-B6D5-39AF4A8C2B3F}" destId="{8EE03606-7A0A-4BEE-82D3-8C7A9E81022B}" srcOrd="1" destOrd="0" parTransId="{02328A23-C9AF-41FC-90E5-80106525B5EA}" sibTransId="{FBE97E0B-39D8-4DE8-8ECA-F7ABCA930C4F}"/>
    <dgm:cxn modelId="{0C241392-249D-46DE-BD19-344CB1BFFD00}" type="presOf" srcId="{8D236678-5C2B-42CA-8FA1-394B039F4C72}" destId="{B73D4A40-FF36-4DD3-B658-85ABE28B7537}" srcOrd="0" destOrd="0" presId="urn:microsoft.com/office/officeart/2005/8/layout/hList3"/>
    <dgm:cxn modelId="{C07B94B5-83F5-4385-8715-3419C4E72625}" srcId="{B36EC182-4F0F-44D6-B6D5-39AF4A8C2B3F}" destId="{F01AF5BC-69E9-4AD7-84F1-BC01656B7B75}" srcOrd="0" destOrd="0" parTransId="{77A926A8-372D-446E-8549-E8E0958445B0}" sibTransId="{FE948790-C826-4238-A594-56AAC55DF55F}"/>
    <dgm:cxn modelId="{682C4C86-EF2C-415E-8594-63DB33B36673}" type="presOf" srcId="{A21074FF-B926-4493-ABB1-CD7D9D6B0C56}" destId="{14700E0A-CB64-45F0-A45E-C77BE88CB7A1}" srcOrd="0" destOrd="0" presId="urn:microsoft.com/office/officeart/2005/8/layout/hList3"/>
    <dgm:cxn modelId="{B2915B44-171A-4951-904E-FB1C97169F73}" type="presOf" srcId="{F01AF5BC-69E9-4AD7-84F1-BC01656B7B75}" destId="{F88F82F7-188D-4115-81E1-D33431DF243D}" srcOrd="0" destOrd="0" presId="urn:microsoft.com/office/officeart/2005/8/layout/hList3"/>
    <dgm:cxn modelId="{E3D132BE-85EA-4F3C-AEE3-56EDA043A999}" type="presOf" srcId="{8EE03606-7A0A-4BEE-82D3-8C7A9E81022B}" destId="{CC51FA62-DD8A-4082-A9D7-0DA53BC9CFD1}" srcOrd="0" destOrd="0" presId="urn:microsoft.com/office/officeart/2005/8/layout/hList3"/>
    <dgm:cxn modelId="{18B6E6E6-F470-42F8-9D70-AE2BE892627C}" srcId="{A21074FF-B926-4493-ABB1-CD7D9D6B0C56}" destId="{B36EC182-4F0F-44D6-B6D5-39AF4A8C2B3F}" srcOrd="0" destOrd="0" parTransId="{1DD92F36-FEE3-4285-BC27-9186A24DE527}" sibTransId="{5B2F9B90-6173-4003-B207-A119345BE87B}"/>
    <dgm:cxn modelId="{9B1201BE-ADF5-45CB-B5C8-BFF7241375AA}" srcId="{B36EC182-4F0F-44D6-B6D5-39AF4A8C2B3F}" destId="{8D236678-5C2B-42CA-8FA1-394B039F4C72}" srcOrd="2" destOrd="0" parTransId="{EE327A15-056B-4B1B-A925-01FFDEE466CC}" sibTransId="{E88ABC43-0A6C-4DC8-AB1C-5B7821B0DF2B}"/>
    <dgm:cxn modelId="{200F92E4-3613-4DCA-A2C1-78282AA76E5D}" type="presParOf" srcId="{14700E0A-CB64-45F0-A45E-C77BE88CB7A1}" destId="{B05AF8B4-A6D6-438D-BAD8-740B71B630FC}" srcOrd="0" destOrd="0" presId="urn:microsoft.com/office/officeart/2005/8/layout/hList3"/>
    <dgm:cxn modelId="{C028D0FB-0BD3-4A88-BF90-64301F84A4B0}" type="presParOf" srcId="{14700E0A-CB64-45F0-A45E-C77BE88CB7A1}" destId="{6662E082-4DED-4BF4-81F2-9077BEBB9284}" srcOrd="1" destOrd="0" presId="urn:microsoft.com/office/officeart/2005/8/layout/hList3"/>
    <dgm:cxn modelId="{E291B340-EE14-4AB9-8622-0671012F6294}" type="presParOf" srcId="{6662E082-4DED-4BF4-81F2-9077BEBB9284}" destId="{F88F82F7-188D-4115-81E1-D33431DF243D}" srcOrd="0" destOrd="0" presId="urn:microsoft.com/office/officeart/2005/8/layout/hList3"/>
    <dgm:cxn modelId="{CDC0685C-A24C-4EC5-98D4-592981DC7A83}" type="presParOf" srcId="{6662E082-4DED-4BF4-81F2-9077BEBB9284}" destId="{CC51FA62-DD8A-4082-A9D7-0DA53BC9CFD1}" srcOrd="1" destOrd="0" presId="urn:microsoft.com/office/officeart/2005/8/layout/hList3"/>
    <dgm:cxn modelId="{650F01BE-3B11-4A7C-8CC4-9B79944886B2}" type="presParOf" srcId="{6662E082-4DED-4BF4-81F2-9077BEBB9284}" destId="{B73D4A40-FF36-4DD3-B658-85ABE28B7537}" srcOrd="2" destOrd="0" presId="urn:microsoft.com/office/officeart/2005/8/layout/hList3"/>
    <dgm:cxn modelId="{A05CFC39-B01A-46FB-B8A6-DF16B8DCE097}" type="presParOf" srcId="{14700E0A-CB64-45F0-A45E-C77BE88CB7A1}" destId="{845A47E0-D808-4DB6-9EB5-076B586358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1074FF-B926-4493-ABB1-CD7D9D6B0C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6EC182-4F0F-44D6-B6D5-39AF4A8C2B3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The Speed of Sound:</a:t>
          </a:r>
          <a:endParaRPr lang="en-GB" dirty="0"/>
        </a:p>
      </dgm:t>
    </dgm:pt>
    <dgm:pt modelId="{1DD92F36-FEE3-4285-BC27-9186A24DE527}" type="parTrans" cxnId="{18B6E6E6-F470-42F8-9D70-AE2BE892627C}">
      <dgm:prSet/>
      <dgm:spPr/>
      <dgm:t>
        <a:bodyPr/>
        <a:lstStyle/>
        <a:p>
          <a:endParaRPr lang="en-GB"/>
        </a:p>
      </dgm:t>
    </dgm:pt>
    <dgm:pt modelId="{5B2F9B90-6173-4003-B207-A119345BE87B}" type="sibTrans" cxnId="{18B6E6E6-F470-42F8-9D70-AE2BE892627C}">
      <dgm:prSet/>
      <dgm:spPr/>
      <dgm:t>
        <a:bodyPr/>
        <a:lstStyle/>
        <a:p>
          <a:endParaRPr lang="en-GB"/>
        </a:p>
      </dgm:t>
    </dgm:pt>
    <dgm:pt modelId="{F01AF5BC-69E9-4AD7-84F1-BC01656B7B7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Depends upon the temperature of the air.  Sound travels faster through hot air than through cold air.</a:t>
          </a:r>
          <a:endParaRPr lang="en-GB" dirty="0">
            <a:solidFill>
              <a:srgbClr val="002060"/>
            </a:solidFill>
          </a:endParaRPr>
        </a:p>
      </dgm:t>
    </dgm:pt>
    <dgm:pt modelId="{77A926A8-372D-446E-8549-E8E0958445B0}" type="parTrans" cxnId="{C07B94B5-83F5-4385-8715-3419C4E72625}">
      <dgm:prSet/>
      <dgm:spPr/>
      <dgm:t>
        <a:bodyPr/>
        <a:lstStyle/>
        <a:p>
          <a:endParaRPr lang="en-GB"/>
        </a:p>
      </dgm:t>
    </dgm:pt>
    <dgm:pt modelId="{FE948790-C826-4238-A594-56AAC55DF55F}" type="sibTrans" cxnId="{C07B94B5-83F5-4385-8715-3419C4E72625}">
      <dgm:prSet/>
      <dgm:spPr/>
      <dgm:t>
        <a:bodyPr/>
        <a:lstStyle/>
        <a:p>
          <a:endParaRPr lang="en-GB"/>
        </a:p>
      </dgm:t>
    </dgm:pt>
    <dgm:pt modelId="{8EE03606-7A0A-4BEE-82D3-8C7A9E81022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smtClean="0"/>
            <a:t>Does not depend upon the pressure of the air.  If atmospheric pressure changes, speed does not.</a:t>
          </a:r>
          <a:endParaRPr lang="en-GB" dirty="0"/>
        </a:p>
      </dgm:t>
    </dgm:pt>
    <dgm:pt modelId="{02328A23-C9AF-41FC-90E5-80106525B5EA}" type="parTrans" cxnId="{7189DA85-505A-4BBF-A6EF-4B6AA4110CD5}">
      <dgm:prSet/>
      <dgm:spPr/>
      <dgm:t>
        <a:bodyPr/>
        <a:lstStyle/>
        <a:p>
          <a:endParaRPr lang="en-GB"/>
        </a:p>
      </dgm:t>
    </dgm:pt>
    <dgm:pt modelId="{FBE97E0B-39D8-4DE8-8ECA-F7ABCA930C4F}" type="sibTrans" cxnId="{7189DA85-505A-4BBF-A6EF-4B6AA4110CD5}">
      <dgm:prSet/>
      <dgm:spPr/>
      <dgm:t>
        <a:bodyPr/>
        <a:lstStyle/>
        <a:p>
          <a:endParaRPr lang="en-GB"/>
        </a:p>
      </dgm:t>
    </dgm:pt>
    <dgm:pt modelId="{8D236678-5C2B-42CA-8FA1-394B039F4C7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Is different through different materials.  </a:t>
          </a:r>
          <a:r>
            <a:rPr lang="en-GB" dirty="0" err="1" smtClean="0">
              <a:solidFill>
                <a:schemeClr val="accent2">
                  <a:lumMod val="50000"/>
                </a:schemeClr>
              </a:solidFill>
            </a:rPr>
            <a:t>Eg</a:t>
          </a:r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. Fastest through solids, then liquids, then gases.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EE327A15-056B-4B1B-A925-01FFDEE466CC}" type="parTrans" cxnId="{9B1201BE-ADF5-45CB-B5C8-BFF7241375AA}">
      <dgm:prSet/>
      <dgm:spPr/>
      <dgm:t>
        <a:bodyPr/>
        <a:lstStyle/>
        <a:p>
          <a:endParaRPr lang="en-GB"/>
        </a:p>
      </dgm:t>
    </dgm:pt>
    <dgm:pt modelId="{E88ABC43-0A6C-4DC8-AB1C-5B7821B0DF2B}" type="sibTrans" cxnId="{9B1201BE-ADF5-45CB-B5C8-BFF7241375AA}">
      <dgm:prSet/>
      <dgm:spPr/>
      <dgm:t>
        <a:bodyPr/>
        <a:lstStyle/>
        <a:p>
          <a:endParaRPr lang="en-GB"/>
        </a:p>
      </dgm:t>
    </dgm:pt>
    <dgm:pt modelId="{14700E0A-CB64-45F0-A45E-C77BE88CB7A1}" type="pres">
      <dgm:prSet presAssocID="{A21074FF-B926-4493-ABB1-CD7D9D6B0C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5AF8B4-A6D6-438D-BAD8-740B71B630FC}" type="pres">
      <dgm:prSet presAssocID="{B36EC182-4F0F-44D6-B6D5-39AF4A8C2B3F}" presName="roof" presStyleLbl="dkBgShp" presStyleIdx="0" presStyleCnt="2" custLinFactY="-41748" custLinFactNeighborX="-32336" custLinFactNeighborY="-100000"/>
      <dgm:spPr/>
      <dgm:t>
        <a:bodyPr/>
        <a:lstStyle/>
        <a:p>
          <a:endParaRPr lang="en-GB"/>
        </a:p>
      </dgm:t>
    </dgm:pt>
    <dgm:pt modelId="{6662E082-4DED-4BF4-81F2-9077BEBB9284}" type="pres">
      <dgm:prSet presAssocID="{B36EC182-4F0F-44D6-B6D5-39AF4A8C2B3F}" presName="pillars" presStyleCnt="0"/>
      <dgm:spPr/>
    </dgm:pt>
    <dgm:pt modelId="{F88F82F7-188D-4115-81E1-D33431DF243D}" type="pres">
      <dgm:prSet presAssocID="{B36EC182-4F0F-44D6-B6D5-39AF4A8C2B3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51FA62-DD8A-4082-A9D7-0DA53BC9CFD1}" type="pres">
      <dgm:prSet presAssocID="{8EE03606-7A0A-4BEE-82D3-8C7A9E81022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D4A40-FF36-4DD3-B658-85ABE28B7537}" type="pres">
      <dgm:prSet presAssocID="{8D236678-5C2B-42CA-8FA1-394B039F4C7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5A47E0-D808-4DB6-9EB5-076B58635823}" type="pres">
      <dgm:prSet presAssocID="{B36EC182-4F0F-44D6-B6D5-39AF4A8C2B3F}" presName="base" presStyleLbl="dkBgShp" presStyleIdx="1" presStyleCnt="2"/>
      <dgm:spPr/>
    </dgm:pt>
  </dgm:ptLst>
  <dgm:cxnLst>
    <dgm:cxn modelId="{F01D4910-4027-499E-9ABB-8FA1AAD60BBF}" type="presOf" srcId="{8D236678-5C2B-42CA-8FA1-394B039F4C72}" destId="{B73D4A40-FF36-4DD3-B658-85ABE28B7537}" srcOrd="0" destOrd="0" presId="urn:microsoft.com/office/officeart/2005/8/layout/hList3"/>
    <dgm:cxn modelId="{2A404789-B0EB-49B3-9EA9-9776FE92407F}" type="presOf" srcId="{F01AF5BC-69E9-4AD7-84F1-BC01656B7B75}" destId="{F88F82F7-188D-4115-81E1-D33431DF243D}" srcOrd="0" destOrd="0" presId="urn:microsoft.com/office/officeart/2005/8/layout/hList3"/>
    <dgm:cxn modelId="{C07B94B5-83F5-4385-8715-3419C4E72625}" srcId="{B36EC182-4F0F-44D6-B6D5-39AF4A8C2B3F}" destId="{F01AF5BC-69E9-4AD7-84F1-BC01656B7B75}" srcOrd="0" destOrd="0" parTransId="{77A926A8-372D-446E-8549-E8E0958445B0}" sibTransId="{FE948790-C826-4238-A594-56AAC55DF55F}"/>
    <dgm:cxn modelId="{18B6E6E6-F470-42F8-9D70-AE2BE892627C}" srcId="{A21074FF-B926-4493-ABB1-CD7D9D6B0C56}" destId="{B36EC182-4F0F-44D6-B6D5-39AF4A8C2B3F}" srcOrd="0" destOrd="0" parTransId="{1DD92F36-FEE3-4285-BC27-9186A24DE527}" sibTransId="{5B2F9B90-6173-4003-B207-A119345BE87B}"/>
    <dgm:cxn modelId="{0423398E-D6E9-4703-AA76-294D0082AAAB}" type="presOf" srcId="{B36EC182-4F0F-44D6-B6D5-39AF4A8C2B3F}" destId="{B05AF8B4-A6D6-438D-BAD8-740B71B630FC}" srcOrd="0" destOrd="0" presId="urn:microsoft.com/office/officeart/2005/8/layout/hList3"/>
    <dgm:cxn modelId="{9B1201BE-ADF5-45CB-B5C8-BFF7241375AA}" srcId="{B36EC182-4F0F-44D6-B6D5-39AF4A8C2B3F}" destId="{8D236678-5C2B-42CA-8FA1-394B039F4C72}" srcOrd="2" destOrd="0" parTransId="{EE327A15-056B-4B1B-A925-01FFDEE466CC}" sibTransId="{E88ABC43-0A6C-4DC8-AB1C-5B7821B0DF2B}"/>
    <dgm:cxn modelId="{7189DA85-505A-4BBF-A6EF-4B6AA4110CD5}" srcId="{B36EC182-4F0F-44D6-B6D5-39AF4A8C2B3F}" destId="{8EE03606-7A0A-4BEE-82D3-8C7A9E81022B}" srcOrd="1" destOrd="0" parTransId="{02328A23-C9AF-41FC-90E5-80106525B5EA}" sibTransId="{FBE97E0B-39D8-4DE8-8ECA-F7ABCA930C4F}"/>
    <dgm:cxn modelId="{51C9B064-0CA4-4FB9-BE87-8CEE9232C17D}" type="presOf" srcId="{8EE03606-7A0A-4BEE-82D3-8C7A9E81022B}" destId="{CC51FA62-DD8A-4082-A9D7-0DA53BC9CFD1}" srcOrd="0" destOrd="0" presId="urn:microsoft.com/office/officeart/2005/8/layout/hList3"/>
    <dgm:cxn modelId="{136A34AD-8843-436D-92E0-5C36ACDA7651}" type="presOf" srcId="{A21074FF-B926-4493-ABB1-CD7D9D6B0C56}" destId="{14700E0A-CB64-45F0-A45E-C77BE88CB7A1}" srcOrd="0" destOrd="0" presId="urn:microsoft.com/office/officeart/2005/8/layout/hList3"/>
    <dgm:cxn modelId="{5E0553B4-DCFE-4B4D-97BE-A2710E138866}" type="presParOf" srcId="{14700E0A-CB64-45F0-A45E-C77BE88CB7A1}" destId="{B05AF8B4-A6D6-438D-BAD8-740B71B630FC}" srcOrd="0" destOrd="0" presId="urn:microsoft.com/office/officeart/2005/8/layout/hList3"/>
    <dgm:cxn modelId="{3CB79647-A28C-4B1A-88A0-5DE13F0C8C7E}" type="presParOf" srcId="{14700E0A-CB64-45F0-A45E-C77BE88CB7A1}" destId="{6662E082-4DED-4BF4-81F2-9077BEBB9284}" srcOrd="1" destOrd="0" presId="urn:microsoft.com/office/officeart/2005/8/layout/hList3"/>
    <dgm:cxn modelId="{BC50DAAE-026E-443B-931B-94723EE1DEFC}" type="presParOf" srcId="{6662E082-4DED-4BF4-81F2-9077BEBB9284}" destId="{F88F82F7-188D-4115-81E1-D33431DF243D}" srcOrd="0" destOrd="0" presId="urn:microsoft.com/office/officeart/2005/8/layout/hList3"/>
    <dgm:cxn modelId="{6558C28C-6FC2-49F9-A9A3-AA7A47BDD49E}" type="presParOf" srcId="{6662E082-4DED-4BF4-81F2-9077BEBB9284}" destId="{CC51FA62-DD8A-4082-A9D7-0DA53BC9CFD1}" srcOrd="1" destOrd="0" presId="urn:microsoft.com/office/officeart/2005/8/layout/hList3"/>
    <dgm:cxn modelId="{04774EFA-8637-474B-9D10-838445401E33}" type="presParOf" srcId="{6662E082-4DED-4BF4-81F2-9077BEBB9284}" destId="{B73D4A40-FF36-4DD3-B658-85ABE28B7537}" srcOrd="2" destOrd="0" presId="urn:microsoft.com/office/officeart/2005/8/layout/hList3"/>
    <dgm:cxn modelId="{3A877C35-17C2-443C-8568-DCEB330B462B}" type="presParOf" srcId="{14700E0A-CB64-45F0-A45E-C77BE88CB7A1}" destId="{845A47E0-D808-4DB6-9EB5-076B586358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1074FF-B926-4493-ABB1-CD7D9D6B0C5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6EC182-4F0F-44D6-B6D5-39AF4A8C2B3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The Speed of Sound:</a:t>
          </a:r>
          <a:endParaRPr lang="en-GB" dirty="0"/>
        </a:p>
      </dgm:t>
    </dgm:pt>
    <dgm:pt modelId="{1DD92F36-FEE3-4285-BC27-9186A24DE527}" type="parTrans" cxnId="{18B6E6E6-F470-42F8-9D70-AE2BE892627C}">
      <dgm:prSet/>
      <dgm:spPr/>
      <dgm:t>
        <a:bodyPr/>
        <a:lstStyle/>
        <a:p>
          <a:endParaRPr lang="en-GB"/>
        </a:p>
      </dgm:t>
    </dgm:pt>
    <dgm:pt modelId="{5B2F9B90-6173-4003-B207-A119345BE87B}" type="sibTrans" cxnId="{18B6E6E6-F470-42F8-9D70-AE2BE892627C}">
      <dgm:prSet/>
      <dgm:spPr/>
      <dgm:t>
        <a:bodyPr/>
        <a:lstStyle/>
        <a:p>
          <a:endParaRPr lang="en-GB"/>
        </a:p>
      </dgm:t>
    </dgm:pt>
    <dgm:pt modelId="{F01AF5BC-69E9-4AD7-84F1-BC01656B7B75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Depends upon the temperature of the air.  Sound travels faster through hot air than through cold air.</a:t>
          </a:r>
          <a:endParaRPr lang="en-GB" dirty="0">
            <a:solidFill>
              <a:srgbClr val="002060"/>
            </a:solidFill>
          </a:endParaRPr>
        </a:p>
      </dgm:t>
    </dgm:pt>
    <dgm:pt modelId="{77A926A8-372D-446E-8549-E8E0958445B0}" type="parTrans" cxnId="{C07B94B5-83F5-4385-8715-3419C4E72625}">
      <dgm:prSet/>
      <dgm:spPr/>
      <dgm:t>
        <a:bodyPr/>
        <a:lstStyle/>
        <a:p>
          <a:endParaRPr lang="en-GB"/>
        </a:p>
      </dgm:t>
    </dgm:pt>
    <dgm:pt modelId="{FE948790-C826-4238-A594-56AAC55DF55F}" type="sibTrans" cxnId="{C07B94B5-83F5-4385-8715-3419C4E72625}">
      <dgm:prSet/>
      <dgm:spPr/>
      <dgm:t>
        <a:bodyPr/>
        <a:lstStyle/>
        <a:p>
          <a:endParaRPr lang="en-GB"/>
        </a:p>
      </dgm:t>
    </dgm:pt>
    <dgm:pt modelId="{8EE03606-7A0A-4BEE-82D3-8C7A9E81022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smtClean="0"/>
            <a:t>Does not depend upon the pressure of the air.  If atmospheric pressure changes, speed does not.</a:t>
          </a:r>
          <a:endParaRPr lang="en-GB" dirty="0"/>
        </a:p>
      </dgm:t>
    </dgm:pt>
    <dgm:pt modelId="{02328A23-C9AF-41FC-90E5-80106525B5EA}" type="parTrans" cxnId="{7189DA85-505A-4BBF-A6EF-4B6AA4110CD5}">
      <dgm:prSet/>
      <dgm:spPr/>
      <dgm:t>
        <a:bodyPr/>
        <a:lstStyle/>
        <a:p>
          <a:endParaRPr lang="en-GB"/>
        </a:p>
      </dgm:t>
    </dgm:pt>
    <dgm:pt modelId="{FBE97E0B-39D8-4DE8-8ECA-F7ABCA930C4F}" type="sibTrans" cxnId="{7189DA85-505A-4BBF-A6EF-4B6AA4110CD5}">
      <dgm:prSet/>
      <dgm:spPr/>
      <dgm:t>
        <a:bodyPr/>
        <a:lstStyle/>
        <a:p>
          <a:endParaRPr lang="en-GB"/>
        </a:p>
      </dgm:t>
    </dgm:pt>
    <dgm:pt modelId="{8D236678-5C2B-42CA-8FA1-394B039F4C7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Is different through different materials.  </a:t>
          </a:r>
          <a:r>
            <a:rPr lang="en-GB" dirty="0" err="1" smtClean="0">
              <a:solidFill>
                <a:schemeClr val="accent2">
                  <a:lumMod val="50000"/>
                </a:schemeClr>
              </a:solidFill>
            </a:rPr>
            <a:t>Eg</a:t>
          </a:r>
          <a:r>
            <a:rPr lang="en-GB" dirty="0" smtClean="0">
              <a:solidFill>
                <a:schemeClr val="accent2">
                  <a:lumMod val="50000"/>
                </a:schemeClr>
              </a:solidFill>
            </a:rPr>
            <a:t>. Fastest through solids, then liquids, then gases.</a:t>
          </a:r>
          <a:endParaRPr lang="en-GB" dirty="0">
            <a:solidFill>
              <a:schemeClr val="accent2">
                <a:lumMod val="50000"/>
              </a:schemeClr>
            </a:solidFill>
          </a:endParaRPr>
        </a:p>
      </dgm:t>
    </dgm:pt>
    <dgm:pt modelId="{EE327A15-056B-4B1B-A925-01FFDEE466CC}" type="parTrans" cxnId="{9B1201BE-ADF5-45CB-B5C8-BFF7241375AA}">
      <dgm:prSet/>
      <dgm:spPr/>
      <dgm:t>
        <a:bodyPr/>
        <a:lstStyle/>
        <a:p>
          <a:endParaRPr lang="en-GB"/>
        </a:p>
      </dgm:t>
    </dgm:pt>
    <dgm:pt modelId="{E88ABC43-0A6C-4DC8-AB1C-5B7821B0DF2B}" type="sibTrans" cxnId="{9B1201BE-ADF5-45CB-B5C8-BFF7241375AA}">
      <dgm:prSet/>
      <dgm:spPr/>
      <dgm:t>
        <a:bodyPr/>
        <a:lstStyle/>
        <a:p>
          <a:endParaRPr lang="en-GB"/>
        </a:p>
      </dgm:t>
    </dgm:pt>
    <dgm:pt modelId="{14700E0A-CB64-45F0-A45E-C77BE88CB7A1}" type="pres">
      <dgm:prSet presAssocID="{A21074FF-B926-4493-ABB1-CD7D9D6B0C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5AF8B4-A6D6-438D-BAD8-740B71B630FC}" type="pres">
      <dgm:prSet presAssocID="{B36EC182-4F0F-44D6-B6D5-39AF4A8C2B3F}" presName="roof" presStyleLbl="dkBgShp" presStyleIdx="0" presStyleCnt="2" custLinFactY="-41748" custLinFactNeighborX="-32336" custLinFactNeighborY="-100000"/>
      <dgm:spPr/>
      <dgm:t>
        <a:bodyPr/>
        <a:lstStyle/>
        <a:p>
          <a:endParaRPr lang="en-GB"/>
        </a:p>
      </dgm:t>
    </dgm:pt>
    <dgm:pt modelId="{6662E082-4DED-4BF4-81F2-9077BEBB9284}" type="pres">
      <dgm:prSet presAssocID="{B36EC182-4F0F-44D6-B6D5-39AF4A8C2B3F}" presName="pillars" presStyleCnt="0"/>
      <dgm:spPr/>
    </dgm:pt>
    <dgm:pt modelId="{F88F82F7-188D-4115-81E1-D33431DF243D}" type="pres">
      <dgm:prSet presAssocID="{B36EC182-4F0F-44D6-B6D5-39AF4A8C2B3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51FA62-DD8A-4082-A9D7-0DA53BC9CFD1}" type="pres">
      <dgm:prSet presAssocID="{8EE03606-7A0A-4BEE-82D3-8C7A9E81022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D4A40-FF36-4DD3-B658-85ABE28B7537}" type="pres">
      <dgm:prSet presAssocID="{8D236678-5C2B-42CA-8FA1-394B039F4C7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5A47E0-D808-4DB6-9EB5-076B58635823}" type="pres">
      <dgm:prSet presAssocID="{B36EC182-4F0F-44D6-B6D5-39AF4A8C2B3F}" presName="base" presStyleLbl="dkBgShp" presStyleIdx="1" presStyleCnt="2"/>
      <dgm:spPr/>
    </dgm:pt>
  </dgm:ptLst>
  <dgm:cxnLst>
    <dgm:cxn modelId="{BCCC1268-5FAB-4E2A-AF2B-A0D4C39A024F}" type="presOf" srcId="{B36EC182-4F0F-44D6-B6D5-39AF4A8C2B3F}" destId="{B05AF8B4-A6D6-438D-BAD8-740B71B630FC}" srcOrd="0" destOrd="0" presId="urn:microsoft.com/office/officeart/2005/8/layout/hList3"/>
    <dgm:cxn modelId="{7189DA85-505A-4BBF-A6EF-4B6AA4110CD5}" srcId="{B36EC182-4F0F-44D6-B6D5-39AF4A8C2B3F}" destId="{8EE03606-7A0A-4BEE-82D3-8C7A9E81022B}" srcOrd="1" destOrd="0" parTransId="{02328A23-C9AF-41FC-90E5-80106525B5EA}" sibTransId="{FBE97E0B-39D8-4DE8-8ECA-F7ABCA930C4F}"/>
    <dgm:cxn modelId="{C07B94B5-83F5-4385-8715-3419C4E72625}" srcId="{B36EC182-4F0F-44D6-B6D5-39AF4A8C2B3F}" destId="{F01AF5BC-69E9-4AD7-84F1-BC01656B7B75}" srcOrd="0" destOrd="0" parTransId="{77A926A8-372D-446E-8549-E8E0958445B0}" sibTransId="{FE948790-C826-4238-A594-56AAC55DF55F}"/>
    <dgm:cxn modelId="{1D046253-6C47-4107-BCA1-3D977181AB58}" type="presOf" srcId="{8EE03606-7A0A-4BEE-82D3-8C7A9E81022B}" destId="{CC51FA62-DD8A-4082-A9D7-0DA53BC9CFD1}" srcOrd="0" destOrd="0" presId="urn:microsoft.com/office/officeart/2005/8/layout/hList3"/>
    <dgm:cxn modelId="{85D30F9D-F71F-4DA5-915C-AA964C5B7B9A}" type="presOf" srcId="{8D236678-5C2B-42CA-8FA1-394B039F4C72}" destId="{B73D4A40-FF36-4DD3-B658-85ABE28B7537}" srcOrd="0" destOrd="0" presId="urn:microsoft.com/office/officeart/2005/8/layout/hList3"/>
    <dgm:cxn modelId="{666FB75B-5A16-411A-AC6B-780F01366D77}" type="presOf" srcId="{F01AF5BC-69E9-4AD7-84F1-BC01656B7B75}" destId="{F88F82F7-188D-4115-81E1-D33431DF243D}" srcOrd="0" destOrd="0" presId="urn:microsoft.com/office/officeart/2005/8/layout/hList3"/>
    <dgm:cxn modelId="{3FDECBE5-5193-4CB6-BCA7-B6AEEE5C5114}" type="presOf" srcId="{A21074FF-B926-4493-ABB1-CD7D9D6B0C56}" destId="{14700E0A-CB64-45F0-A45E-C77BE88CB7A1}" srcOrd="0" destOrd="0" presId="urn:microsoft.com/office/officeart/2005/8/layout/hList3"/>
    <dgm:cxn modelId="{18B6E6E6-F470-42F8-9D70-AE2BE892627C}" srcId="{A21074FF-B926-4493-ABB1-CD7D9D6B0C56}" destId="{B36EC182-4F0F-44D6-B6D5-39AF4A8C2B3F}" srcOrd="0" destOrd="0" parTransId="{1DD92F36-FEE3-4285-BC27-9186A24DE527}" sibTransId="{5B2F9B90-6173-4003-B207-A119345BE87B}"/>
    <dgm:cxn modelId="{9B1201BE-ADF5-45CB-B5C8-BFF7241375AA}" srcId="{B36EC182-4F0F-44D6-B6D5-39AF4A8C2B3F}" destId="{8D236678-5C2B-42CA-8FA1-394B039F4C72}" srcOrd="2" destOrd="0" parTransId="{EE327A15-056B-4B1B-A925-01FFDEE466CC}" sibTransId="{E88ABC43-0A6C-4DC8-AB1C-5B7821B0DF2B}"/>
    <dgm:cxn modelId="{5E9BB005-9F25-45E1-B440-986D21EC1E5F}" type="presParOf" srcId="{14700E0A-CB64-45F0-A45E-C77BE88CB7A1}" destId="{B05AF8B4-A6D6-438D-BAD8-740B71B630FC}" srcOrd="0" destOrd="0" presId="urn:microsoft.com/office/officeart/2005/8/layout/hList3"/>
    <dgm:cxn modelId="{F02294E2-9C20-4B69-9AA2-CD62336DE5EF}" type="presParOf" srcId="{14700E0A-CB64-45F0-A45E-C77BE88CB7A1}" destId="{6662E082-4DED-4BF4-81F2-9077BEBB9284}" srcOrd="1" destOrd="0" presId="urn:microsoft.com/office/officeart/2005/8/layout/hList3"/>
    <dgm:cxn modelId="{62D40FC0-E09D-40FD-A327-7BFF29D329CA}" type="presParOf" srcId="{6662E082-4DED-4BF4-81F2-9077BEBB9284}" destId="{F88F82F7-188D-4115-81E1-D33431DF243D}" srcOrd="0" destOrd="0" presId="urn:microsoft.com/office/officeart/2005/8/layout/hList3"/>
    <dgm:cxn modelId="{3449DDF9-B0CF-4670-B572-C00F00C51F51}" type="presParOf" srcId="{6662E082-4DED-4BF4-81F2-9077BEBB9284}" destId="{CC51FA62-DD8A-4082-A9D7-0DA53BC9CFD1}" srcOrd="1" destOrd="0" presId="urn:microsoft.com/office/officeart/2005/8/layout/hList3"/>
    <dgm:cxn modelId="{1FF5F4CC-F2B9-48F4-8AF3-61567FAA3F46}" type="presParOf" srcId="{6662E082-4DED-4BF4-81F2-9077BEBB9284}" destId="{B73D4A40-FF36-4DD3-B658-85ABE28B7537}" srcOrd="2" destOrd="0" presId="urn:microsoft.com/office/officeart/2005/8/layout/hList3"/>
    <dgm:cxn modelId="{1EF4F30C-878E-4A6A-B9EC-627243954E2F}" type="presParOf" srcId="{14700E0A-CB64-45F0-A45E-C77BE88CB7A1}" destId="{845A47E0-D808-4DB6-9EB5-076B5863582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AF8B4-A6D6-438D-BAD8-740B71B630FC}">
      <dsp:nvSpPr>
        <dsp:cNvPr id="0" name=""/>
        <dsp:cNvSpPr/>
      </dsp:nvSpPr>
      <dsp:spPr>
        <a:xfrm>
          <a:off x="0" y="0"/>
          <a:ext cx="8609638" cy="94602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The Speed of Sound:</a:t>
          </a:r>
          <a:endParaRPr lang="en-GB" sz="4300" kern="1200" dirty="0"/>
        </a:p>
      </dsp:txBody>
      <dsp:txXfrm>
        <a:off x="0" y="0"/>
        <a:ext cx="8609638" cy="946029"/>
      </dsp:txXfrm>
    </dsp:sp>
    <dsp:sp modelId="{F88F82F7-188D-4115-81E1-D33431DF243D}">
      <dsp:nvSpPr>
        <dsp:cNvPr id="0" name=""/>
        <dsp:cNvSpPr/>
      </dsp:nvSpPr>
      <dsp:spPr>
        <a:xfrm>
          <a:off x="4203" y="946029"/>
          <a:ext cx="2867076" cy="198666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rgbClr val="002060"/>
              </a:solidFill>
            </a:rPr>
            <a:t>Depends upon the temperature of the air.  Sound travels faster through hot air than through cold air.</a:t>
          </a:r>
          <a:endParaRPr lang="en-GB" sz="2400" kern="1200" dirty="0">
            <a:solidFill>
              <a:srgbClr val="002060"/>
            </a:solidFill>
          </a:endParaRPr>
        </a:p>
      </dsp:txBody>
      <dsp:txXfrm>
        <a:off x="4203" y="946029"/>
        <a:ext cx="2867076" cy="1986661"/>
      </dsp:txXfrm>
    </dsp:sp>
    <dsp:sp modelId="{CC51FA62-DD8A-4082-A9D7-0DA53BC9CFD1}">
      <dsp:nvSpPr>
        <dsp:cNvPr id="0" name=""/>
        <dsp:cNvSpPr/>
      </dsp:nvSpPr>
      <dsp:spPr>
        <a:xfrm>
          <a:off x="2871280" y="946029"/>
          <a:ext cx="2867076" cy="1986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2871280" y="946029"/>
        <a:ext cx="2867076" cy="1986661"/>
      </dsp:txXfrm>
    </dsp:sp>
    <dsp:sp modelId="{B73D4A40-FF36-4DD3-B658-85ABE28B7537}">
      <dsp:nvSpPr>
        <dsp:cNvPr id="0" name=""/>
        <dsp:cNvSpPr/>
      </dsp:nvSpPr>
      <dsp:spPr>
        <a:xfrm>
          <a:off x="5738357" y="946029"/>
          <a:ext cx="2867076" cy="1986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5738357" y="946029"/>
        <a:ext cx="2867076" cy="1986661"/>
      </dsp:txXfrm>
    </dsp:sp>
    <dsp:sp modelId="{845A47E0-D808-4DB6-9EB5-076B58635823}">
      <dsp:nvSpPr>
        <dsp:cNvPr id="0" name=""/>
        <dsp:cNvSpPr/>
      </dsp:nvSpPr>
      <dsp:spPr>
        <a:xfrm>
          <a:off x="0" y="2932690"/>
          <a:ext cx="8609638" cy="220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AF8B4-A6D6-438D-BAD8-740B71B630FC}">
      <dsp:nvSpPr>
        <dsp:cNvPr id="0" name=""/>
        <dsp:cNvSpPr/>
      </dsp:nvSpPr>
      <dsp:spPr>
        <a:xfrm>
          <a:off x="0" y="0"/>
          <a:ext cx="8609638" cy="94602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The Speed of Sound:</a:t>
          </a:r>
          <a:endParaRPr lang="en-GB" sz="4300" kern="1200" dirty="0"/>
        </a:p>
      </dsp:txBody>
      <dsp:txXfrm>
        <a:off x="0" y="0"/>
        <a:ext cx="8609638" cy="946029"/>
      </dsp:txXfrm>
    </dsp:sp>
    <dsp:sp modelId="{F88F82F7-188D-4115-81E1-D33431DF243D}">
      <dsp:nvSpPr>
        <dsp:cNvPr id="0" name=""/>
        <dsp:cNvSpPr/>
      </dsp:nvSpPr>
      <dsp:spPr>
        <a:xfrm>
          <a:off x="4203" y="946029"/>
          <a:ext cx="2867076" cy="198666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rgbClr val="002060"/>
              </a:solidFill>
            </a:rPr>
            <a:t>Depends upon the temperature of the air.  Sound travels faster through hot air than through cold air.</a:t>
          </a:r>
          <a:endParaRPr lang="en-GB" sz="2300" kern="1200" dirty="0">
            <a:solidFill>
              <a:srgbClr val="002060"/>
            </a:solidFill>
          </a:endParaRPr>
        </a:p>
      </dsp:txBody>
      <dsp:txXfrm>
        <a:off x="4203" y="946029"/>
        <a:ext cx="2867076" cy="1986661"/>
      </dsp:txXfrm>
    </dsp:sp>
    <dsp:sp modelId="{CC51FA62-DD8A-4082-A9D7-0DA53BC9CFD1}">
      <dsp:nvSpPr>
        <dsp:cNvPr id="0" name=""/>
        <dsp:cNvSpPr/>
      </dsp:nvSpPr>
      <dsp:spPr>
        <a:xfrm>
          <a:off x="2871280" y="946029"/>
          <a:ext cx="2867076" cy="198666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Does not depend upon the pressure of the air.  If atmospheric pressure changes, speed does not.</a:t>
          </a:r>
          <a:endParaRPr lang="en-GB" sz="2300" kern="1200" dirty="0"/>
        </a:p>
      </dsp:txBody>
      <dsp:txXfrm>
        <a:off x="2871280" y="946029"/>
        <a:ext cx="2867076" cy="1986661"/>
      </dsp:txXfrm>
    </dsp:sp>
    <dsp:sp modelId="{B73D4A40-FF36-4DD3-B658-85ABE28B7537}">
      <dsp:nvSpPr>
        <dsp:cNvPr id="0" name=""/>
        <dsp:cNvSpPr/>
      </dsp:nvSpPr>
      <dsp:spPr>
        <a:xfrm>
          <a:off x="5738357" y="946029"/>
          <a:ext cx="2867076" cy="1986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5738357" y="946029"/>
        <a:ext cx="2867076" cy="1986661"/>
      </dsp:txXfrm>
    </dsp:sp>
    <dsp:sp modelId="{845A47E0-D808-4DB6-9EB5-076B58635823}">
      <dsp:nvSpPr>
        <dsp:cNvPr id="0" name=""/>
        <dsp:cNvSpPr/>
      </dsp:nvSpPr>
      <dsp:spPr>
        <a:xfrm>
          <a:off x="0" y="2932690"/>
          <a:ext cx="8609638" cy="220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AF8B4-A6D6-438D-BAD8-740B71B630FC}">
      <dsp:nvSpPr>
        <dsp:cNvPr id="0" name=""/>
        <dsp:cNvSpPr/>
      </dsp:nvSpPr>
      <dsp:spPr>
        <a:xfrm>
          <a:off x="0" y="0"/>
          <a:ext cx="8609638" cy="94602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The Speed of Sound:</a:t>
          </a:r>
          <a:endParaRPr lang="en-GB" sz="4300" kern="1200" dirty="0"/>
        </a:p>
      </dsp:txBody>
      <dsp:txXfrm>
        <a:off x="0" y="0"/>
        <a:ext cx="8609638" cy="946029"/>
      </dsp:txXfrm>
    </dsp:sp>
    <dsp:sp modelId="{F88F82F7-188D-4115-81E1-D33431DF243D}">
      <dsp:nvSpPr>
        <dsp:cNvPr id="0" name=""/>
        <dsp:cNvSpPr/>
      </dsp:nvSpPr>
      <dsp:spPr>
        <a:xfrm>
          <a:off x="4203" y="946029"/>
          <a:ext cx="2867076" cy="198666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rgbClr val="002060"/>
              </a:solidFill>
            </a:rPr>
            <a:t>Depends upon the temperature of the air.  Sound travels faster through hot air than through cold air.</a:t>
          </a:r>
          <a:endParaRPr lang="en-GB" sz="2300" kern="1200" dirty="0">
            <a:solidFill>
              <a:srgbClr val="002060"/>
            </a:solidFill>
          </a:endParaRPr>
        </a:p>
      </dsp:txBody>
      <dsp:txXfrm>
        <a:off x="4203" y="946029"/>
        <a:ext cx="2867076" cy="1986661"/>
      </dsp:txXfrm>
    </dsp:sp>
    <dsp:sp modelId="{CC51FA62-DD8A-4082-A9D7-0DA53BC9CFD1}">
      <dsp:nvSpPr>
        <dsp:cNvPr id="0" name=""/>
        <dsp:cNvSpPr/>
      </dsp:nvSpPr>
      <dsp:spPr>
        <a:xfrm>
          <a:off x="2871280" y="946029"/>
          <a:ext cx="2867076" cy="198666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Does not depend upon the pressure of the air.  If atmospheric pressure changes, speed does not.</a:t>
          </a:r>
          <a:endParaRPr lang="en-GB" sz="2300" kern="1200" dirty="0"/>
        </a:p>
      </dsp:txBody>
      <dsp:txXfrm>
        <a:off x="2871280" y="946029"/>
        <a:ext cx="2867076" cy="1986661"/>
      </dsp:txXfrm>
    </dsp:sp>
    <dsp:sp modelId="{B73D4A40-FF36-4DD3-B658-85ABE28B7537}">
      <dsp:nvSpPr>
        <dsp:cNvPr id="0" name=""/>
        <dsp:cNvSpPr/>
      </dsp:nvSpPr>
      <dsp:spPr>
        <a:xfrm>
          <a:off x="5738357" y="946029"/>
          <a:ext cx="2867076" cy="19866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2">
                  <a:lumMod val="50000"/>
                </a:schemeClr>
              </a:solidFill>
            </a:rPr>
            <a:t>Is different through different materials.  </a:t>
          </a:r>
          <a:r>
            <a:rPr lang="en-GB" sz="2300" kern="1200" dirty="0" err="1" smtClean="0">
              <a:solidFill>
                <a:schemeClr val="accent2">
                  <a:lumMod val="50000"/>
                </a:schemeClr>
              </a:solidFill>
            </a:rPr>
            <a:t>Eg</a:t>
          </a:r>
          <a:r>
            <a:rPr lang="en-GB" sz="2300" kern="1200" dirty="0" smtClean="0">
              <a:solidFill>
                <a:schemeClr val="accent2">
                  <a:lumMod val="50000"/>
                </a:schemeClr>
              </a:solidFill>
            </a:rPr>
            <a:t>. Fastest through solids, then liquids, then gases.</a:t>
          </a:r>
          <a:endParaRPr lang="en-GB" sz="2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38357" y="946029"/>
        <a:ext cx="2867076" cy="1986661"/>
      </dsp:txXfrm>
    </dsp:sp>
    <dsp:sp modelId="{845A47E0-D808-4DB6-9EB5-076B58635823}">
      <dsp:nvSpPr>
        <dsp:cNvPr id="0" name=""/>
        <dsp:cNvSpPr/>
      </dsp:nvSpPr>
      <dsp:spPr>
        <a:xfrm>
          <a:off x="0" y="2932690"/>
          <a:ext cx="8609638" cy="220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AF8B4-A6D6-438D-BAD8-740B71B630FC}">
      <dsp:nvSpPr>
        <dsp:cNvPr id="0" name=""/>
        <dsp:cNvSpPr/>
      </dsp:nvSpPr>
      <dsp:spPr>
        <a:xfrm>
          <a:off x="0" y="0"/>
          <a:ext cx="8609638" cy="94602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The Speed of Sound:</a:t>
          </a:r>
          <a:endParaRPr lang="en-GB" sz="4300" kern="1200" dirty="0"/>
        </a:p>
      </dsp:txBody>
      <dsp:txXfrm>
        <a:off x="0" y="0"/>
        <a:ext cx="8609638" cy="946029"/>
      </dsp:txXfrm>
    </dsp:sp>
    <dsp:sp modelId="{F88F82F7-188D-4115-81E1-D33431DF243D}">
      <dsp:nvSpPr>
        <dsp:cNvPr id="0" name=""/>
        <dsp:cNvSpPr/>
      </dsp:nvSpPr>
      <dsp:spPr>
        <a:xfrm>
          <a:off x="4203" y="946029"/>
          <a:ext cx="2867076" cy="198666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rgbClr val="002060"/>
              </a:solidFill>
            </a:rPr>
            <a:t>Depends upon the temperature of the air.  Sound travels faster through hot air than through cold air.</a:t>
          </a:r>
          <a:endParaRPr lang="en-GB" sz="2300" kern="1200" dirty="0">
            <a:solidFill>
              <a:srgbClr val="002060"/>
            </a:solidFill>
          </a:endParaRPr>
        </a:p>
      </dsp:txBody>
      <dsp:txXfrm>
        <a:off x="4203" y="946029"/>
        <a:ext cx="2867076" cy="1986661"/>
      </dsp:txXfrm>
    </dsp:sp>
    <dsp:sp modelId="{CC51FA62-DD8A-4082-A9D7-0DA53BC9CFD1}">
      <dsp:nvSpPr>
        <dsp:cNvPr id="0" name=""/>
        <dsp:cNvSpPr/>
      </dsp:nvSpPr>
      <dsp:spPr>
        <a:xfrm>
          <a:off x="2871280" y="946029"/>
          <a:ext cx="2867076" cy="198666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Does not depend upon the pressure of the air.  If atmospheric pressure changes, speed does not.</a:t>
          </a:r>
          <a:endParaRPr lang="en-GB" sz="2300" kern="1200" dirty="0"/>
        </a:p>
      </dsp:txBody>
      <dsp:txXfrm>
        <a:off x="2871280" y="946029"/>
        <a:ext cx="2867076" cy="1986661"/>
      </dsp:txXfrm>
    </dsp:sp>
    <dsp:sp modelId="{B73D4A40-FF36-4DD3-B658-85ABE28B7537}">
      <dsp:nvSpPr>
        <dsp:cNvPr id="0" name=""/>
        <dsp:cNvSpPr/>
      </dsp:nvSpPr>
      <dsp:spPr>
        <a:xfrm>
          <a:off x="5738357" y="946029"/>
          <a:ext cx="2867076" cy="19866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accent2">
                  <a:lumMod val="50000"/>
                </a:schemeClr>
              </a:solidFill>
            </a:rPr>
            <a:t>Is different through different materials.  </a:t>
          </a:r>
          <a:r>
            <a:rPr lang="en-GB" sz="2300" kern="1200" dirty="0" err="1" smtClean="0">
              <a:solidFill>
                <a:schemeClr val="accent2">
                  <a:lumMod val="50000"/>
                </a:schemeClr>
              </a:solidFill>
            </a:rPr>
            <a:t>Eg</a:t>
          </a:r>
          <a:r>
            <a:rPr lang="en-GB" sz="2300" kern="1200" dirty="0" smtClean="0">
              <a:solidFill>
                <a:schemeClr val="accent2">
                  <a:lumMod val="50000"/>
                </a:schemeClr>
              </a:solidFill>
            </a:rPr>
            <a:t>. Fastest through solids, then liquids, then gases.</a:t>
          </a:r>
          <a:endParaRPr lang="en-GB" sz="2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38357" y="946029"/>
        <a:ext cx="2867076" cy="1986661"/>
      </dsp:txXfrm>
    </dsp:sp>
    <dsp:sp modelId="{845A47E0-D808-4DB6-9EB5-076B58635823}">
      <dsp:nvSpPr>
        <dsp:cNvPr id="0" name=""/>
        <dsp:cNvSpPr/>
      </dsp:nvSpPr>
      <dsp:spPr>
        <a:xfrm>
          <a:off x="0" y="2932690"/>
          <a:ext cx="8609638" cy="220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040C7-DF14-4DCD-9723-66C316561046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A449-9C51-4DB5-9938-3115D028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4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3089-5EA7-4C51-ABEA-F5829178BEA7}" type="slidenum">
              <a:rPr lang="en-GB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6747BB-183A-4AA7-AA40-B2E26D89D4D1}" type="slidenum">
              <a:rPr lang="en-GB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C57B92-78C6-4E04-B4FB-732BBB7B3723}" type="slidenum">
              <a:rPr lang="en-GB" altLang="en-US" sz="1200" smtClean="0"/>
              <a:pPr eaLnBrk="1" hangingPunct="1"/>
              <a:t>48</a:t>
            </a:fld>
            <a:endParaRPr lang="en-GB" alt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3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7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1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3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0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6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1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6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echoes+and+navigation&amp;source=images&amp;cd=&amp;cad=rja&amp;docid=RfuMjXba7YdTKM&amp;tbnid=O1tokXacRQ1hWM:&amp;ved=0CAUQjRw&amp;url=http://physicsf45spm.blogspot.com/2012/03/reflection-of-water-waves.html&amp;ei=iyaXUtjnIYeLhQe834GoBg&amp;psig=AFQjCNGNc_rQyjk4H8b9dwKvOmlQIAndjg&amp;ust=13857239040068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google.co.uk/url?sa=i&amp;rct=j&amp;q=echoes+and+navigation&amp;source=images&amp;cd=&amp;cad=rja&amp;docid=T_XlAQ6x27p-_M&amp;tbnid=qnurtEm4wlaLIM:&amp;ved=0CAUQjRw&amp;url=http://en.wikipedia.org/wiki/Echo&amp;ei=nCmXUqzsGZGVhQeG-YGQDg&amp;psig=AFQjCNGNc_rQyjk4H8b9dwKvOmlQIAndjg&amp;ust=138572390400684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dar-hatzerim-1-1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dar-hatzerim-1-1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Sound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53650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Longitudinal  Waves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8680"/>
            <a:ext cx="360040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Sound 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physicsclassroom.com/Class/sound/u11l1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6411"/>
            <a:ext cx="3096344" cy="19471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664" y="3429000"/>
            <a:ext cx="3942184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http://www.physicsclassroom.com/class/sound/Lesson-1/Sound-as-a-Longitudinal-Wave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05" y="1988840"/>
            <a:ext cx="4257675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5292080" y="2703215"/>
            <a:ext cx="1080120" cy="1085825"/>
          </a:xfrm>
          <a:prstGeom prst="leftBrace">
            <a:avLst>
              <a:gd name="adj1" fmla="val 298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/>
          <p:cNvSpPr/>
          <p:nvPr/>
        </p:nvSpPr>
        <p:spPr>
          <a:xfrm rot="16200000">
            <a:off x="6879109" y="2700362"/>
            <a:ext cx="1080120" cy="1085825"/>
          </a:xfrm>
          <a:prstGeom prst="leftBrace">
            <a:avLst>
              <a:gd name="adj1" fmla="val 298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48064" y="3786188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Compression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642" y="3786188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Rarefaction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155520"/>
            <a:ext cx="409532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In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longitudinal waves </a:t>
            </a:r>
            <a:r>
              <a:rPr lang="en-GB" sz="2400" dirty="0" smtClean="0">
                <a:latin typeface="Comic Sans MS" panose="030F0702030302020204" pitchFamily="66" charset="0"/>
              </a:rPr>
              <a:t>the oscillations (vibrations) are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backwards</a:t>
            </a:r>
            <a:r>
              <a:rPr lang="en-GB" sz="2400" dirty="0" smtClean="0">
                <a:latin typeface="Comic Sans MS" panose="030F0702030302020204" pitchFamily="66" charset="0"/>
              </a:rPr>
              <a:t> and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forwards.  </a:t>
            </a:r>
            <a:r>
              <a:rPr lang="en-GB" sz="2400" dirty="0" smtClean="0">
                <a:latin typeface="Comic Sans MS" panose="030F0702030302020204" pitchFamily="66" charset="0"/>
              </a:rPr>
              <a:t>The different sections are known as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compressions</a:t>
            </a:r>
            <a:r>
              <a:rPr lang="en-GB" sz="2400" dirty="0" smtClean="0">
                <a:latin typeface="Comic Sans MS" panose="030F0702030302020204" pitchFamily="66" charset="0"/>
              </a:rPr>
              <a:t> and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rarefactions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365104"/>
            <a:ext cx="410445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oscillations</a:t>
            </a:r>
            <a:r>
              <a:rPr lang="en-GB" sz="2400" dirty="0" smtClean="0">
                <a:latin typeface="Comic Sans MS" panose="030F0702030302020204" pitchFamily="66" charset="0"/>
              </a:rPr>
              <a:t> in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longitudinal waves </a:t>
            </a:r>
            <a:r>
              <a:rPr lang="en-GB" sz="2400" dirty="0" smtClean="0">
                <a:latin typeface="Comic Sans MS" panose="030F0702030302020204" pitchFamily="66" charset="0"/>
              </a:rPr>
              <a:t>are in the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direction</a:t>
            </a:r>
            <a:r>
              <a:rPr lang="en-GB" sz="2400" dirty="0" smtClean="0">
                <a:latin typeface="Comic Sans MS" panose="030F0702030302020204" pitchFamily="66" charset="0"/>
              </a:rPr>
              <a:t> of travel.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waves </a:t>
            </a:r>
            <a:r>
              <a:rPr lang="en-GB" sz="2400" dirty="0" smtClean="0">
                <a:latin typeface="Comic Sans MS" panose="030F0702030302020204" pitchFamily="66" charset="0"/>
              </a:rPr>
              <a:t>are longitudinal waves.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528392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Sound Waves 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lipartbest.com/cliparts/dc8/X9y/dc8X9yp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6" y="1196752"/>
            <a:ext cx="4762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partbest.com/cliparts/aTe/6qa/aTe6qaaT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067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ipartbest.com/cliparts/aiq/Ga9/aiqGa97iM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9" y="3961800"/>
            <a:ext cx="42989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528392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Sound Waves 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lipartbest.com/cliparts/dc8/X9y/dc8X9yp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6" y="1196752"/>
            <a:ext cx="4762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partbest.com/cliparts/aTe/6qa/aTe6qaaT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067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ipartbest.com/cliparts/aiq/Ga9/aiqGa97iM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9" y="3961800"/>
            <a:ext cx="42989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-Point Star 2"/>
          <p:cNvSpPr/>
          <p:nvPr/>
        </p:nvSpPr>
        <p:spPr>
          <a:xfrm>
            <a:off x="1900911" y="1268760"/>
            <a:ext cx="5342177" cy="468052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 – Key Fact</a:t>
            </a: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waves are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longitudinal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waves.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528392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Sound Waves 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lipartbest.com/cliparts/dc8/X9y/dc8X9yp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6" y="1196752"/>
            <a:ext cx="4762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partbest.com/cliparts/aTe/6qa/aTe6qaaT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067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ipartbest.com/cliparts/aiq/Ga9/aiqGa97iM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9" y="3961800"/>
            <a:ext cx="42989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7-Point Star 5"/>
          <p:cNvSpPr/>
          <p:nvPr/>
        </p:nvSpPr>
        <p:spPr>
          <a:xfrm>
            <a:off x="1900911" y="1268760"/>
            <a:ext cx="5342177" cy="468052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 – Key Fact</a:t>
            </a: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waves need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medium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(material) to travel through – they cannot travel through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vacuum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(empty space)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528392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Sound Waves 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lipartbest.com/cliparts/dc8/X9y/dc8X9yp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6" y="1196752"/>
            <a:ext cx="4762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partbest.com/cliparts/aTe/6qa/aTe6qaaT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067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ipartbest.com/cliparts/aiq/Ga9/aiqGa97iM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9" y="3961800"/>
            <a:ext cx="42989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7-Point Star 5"/>
          <p:cNvSpPr/>
          <p:nvPr/>
        </p:nvSpPr>
        <p:spPr>
          <a:xfrm>
            <a:off x="1900911" y="1268760"/>
            <a:ext cx="5342177" cy="468052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 – Key Fact</a:t>
            </a: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waves can travel through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solids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Speed of Sound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600200" cy="12287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21843" y="1340768"/>
            <a:ext cx="237626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Sound travels at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330 metres per second </a:t>
            </a:r>
            <a:r>
              <a:rPr lang="en-GB" sz="2400" dirty="0" smtClean="0">
                <a:latin typeface="Comic Sans MS" panose="030F0702030302020204" pitchFamily="66" charset="0"/>
              </a:rPr>
              <a:t>(330m/s), or 760 mph.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Speed of Sound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600200" cy="12287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21843" y="1340768"/>
            <a:ext cx="237626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Sound travels at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330 metres per second </a:t>
            </a:r>
            <a:r>
              <a:rPr lang="en-GB" sz="2400" dirty="0" smtClean="0">
                <a:latin typeface="Comic Sans MS" panose="030F0702030302020204" pitchFamily="66" charset="0"/>
              </a:rPr>
              <a:t>(330m/s), or 760 mph.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lipartbest.com/cliparts/nTX/Bxg/nTXBxgdMc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5755"/>
            <a:ext cx="2776993" cy="23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194977"/>
            <a:ext cx="25202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Lightning </a:t>
            </a:r>
            <a:r>
              <a:rPr lang="en-GB" dirty="0" smtClean="0">
                <a:latin typeface="Comic Sans MS" panose="030F0702030302020204" pitchFamily="66" charset="0"/>
              </a:rPr>
              <a:t>travels much faster than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6" y="2118307"/>
            <a:ext cx="421715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second gap </a:t>
            </a:r>
            <a:r>
              <a:rPr lang="en-GB" dirty="0" smtClean="0">
                <a:latin typeface="Comic Sans MS" panose="030F0702030302020204" pitchFamily="66" charset="0"/>
              </a:rPr>
              <a:t>between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flash</a:t>
            </a:r>
            <a:r>
              <a:rPr lang="en-GB" dirty="0" smtClean="0">
                <a:latin typeface="Comic Sans MS" panose="030F0702030302020204" pitchFamily="66" charset="0"/>
              </a:rPr>
              <a:t> of lightning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 means that the storm is about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kilometre</a:t>
            </a:r>
            <a:r>
              <a:rPr lang="en-GB" dirty="0" smtClean="0">
                <a:latin typeface="Comic Sans MS" panose="030F0702030302020204" pitchFamily="66" charset="0"/>
              </a:rPr>
              <a:t> away.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Speed of Sound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600200" cy="12287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21843" y="1340768"/>
            <a:ext cx="237626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Sound travels at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330 metres per second </a:t>
            </a:r>
            <a:r>
              <a:rPr lang="en-GB" sz="2400" dirty="0" smtClean="0">
                <a:latin typeface="Comic Sans MS" panose="030F0702030302020204" pitchFamily="66" charset="0"/>
              </a:rPr>
              <a:t>(330m/s), or 760 mph.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lipartbest.com/cliparts/nTX/Bxg/nTXBxgdMc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5755"/>
            <a:ext cx="2776993" cy="23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194977"/>
            <a:ext cx="25202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Lightning </a:t>
            </a:r>
            <a:r>
              <a:rPr lang="en-GB" dirty="0" smtClean="0">
                <a:latin typeface="Comic Sans MS" panose="030F0702030302020204" pitchFamily="66" charset="0"/>
              </a:rPr>
              <a:t>travels much faster than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6" y="2118307"/>
            <a:ext cx="421715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second gap </a:t>
            </a:r>
            <a:r>
              <a:rPr lang="en-GB" dirty="0" smtClean="0">
                <a:latin typeface="Comic Sans MS" panose="030F0702030302020204" pitchFamily="66" charset="0"/>
              </a:rPr>
              <a:t>between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flash</a:t>
            </a:r>
            <a:r>
              <a:rPr lang="en-GB" dirty="0" smtClean="0">
                <a:latin typeface="Comic Sans MS" panose="030F0702030302020204" pitchFamily="66" charset="0"/>
              </a:rPr>
              <a:t> of lightning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 means that the storm is about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kilometre</a:t>
            </a:r>
            <a:r>
              <a:rPr lang="en-GB" dirty="0" smtClean="0">
                <a:latin typeface="Comic Sans MS" panose="030F0702030302020204" pitchFamily="66" charset="0"/>
              </a:rPr>
              <a:t> away.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1480060"/>
              </p:ext>
            </p:extLst>
          </p:nvPr>
        </p:nvGraphicFramePr>
        <p:xfrm>
          <a:off x="251520" y="3443921"/>
          <a:ext cx="8609638" cy="315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45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Speed of Sound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600200" cy="12287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21843" y="1340768"/>
            <a:ext cx="237626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Sound travels at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330 metres per second </a:t>
            </a:r>
            <a:r>
              <a:rPr lang="en-GB" sz="2400" dirty="0" smtClean="0">
                <a:latin typeface="Comic Sans MS" panose="030F0702030302020204" pitchFamily="66" charset="0"/>
              </a:rPr>
              <a:t>(330m/s), or 760 mph.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lipartbest.com/cliparts/nTX/Bxg/nTXBxgdMc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5755"/>
            <a:ext cx="2776993" cy="23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194977"/>
            <a:ext cx="25202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Lightning </a:t>
            </a:r>
            <a:r>
              <a:rPr lang="en-GB" dirty="0" smtClean="0">
                <a:latin typeface="Comic Sans MS" panose="030F0702030302020204" pitchFamily="66" charset="0"/>
              </a:rPr>
              <a:t>travels much faster than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6" y="2118307"/>
            <a:ext cx="421715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second gap </a:t>
            </a:r>
            <a:r>
              <a:rPr lang="en-GB" dirty="0" smtClean="0">
                <a:latin typeface="Comic Sans MS" panose="030F0702030302020204" pitchFamily="66" charset="0"/>
              </a:rPr>
              <a:t>between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flash</a:t>
            </a:r>
            <a:r>
              <a:rPr lang="en-GB" dirty="0" smtClean="0">
                <a:latin typeface="Comic Sans MS" panose="030F0702030302020204" pitchFamily="66" charset="0"/>
              </a:rPr>
              <a:t> of lightning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 means that the storm is about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kilometre</a:t>
            </a:r>
            <a:r>
              <a:rPr lang="en-GB" dirty="0" smtClean="0">
                <a:latin typeface="Comic Sans MS" panose="030F0702030302020204" pitchFamily="66" charset="0"/>
              </a:rPr>
              <a:t> away.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6408034"/>
              </p:ext>
            </p:extLst>
          </p:nvPr>
        </p:nvGraphicFramePr>
        <p:xfrm>
          <a:off x="251520" y="3443921"/>
          <a:ext cx="8609638" cy="315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85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Speed of Sound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600200" cy="12287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21843" y="1340768"/>
            <a:ext cx="237626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Sound travels at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330 metres per second </a:t>
            </a:r>
            <a:r>
              <a:rPr lang="en-GB" sz="2400" dirty="0" smtClean="0">
                <a:latin typeface="Comic Sans MS" panose="030F0702030302020204" pitchFamily="66" charset="0"/>
              </a:rPr>
              <a:t>(330m/s), or 760 mph.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lipartbest.com/cliparts/nTX/Bxg/nTXBxgdMc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5755"/>
            <a:ext cx="2776993" cy="23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194977"/>
            <a:ext cx="25202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Lightning </a:t>
            </a:r>
            <a:r>
              <a:rPr lang="en-GB" dirty="0" smtClean="0">
                <a:latin typeface="Comic Sans MS" panose="030F0702030302020204" pitchFamily="66" charset="0"/>
              </a:rPr>
              <a:t>travels much faster than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6" y="2118307"/>
            <a:ext cx="421715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second gap </a:t>
            </a:r>
            <a:r>
              <a:rPr lang="en-GB" dirty="0" smtClean="0">
                <a:latin typeface="Comic Sans MS" panose="030F0702030302020204" pitchFamily="66" charset="0"/>
              </a:rPr>
              <a:t>between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flash</a:t>
            </a:r>
            <a:r>
              <a:rPr lang="en-GB" dirty="0" smtClean="0">
                <a:latin typeface="Comic Sans MS" panose="030F0702030302020204" pitchFamily="66" charset="0"/>
              </a:rPr>
              <a:t> of lightning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 means that the storm is about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kilometre</a:t>
            </a:r>
            <a:r>
              <a:rPr lang="en-GB" dirty="0" smtClean="0">
                <a:latin typeface="Comic Sans MS" panose="030F0702030302020204" pitchFamily="66" charset="0"/>
              </a:rPr>
              <a:t> away.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8396159"/>
              </p:ext>
            </p:extLst>
          </p:nvPr>
        </p:nvGraphicFramePr>
        <p:xfrm>
          <a:off x="251520" y="3443921"/>
          <a:ext cx="8609638" cy="315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51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37840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•Describe the production of sound by vibrating sources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longitudinal nature of sound waves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State that the approximate range of audible frequencies for a healthy human ear is 20 Hz to 20 000 Hz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Show an understanding of the term ultrasound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Show an understanding that a medium is needed to transmit sound waves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an experiment to determine the speed of sound in air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Relate the loudness and pitch of sound waves to amplitude and frequency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how the reflection of sound may produce an echo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Describe compression and rarefaction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typical values of the speed of sound in gases, liquids and solids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6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Speed of Sound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600200" cy="12287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21843" y="1340768"/>
            <a:ext cx="237626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Sound travels at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330 metres per second </a:t>
            </a:r>
            <a:r>
              <a:rPr lang="en-GB" sz="2400" dirty="0" smtClean="0">
                <a:latin typeface="Comic Sans MS" panose="030F0702030302020204" pitchFamily="66" charset="0"/>
              </a:rPr>
              <a:t>(330m/s), or 760 mph.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lipartbest.com/cliparts/nTX/Bxg/nTXBxgdMc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5755"/>
            <a:ext cx="2776993" cy="23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194977"/>
            <a:ext cx="25202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Lightning </a:t>
            </a:r>
            <a:r>
              <a:rPr lang="en-GB" dirty="0" smtClean="0">
                <a:latin typeface="Comic Sans MS" panose="030F0702030302020204" pitchFamily="66" charset="0"/>
              </a:rPr>
              <a:t>travels much faster than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6" y="2118307"/>
            <a:ext cx="421715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second gap </a:t>
            </a:r>
            <a:r>
              <a:rPr lang="en-GB" dirty="0" smtClean="0">
                <a:latin typeface="Comic Sans MS" panose="030F0702030302020204" pitchFamily="66" charset="0"/>
              </a:rPr>
              <a:t>between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flash</a:t>
            </a:r>
            <a:r>
              <a:rPr lang="en-GB" dirty="0" smtClean="0">
                <a:latin typeface="Comic Sans MS" panose="030F0702030302020204" pitchFamily="66" charset="0"/>
              </a:rPr>
              <a:t> of lightning and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r>
              <a:rPr lang="en-GB" dirty="0" smtClean="0">
                <a:latin typeface="Comic Sans MS" panose="030F0702030302020204" pitchFamily="66" charset="0"/>
              </a:rPr>
              <a:t> of thunder means that the storm is about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kilometre</a:t>
            </a:r>
            <a:r>
              <a:rPr lang="en-GB" dirty="0" smtClean="0">
                <a:latin typeface="Comic Sans MS" panose="030F0702030302020204" pitchFamily="66" charset="0"/>
              </a:rPr>
              <a:t> away.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3116931"/>
              </p:ext>
            </p:extLst>
          </p:nvPr>
        </p:nvGraphicFramePr>
        <p:xfrm>
          <a:off x="251520" y="3443921"/>
          <a:ext cx="8609638" cy="315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6381328"/>
            <a:ext cx="8609639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Air (dry) at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 = 330m/s,  water at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 = 1400m/s,  concrete = 5000m/s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001837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How could we calculate the speed of sound in air?</a:t>
            </a:r>
          </a:p>
        </p:txBody>
      </p:sp>
    </p:spTree>
    <p:extLst>
      <p:ext uri="{BB962C8B-B14F-4D97-AF65-F5344CB8AC3E}">
        <p14:creationId xmlns:p14="http://schemas.microsoft.com/office/powerpoint/2010/main" val="14070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001837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How could we calculate the speed of sound in air?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971550" y="2708275"/>
            <a:ext cx="7200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/>
              <a:t>	</a:t>
            </a:r>
            <a:r>
              <a:rPr lang="en-GB" altLang="en-US" sz="4400">
                <a:solidFill>
                  <a:srgbClr val="FF0000"/>
                </a:solidFill>
                <a:latin typeface="Comic Sans MS" pitchFamily="66" charset="0"/>
              </a:rPr>
              <a:t>SPEED  =  </a:t>
            </a:r>
            <a:r>
              <a:rPr lang="en-GB" altLang="en-US" sz="4400" u="sng">
                <a:solidFill>
                  <a:srgbClr val="FF0000"/>
                </a:solidFill>
                <a:latin typeface="Comic Sans MS" pitchFamily="66" charset="0"/>
              </a:rPr>
              <a:t>DISTANCE</a:t>
            </a:r>
          </a:p>
          <a:p>
            <a:r>
              <a:rPr lang="en-GB" altLang="en-US" sz="4400">
                <a:solidFill>
                  <a:srgbClr val="FF0000"/>
                </a:solidFill>
                <a:latin typeface="Comic Sans MS" pitchFamily="66" charset="0"/>
              </a:rPr>
              <a:t>		               TIME</a:t>
            </a:r>
          </a:p>
        </p:txBody>
      </p:sp>
    </p:spTree>
    <p:extLst>
      <p:ext uri="{BB962C8B-B14F-4D97-AF65-F5344CB8AC3E}">
        <p14:creationId xmlns:p14="http://schemas.microsoft.com/office/powerpoint/2010/main" val="18736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001837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How could we calculate the speed of sound in air?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971550" y="2708275"/>
            <a:ext cx="7200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/>
              <a:t>	</a:t>
            </a:r>
            <a:r>
              <a:rPr lang="en-GB" altLang="en-US" sz="4400">
                <a:solidFill>
                  <a:srgbClr val="FF0000"/>
                </a:solidFill>
                <a:latin typeface="Comic Sans MS" pitchFamily="66" charset="0"/>
              </a:rPr>
              <a:t>SPEED  =  </a:t>
            </a:r>
            <a:r>
              <a:rPr lang="en-GB" altLang="en-US" sz="4400" u="sng">
                <a:solidFill>
                  <a:srgbClr val="FF0000"/>
                </a:solidFill>
                <a:latin typeface="Comic Sans MS" pitchFamily="66" charset="0"/>
              </a:rPr>
              <a:t>DISTANCE</a:t>
            </a:r>
          </a:p>
          <a:p>
            <a:r>
              <a:rPr lang="en-GB" altLang="en-US" sz="4400">
                <a:solidFill>
                  <a:srgbClr val="FF0000"/>
                </a:solidFill>
                <a:latin typeface="Comic Sans MS" pitchFamily="66" charset="0"/>
              </a:rPr>
              <a:t>		               TIME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6201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literaturelandenvironment.org.uk/wp-content/uploads/2014/09/1024px-Hands-Clapp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5E6"/>
              </a:clrFrom>
              <a:clrTo>
                <a:srgbClr val="E7E5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440160" cy="11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691680" y="4869160"/>
            <a:ext cx="504056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95936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 metres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6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001837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How could we calculate the speed of sound in air?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971550" y="2708275"/>
            <a:ext cx="7200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/>
              <a:t>	</a:t>
            </a:r>
            <a:r>
              <a:rPr lang="en-GB" altLang="en-US" sz="4400">
                <a:solidFill>
                  <a:srgbClr val="FF0000"/>
                </a:solidFill>
                <a:latin typeface="Comic Sans MS" pitchFamily="66" charset="0"/>
              </a:rPr>
              <a:t>SPEED  =  </a:t>
            </a:r>
            <a:r>
              <a:rPr lang="en-GB" altLang="en-US" sz="4400" u="sng">
                <a:solidFill>
                  <a:srgbClr val="FF0000"/>
                </a:solidFill>
                <a:latin typeface="Comic Sans MS" pitchFamily="66" charset="0"/>
              </a:rPr>
              <a:t>DISTANCE</a:t>
            </a:r>
          </a:p>
          <a:p>
            <a:r>
              <a:rPr lang="en-GB" altLang="en-US" sz="4400">
                <a:solidFill>
                  <a:srgbClr val="FF0000"/>
                </a:solidFill>
                <a:latin typeface="Comic Sans MS" pitchFamily="66" charset="0"/>
              </a:rPr>
              <a:t>		               TIME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6201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literaturelandenvironment.org.uk/wp-content/uploads/2014/09/1024px-Hands-Clapp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5E6"/>
              </a:clrFrom>
              <a:clrTo>
                <a:srgbClr val="E7E5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440160" cy="11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691680" y="4869160"/>
            <a:ext cx="504056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95936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 metres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91680" y="5049180"/>
            <a:ext cx="5040560" cy="360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5187" y="50920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 metres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9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001837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How could we calculate the speed of sound in air?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971550" y="2708275"/>
            <a:ext cx="7200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dirty="0"/>
              <a:t>	</a:t>
            </a:r>
            <a:r>
              <a:rPr lang="en-GB" altLang="en-US" sz="4400" dirty="0">
                <a:solidFill>
                  <a:srgbClr val="FF0000"/>
                </a:solidFill>
                <a:latin typeface="Comic Sans MS" pitchFamily="66" charset="0"/>
              </a:rPr>
              <a:t>SPEED  =  </a:t>
            </a:r>
            <a:r>
              <a:rPr lang="en-GB" altLang="en-US" sz="4400" u="sng" dirty="0">
                <a:solidFill>
                  <a:srgbClr val="FF0000"/>
                </a:solidFill>
                <a:latin typeface="Comic Sans MS" pitchFamily="66" charset="0"/>
              </a:rPr>
              <a:t>DISTANCE</a:t>
            </a:r>
          </a:p>
          <a:p>
            <a:r>
              <a:rPr lang="en-GB" altLang="en-US" sz="4400" dirty="0">
                <a:solidFill>
                  <a:srgbClr val="FF0000"/>
                </a:solidFill>
                <a:latin typeface="Comic Sans MS" pitchFamily="66" charset="0"/>
              </a:rPr>
              <a:t>		               TIME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6201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literaturelandenvironment.org.uk/wp-content/uploads/2014/09/1024px-Hands-Clapp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5E6"/>
              </a:clrFrom>
              <a:clrTo>
                <a:srgbClr val="E7E5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440160" cy="11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691680" y="4869160"/>
            <a:ext cx="504056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95936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 metres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91680" y="5049180"/>
            <a:ext cx="5040560" cy="360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5187" y="50920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 metres</a:t>
            </a:r>
            <a:endParaRPr lang="en-GB" dirty="0"/>
          </a:p>
        </p:txBody>
      </p:sp>
      <p:pic>
        <p:nvPicPr>
          <p:cNvPr id="10" name="Picture 2" descr="http://www.clker.com/cliparts/7/A/I/5/W/O/stopwatch-silhouette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76" y="5661248"/>
            <a:ext cx="9382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915816" y="5980335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dirty="0"/>
              <a:t>Time  </a:t>
            </a:r>
          </a:p>
        </p:txBody>
      </p:sp>
    </p:spTree>
    <p:extLst>
      <p:ext uri="{BB962C8B-B14F-4D97-AF65-F5344CB8AC3E}">
        <p14:creationId xmlns:p14="http://schemas.microsoft.com/office/powerpoint/2010/main" val="38467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001837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How could we calculate the speed of sound in air?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971549" y="2708275"/>
            <a:ext cx="3043638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 dirty="0" smtClean="0">
                <a:solidFill>
                  <a:srgbClr val="FF0000"/>
                </a:solidFill>
                <a:latin typeface="Comic Sans MS" pitchFamily="66" charset="0"/>
              </a:rPr>
              <a:t>SPEED  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=  </a:t>
            </a:r>
            <a:r>
              <a:rPr lang="en-GB" altLang="en-US" sz="1600" u="sng" dirty="0">
                <a:solidFill>
                  <a:srgbClr val="FF0000"/>
                </a:solidFill>
                <a:latin typeface="Comic Sans MS" pitchFamily="66" charset="0"/>
              </a:rPr>
              <a:t>DISTANCE</a:t>
            </a:r>
          </a:p>
          <a:p>
            <a:r>
              <a:rPr lang="en-GB" altLang="en-US" sz="1600" dirty="0" smtClean="0">
                <a:solidFill>
                  <a:srgbClr val="FF0000"/>
                </a:solidFill>
                <a:latin typeface="Comic Sans MS" pitchFamily="66" charset="0"/>
              </a:rPr>
              <a:t>                      TIME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6201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literaturelandenvironment.org.uk/wp-content/uploads/2014/09/1024px-Hands-Clapp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5E6"/>
              </a:clrFrom>
              <a:clrTo>
                <a:srgbClr val="E7E5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440160" cy="11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691680" y="4869160"/>
            <a:ext cx="504056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95936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 metres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91680" y="5049180"/>
            <a:ext cx="5040560" cy="360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5187" y="50920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 metres</a:t>
            </a:r>
            <a:endParaRPr lang="en-GB" dirty="0"/>
          </a:p>
        </p:txBody>
      </p:sp>
      <p:pic>
        <p:nvPicPr>
          <p:cNvPr id="10" name="Picture 2" descr="http://www.clker.com/cliparts/7/A/I/5/W/O/stopwatch-silhouette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76" y="5661248"/>
            <a:ext cx="9382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915816" y="5980335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dirty="0"/>
              <a:t>Time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2708275"/>
            <a:ext cx="27363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Speed  =  </a:t>
            </a:r>
            <a:r>
              <a:rPr lang="en-GB" u="sng" dirty="0" smtClean="0"/>
              <a:t>150</a:t>
            </a:r>
            <a:r>
              <a:rPr lang="en-GB" dirty="0" smtClean="0"/>
              <a:t>    333 m/s</a:t>
            </a:r>
            <a:endParaRPr lang="en-GB" u="sng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0.45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6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Are particles needed for sound to travel?</a:t>
            </a:r>
          </a:p>
        </p:txBody>
      </p:sp>
    </p:spTree>
    <p:extLst>
      <p:ext uri="{BB962C8B-B14F-4D97-AF65-F5344CB8AC3E}">
        <p14:creationId xmlns:p14="http://schemas.microsoft.com/office/powerpoint/2010/main" val="16321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Are particles needed for sound to travel?</a:t>
            </a:r>
          </a:p>
        </p:txBody>
      </p:sp>
      <p:pic>
        <p:nvPicPr>
          <p:cNvPr id="3074" name="Picture 2" descr="http://1.bp.blogspot.com/_LajWSA-eBYc/TMV5rQEMlEI/AAAAAAAAAC4/W-XKTuXj-Ko/s1600/alien_poster_1979_c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844824"/>
            <a:ext cx="2838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Are particles needed for sound to travel?</a:t>
            </a:r>
          </a:p>
        </p:txBody>
      </p:sp>
      <p:pic>
        <p:nvPicPr>
          <p:cNvPr id="18435" name="Picture 2" descr="http://www.antonine-education.co.uk/Image_library/GCSE/Sound_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9725"/>
            <a:ext cx="4535487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9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288032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Sound 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736304" cy="211126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11760" y="1196752"/>
            <a:ext cx="2736304" cy="1872208"/>
          </a:xfrm>
          <a:prstGeom prst="wedgeEllipseCallout">
            <a:avLst>
              <a:gd name="adj1" fmla="val -86261"/>
              <a:gd name="adj2" fmla="val 4399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is sound?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Are particles needed for sound to travel?</a:t>
            </a:r>
          </a:p>
        </p:txBody>
      </p:sp>
      <p:pic>
        <p:nvPicPr>
          <p:cNvPr id="19459" name="Picture 2" descr="http://www.antonine-education.co.uk/Image_library/GCSE/Sound_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9725"/>
            <a:ext cx="4535487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01900" y="1484784"/>
            <a:ext cx="3600450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As the vacuum pump is switched on, air is drawn out of the bell jar.   The bell begins to get quieter.</a:t>
            </a:r>
          </a:p>
        </p:txBody>
      </p:sp>
    </p:spTree>
    <p:extLst>
      <p:ext uri="{BB962C8B-B14F-4D97-AF65-F5344CB8AC3E}">
        <p14:creationId xmlns:p14="http://schemas.microsoft.com/office/powerpoint/2010/main" val="34703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Are particles needed for sound to travel?</a:t>
            </a:r>
          </a:p>
        </p:txBody>
      </p:sp>
      <p:pic>
        <p:nvPicPr>
          <p:cNvPr id="19459" name="Picture 2" descr="http://www.antonine-education.co.uk/Image_library/GCSE/Sound_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9725"/>
            <a:ext cx="4535487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01900" y="1484784"/>
            <a:ext cx="3600450" cy="52629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As the vacuum pump is switched on, air is drawn out of the bell jar.   The bell begins to get quieter.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Eventually, all of the air particles will have been drawn out of the bell jar.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We can see the bell ringing, but we can’t hear it</a:t>
            </a: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Are particles needed for sound to travel?</a:t>
            </a:r>
          </a:p>
        </p:txBody>
      </p:sp>
      <p:pic>
        <p:nvPicPr>
          <p:cNvPr id="21507" name="Picture 2" descr="http://www.antonine-education.co.uk/Image_library/GCSE/Sound_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9725"/>
            <a:ext cx="4535487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292725" y="1989138"/>
            <a:ext cx="3600450" cy="41549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Conclusions: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Sound </a:t>
            </a: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needs particles to travel.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Sound cannot travel through a vacuum.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Sound cannot travel through space, because there are no particles.</a:t>
            </a:r>
          </a:p>
        </p:txBody>
      </p:sp>
    </p:spTree>
    <p:extLst>
      <p:ext uri="{BB962C8B-B14F-4D97-AF65-F5344CB8AC3E}">
        <p14:creationId xmlns:p14="http://schemas.microsoft.com/office/powerpoint/2010/main" val="27425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Will sound travel faster through a solid, liquid or gas?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7081837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Will sound travel faster through a solid, liquid or gas?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7081837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static.freepik.com/free-photo/green-tick-vector_17-526120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86338"/>
            <a:ext cx="24939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Will sound travel faster through a solid, liquid or gas?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7081837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static.freepik.com/free-photo/green-tick-vector_17-526120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86338"/>
            <a:ext cx="24939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3924300" y="4941888"/>
            <a:ext cx="49688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Sound travels faster through a solid because the particles are more densely packed together.</a:t>
            </a:r>
          </a:p>
        </p:txBody>
      </p:sp>
    </p:spTree>
    <p:extLst>
      <p:ext uri="{BB962C8B-B14F-4D97-AF65-F5344CB8AC3E}">
        <p14:creationId xmlns:p14="http://schemas.microsoft.com/office/powerpoint/2010/main" val="15527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Will sound travel faster through a solid, liquid or gas?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7081837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static.freepik.com/free-photo/green-tick-vector_17-526120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86338"/>
            <a:ext cx="24939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3924300" y="4941888"/>
            <a:ext cx="49688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Sound travels faster through a solid because the particles are more densely packed together.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536" y="1628800"/>
            <a:ext cx="8609639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Concrete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5000m/s, Water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at 0</a:t>
            </a:r>
            <a:r>
              <a:rPr lang="en-GB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 =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1400m/s, Air (dry) at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 = 330m/s 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84158" cy="24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89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84158" cy="24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3429000"/>
            <a:ext cx="576064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 </a:t>
            </a:r>
            <a:r>
              <a:rPr lang="en-GB" sz="4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echo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a reflected sound wave.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5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Echoes used for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pic>
        <p:nvPicPr>
          <p:cNvPr id="28676" name="Picture 2" descr="http://t0.gstatic.com/images?q=tbn:ANd9GcTEXE69fb2tuPrdyYueSCyth-H50qJnIrTHotjwrWXDexSMKMt6-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31975"/>
            <a:ext cx="3060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upload.wikimedia.org/wikipedia/commons/3/3c/Sediment_echo-sounder_h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22450"/>
            <a:ext cx="32432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288032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Sound 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736304" cy="211126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11760" y="1196752"/>
            <a:ext cx="2736304" cy="1872208"/>
          </a:xfrm>
          <a:prstGeom prst="wedgeEllipseCallout">
            <a:avLst>
              <a:gd name="adj1" fmla="val -86261"/>
              <a:gd name="adj2" fmla="val 4399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is sound?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4660900"/>
            <a:ext cx="2197100" cy="21971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620612" y="3781687"/>
            <a:ext cx="4319116" cy="2304256"/>
          </a:xfrm>
          <a:prstGeom prst="wedgeEllipseCallout">
            <a:avLst>
              <a:gd name="adj1" fmla="val 62737"/>
              <a:gd name="adj2" fmla="val 736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Sound is a series of waves (sound waves) caused by vibrations.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estclipartblog.com/clipart-pics/boat-clip-art-16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3206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313" y="5589588"/>
            <a:ext cx="4319587" cy="719137"/>
          </a:xfrm>
          <a:prstGeom prst="rect">
            <a:avLst/>
          </a:prstGeom>
          <a:solidFill>
            <a:srgbClr val="0008FF"/>
          </a:solidFill>
          <a:ln>
            <a:solidFill>
              <a:srgbClr val="000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63550" y="5322888"/>
            <a:ext cx="4362450" cy="668337"/>
          </a:xfrm>
          <a:custGeom>
            <a:avLst/>
            <a:gdLst>
              <a:gd name="connsiteX0" fmla="*/ 0 w 4362140"/>
              <a:gd name="connsiteY0" fmla="*/ 272955 h 668740"/>
              <a:gd name="connsiteX1" fmla="*/ 54591 w 4362140"/>
              <a:gd name="connsiteY1" fmla="*/ 191069 h 668740"/>
              <a:gd name="connsiteX2" fmla="*/ 109182 w 4362140"/>
              <a:gd name="connsiteY2" fmla="*/ 177421 h 668740"/>
              <a:gd name="connsiteX3" fmla="*/ 150125 w 4362140"/>
              <a:gd name="connsiteY3" fmla="*/ 150125 h 668740"/>
              <a:gd name="connsiteX4" fmla="*/ 286603 w 4362140"/>
              <a:gd name="connsiteY4" fmla="*/ 163773 h 668740"/>
              <a:gd name="connsiteX5" fmla="*/ 436728 w 4362140"/>
              <a:gd name="connsiteY5" fmla="*/ 204716 h 668740"/>
              <a:gd name="connsiteX6" fmla="*/ 491319 w 4362140"/>
              <a:gd name="connsiteY6" fmla="*/ 218364 h 668740"/>
              <a:gd name="connsiteX7" fmla="*/ 764275 w 4362140"/>
              <a:gd name="connsiteY7" fmla="*/ 204716 h 668740"/>
              <a:gd name="connsiteX8" fmla="*/ 805218 w 4362140"/>
              <a:gd name="connsiteY8" fmla="*/ 191069 h 668740"/>
              <a:gd name="connsiteX9" fmla="*/ 846161 w 4362140"/>
              <a:gd name="connsiteY9" fmla="*/ 163773 h 668740"/>
              <a:gd name="connsiteX10" fmla="*/ 900752 w 4362140"/>
              <a:gd name="connsiteY10" fmla="*/ 122830 h 668740"/>
              <a:gd name="connsiteX11" fmla="*/ 955343 w 4362140"/>
              <a:gd name="connsiteY11" fmla="*/ 109182 h 668740"/>
              <a:gd name="connsiteX12" fmla="*/ 1078173 w 4362140"/>
              <a:gd name="connsiteY12" fmla="*/ 54591 h 668740"/>
              <a:gd name="connsiteX13" fmla="*/ 1160060 w 4362140"/>
              <a:gd name="connsiteY13" fmla="*/ 68239 h 668740"/>
              <a:gd name="connsiteX14" fmla="*/ 1241946 w 4362140"/>
              <a:gd name="connsiteY14" fmla="*/ 136477 h 668740"/>
              <a:gd name="connsiteX15" fmla="*/ 1296537 w 4362140"/>
              <a:gd name="connsiteY15" fmla="*/ 163773 h 668740"/>
              <a:gd name="connsiteX16" fmla="*/ 1337480 w 4362140"/>
              <a:gd name="connsiteY16" fmla="*/ 177421 h 668740"/>
              <a:gd name="connsiteX17" fmla="*/ 1555845 w 4362140"/>
              <a:gd name="connsiteY17" fmla="*/ 204716 h 668740"/>
              <a:gd name="connsiteX18" fmla="*/ 1637731 w 4362140"/>
              <a:gd name="connsiteY18" fmla="*/ 218364 h 668740"/>
              <a:gd name="connsiteX19" fmla="*/ 1774209 w 4362140"/>
              <a:gd name="connsiteY19" fmla="*/ 191069 h 668740"/>
              <a:gd name="connsiteX20" fmla="*/ 1856095 w 4362140"/>
              <a:gd name="connsiteY20" fmla="*/ 150125 h 668740"/>
              <a:gd name="connsiteX21" fmla="*/ 1897039 w 4362140"/>
              <a:gd name="connsiteY21" fmla="*/ 122830 h 668740"/>
              <a:gd name="connsiteX22" fmla="*/ 1965277 w 4362140"/>
              <a:gd name="connsiteY22" fmla="*/ 109182 h 668740"/>
              <a:gd name="connsiteX23" fmla="*/ 2088107 w 4362140"/>
              <a:gd name="connsiteY23" fmla="*/ 68239 h 668740"/>
              <a:gd name="connsiteX24" fmla="*/ 2142698 w 4362140"/>
              <a:gd name="connsiteY24" fmla="*/ 40943 h 668740"/>
              <a:gd name="connsiteX25" fmla="*/ 2197289 w 4362140"/>
              <a:gd name="connsiteY25" fmla="*/ 27295 h 668740"/>
              <a:gd name="connsiteX26" fmla="*/ 2292824 w 4362140"/>
              <a:gd name="connsiteY26" fmla="*/ 54591 h 668740"/>
              <a:gd name="connsiteX27" fmla="*/ 2361063 w 4362140"/>
              <a:gd name="connsiteY27" fmla="*/ 136477 h 668740"/>
              <a:gd name="connsiteX28" fmla="*/ 2402006 w 4362140"/>
              <a:gd name="connsiteY28" fmla="*/ 177421 h 668740"/>
              <a:gd name="connsiteX29" fmla="*/ 2538483 w 4362140"/>
              <a:gd name="connsiteY29" fmla="*/ 204716 h 668740"/>
              <a:gd name="connsiteX30" fmla="*/ 2661313 w 4362140"/>
              <a:gd name="connsiteY30" fmla="*/ 245660 h 668740"/>
              <a:gd name="connsiteX31" fmla="*/ 2797791 w 4362140"/>
              <a:gd name="connsiteY31" fmla="*/ 272955 h 668740"/>
              <a:gd name="connsiteX32" fmla="*/ 3016155 w 4362140"/>
              <a:gd name="connsiteY32" fmla="*/ 259307 h 668740"/>
              <a:gd name="connsiteX33" fmla="*/ 3084394 w 4362140"/>
              <a:gd name="connsiteY33" fmla="*/ 204716 h 668740"/>
              <a:gd name="connsiteX34" fmla="*/ 3125337 w 4362140"/>
              <a:gd name="connsiteY34" fmla="*/ 191069 h 668740"/>
              <a:gd name="connsiteX35" fmla="*/ 3166280 w 4362140"/>
              <a:gd name="connsiteY35" fmla="*/ 163773 h 668740"/>
              <a:gd name="connsiteX36" fmla="*/ 3220872 w 4362140"/>
              <a:gd name="connsiteY36" fmla="*/ 136477 h 668740"/>
              <a:gd name="connsiteX37" fmla="*/ 3261815 w 4362140"/>
              <a:gd name="connsiteY37" fmla="*/ 95534 h 668740"/>
              <a:gd name="connsiteX38" fmla="*/ 3452883 w 4362140"/>
              <a:gd name="connsiteY38" fmla="*/ 13648 h 668740"/>
              <a:gd name="connsiteX39" fmla="*/ 3521122 w 4362140"/>
              <a:gd name="connsiteY39" fmla="*/ 0 h 668740"/>
              <a:gd name="connsiteX40" fmla="*/ 3575713 w 4362140"/>
              <a:gd name="connsiteY40" fmla="*/ 13648 h 668740"/>
              <a:gd name="connsiteX41" fmla="*/ 3712191 w 4362140"/>
              <a:gd name="connsiteY41" fmla="*/ 95534 h 668740"/>
              <a:gd name="connsiteX42" fmla="*/ 3766782 w 4362140"/>
              <a:gd name="connsiteY42" fmla="*/ 122830 h 668740"/>
              <a:gd name="connsiteX43" fmla="*/ 3848669 w 4362140"/>
              <a:gd name="connsiteY43" fmla="*/ 177421 h 668740"/>
              <a:gd name="connsiteX44" fmla="*/ 4162567 w 4362140"/>
              <a:gd name="connsiteY44" fmla="*/ 177421 h 668740"/>
              <a:gd name="connsiteX45" fmla="*/ 4244454 w 4362140"/>
              <a:gd name="connsiteY45" fmla="*/ 204716 h 668740"/>
              <a:gd name="connsiteX46" fmla="*/ 4285397 w 4362140"/>
              <a:gd name="connsiteY46" fmla="*/ 232012 h 668740"/>
              <a:gd name="connsiteX47" fmla="*/ 4339988 w 4362140"/>
              <a:gd name="connsiteY47" fmla="*/ 245660 h 668740"/>
              <a:gd name="connsiteX48" fmla="*/ 4271749 w 4362140"/>
              <a:gd name="connsiteY48" fmla="*/ 341194 h 668740"/>
              <a:gd name="connsiteX49" fmla="*/ 4230806 w 4362140"/>
              <a:gd name="connsiteY49" fmla="*/ 382137 h 668740"/>
              <a:gd name="connsiteX50" fmla="*/ 4189863 w 4362140"/>
              <a:gd name="connsiteY50" fmla="*/ 395785 h 668740"/>
              <a:gd name="connsiteX51" fmla="*/ 4094328 w 4362140"/>
              <a:gd name="connsiteY51" fmla="*/ 436728 h 668740"/>
              <a:gd name="connsiteX52" fmla="*/ 4012442 w 4362140"/>
              <a:gd name="connsiteY52" fmla="*/ 450376 h 668740"/>
              <a:gd name="connsiteX53" fmla="*/ 3821373 w 4362140"/>
              <a:gd name="connsiteY53" fmla="*/ 491319 h 668740"/>
              <a:gd name="connsiteX54" fmla="*/ 3657600 w 4362140"/>
              <a:gd name="connsiteY54" fmla="*/ 518615 h 668740"/>
              <a:gd name="connsiteX55" fmla="*/ 3562066 w 4362140"/>
              <a:gd name="connsiteY55" fmla="*/ 559558 h 668740"/>
              <a:gd name="connsiteX56" fmla="*/ 3480179 w 4362140"/>
              <a:gd name="connsiteY56" fmla="*/ 586854 h 668740"/>
              <a:gd name="connsiteX57" fmla="*/ 3411940 w 4362140"/>
              <a:gd name="connsiteY57" fmla="*/ 600501 h 668740"/>
              <a:gd name="connsiteX58" fmla="*/ 3248167 w 4362140"/>
              <a:gd name="connsiteY58" fmla="*/ 641445 h 668740"/>
              <a:gd name="connsiteX59" fmla="*/ 2920621 w 4362140"/>
              <a:gd name="connsiteY59" fmla="*/ 655092 h 668740"/>
              <a:gd name="connsiteX60" fmla="*/ 2552131 w 4362140"/>
              <a:gd name="connsiteY60" fmla="*/ 668740 h 668740"/>
              <a:gd name="connsiteX61" fmla="*/ 1665027 w 4362140"/>
              <a:gd name="connsiteY61" fmla="*/ 655092 h 668740"/>
              <a:gd name="connsiteX62" fmla="*/ 1542197 w 4362140"/>
              <a:gd name="connsiteY62" fmla="*/ 641445 h 668740"/>
              <a:gd name="connsiteX63" fmla="*/ 1146412 w 4362140"/>
              <a:gd name="connsiteY63" fmla="*/ 614149 h 668740"/>
              <a:gd name="connsiteX64" fmla="*/ 955343 w 4362140"/>
              <a:gd name="connsiteY64" fmla="*/ 600501 h 668740"/>
              <a:gd name="connsiteX65" fmla="*/ 750627 w 4362140"/>
              <a:gd name="connsiteY65" fmla="*/ 586854 h 668740"/>
              <a:gd name="connsiteX66" fmla="*/ 614149 w 4362140"/>
              <a:gd name="connsiteY66" fmla="*/ 559558 h 668740"/>
              <a:gd name="connsiteX67" fmla="*/ 545910 w 4362140"/>
              <a:gd name="connsiteY67" fmla="*/ 532263 h 668740"/>
              <a:gd name="connsiteX68" fmla="*/ 395785 w 4362140"/>
              <a:gd name="connsiteY68" fmla="*/ 518615 h 668740"/>
              <a:gd name="connsiteX69" fmla="*/ 232012 w 4362140"/>
              <a:gd name="connsiteY69" fmla="*/ 477672 h 668740"/>
              <a:gd name="connsiteX70" fmla="*/ 177421 w 4362140"/>
              <a:gd name="connsiteY70" fmla="*/ 464024 h 668740"/>
              <a:gd name="connsiteX71" fmla="*/ 122830 w 4362140"/>
              <a:gd name="connsiteY71" fmla="*/ 436728 h 668740"/>
              <a:gd name="connsiteX72" fmla="*/ 40943 w 4362140"/>
              <a:gd name="connsiteY72" fmla="*/ 313898 h 668740"/>
              <a:gd name="connsiteX73" fmla="*/ 0 w 4362140"/>
              <a:gd name="connsiteY73" fmla="*/ 272955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362140" h="668740">
                <a:moveTo>
                  <a:pt x="0" y="272955"/>
                </a:moveTo>
                <a:cubicBezTo>
                  <a:pt x="13028" y="233872"/>
                  <a:pt x="12496" y="215123"/>
                  <a:pt x="54591" y="191069"/>
                </a:cubicBezTo>
                <a:cubicBezTo>
                  <a:pt x="70877" y="181763"/>
                  <a:pt x="90985" y="181970"/>
                  <a:pt x="109182" y="177421"/>
                </a:cubicBezTo>
                <a:cubicBezTo>
                  <a:pt x="122830" y="168322"/>
                  <a:pt x="133771" y="151383"/>
                  <a:pt x="150125" y="150125"/>
                </a:cubicBezTo>
                <a:cubicBezTo>
                  <a:pt x="195710" y="146618"/>
                  <a:pt x="241284" y="157730"/>
                  <a:pt x="286603" y="163773"/>
                </a:cubicBezTo>
                <a:cubicBezTo>
                  <a:pt x="350903" y="172346"/>
                  <a:pt x="372715" y="183379"/>
                  <a:pt x="436728" y="204716"/>
                </a:cubicBezTo>
                <a:cubicBezTo>
                  <a:pt x="454523" y="210647"/>
                  <a:pt x="473122" y="213815"/>
                  <a:pt x="491319" y="218364"/>
                </a:cubicBezTo>
                <a:cubicBezTo>
                  <a:pt x="582304" y="213815"/>
                  <a:pt x="673518" y="212608"/>
                  <a:pt x="764275" y="204716"/>
                </a:cubicBezTo>
                <a:cubicBezTo>
                  <a:pt x="778607" y="203470"/>
                  <a:pt x="792351" y="197503"/>
                  <a:pt x="805218" y="191069"/>
                </a:cubicBezTo>
                <a:cubicBezTo>
                  <a:pt x="819889" y="183734"/>
                  <a:pt x="832814" y="173307"/>
                  <a:pt x="846161" y="163773"/>
                </a:cubicBezTo>
                <a:cubicBezTo>
                  <a:pt x="864670" y="150552"/>
                  <a:pt x="880407" y="133002"/>
                  <a:pt x="900752" y="122830"/>
                </a:cubicBezTo>
                <a:cubicBezTo>
                  <a:pt x="917529" y="114442"/>
                  <a:pt x="937377" y="114572"/>
                  <a:pt x="955343" y="109182"/>
                </a:cubicBezTo>
                <a:cubicBezTo>
                  <a:pt x="1043932" y="82605"/>
                  <a:pt x="1018340" y="94479"/>
                  <a:pt x="1078173" y="54591"/>
                </a:cubicBezTo>
                <a:cubicBezTo>
                  <a:pt x="1105469" y="59140"/>
                  <a:pt x="1133808" y="59488"/>
                  <a:pt x="1160060" y="68239"/>
                </a:cubicBezTo>
                <a:cubicBezTo>
                  <a:pt x="1200674" y="81777"/>
                  <a:pt x="1208688" y="112721"/>
                  <a:pt x="1241946" y="136477"/>
                </a:cubicBezTo>
                <a:cubicBezTo>
                  <a:pt x="1258501" y="148302"/>
                  <a:pt x="1277837" y="155759"/>
                  <a:pt x="1296537" y="163773"/>
                </a:cubicBezTo>
                <a:cubicBezTo>
                  <a:pt x="1309760" y="169440"/>
                  <a:pt x="1323648" y="173469"/>
                  <a:pt x="1337480" y="177421"/>
                </a:cubicBezTo>
                <a:cubicBezTo>
                  <a:pt x="1426203" y="202771"/>
                  <a:pt x="1428907" y="194138"/>
                  <a:pt x="1555845" y="204716"/>
                </a:cubicBezTo>
                <a:cubicBezTo>
                  <a:pt x="1583140" y="209265"/>
                  <a:pt x="1610113" y="220090"/>
                  <a:pt x="1637731" y="218364"/>
                </a:cubicBezTo>
                <a:cubicBezTo>
                  <a:pt x="1684034" y="215470"/>
                  <a:pt x="1774209" y="191069"/>
                  <a:pt x="1774209" y="191069"/>
                </a:cubicBezTo>
                <a:cubicBezTo>
                  <a:pt x="1891532" y="112852"/>
                  <a:pt x="1743100" y="206622"/>
                  <a:pt x="1856095" y="150125"/>
                </a:cubicBezTo>
                <a:cubicBezTo>
                  <a:pt x="1870766" y="142790"/>
                  <a:pt x="1881681" y="128589"/>
                  <a:pt x="1897039" y="122830"/>
                </a:cubicBezTo>
                <a:cubicBezTo>
                  <a:pt x="1918759" y="114685"/>
                  <a:pt x="1942973" y="115555"/>
                  <a:pt x="1965277" y="109182"/>
                </a:cubicBezTo>
                <a:cubicBezTo>
                  <a:pt x="2006774" y="97326"/>
                  <a:pt x="2047164" y="81887"/>
                  <a:pt x="2088107" y="68239"/>
                </a:cubicBezTo>
                <a:cubicBezTo>
                  <a:pt x="2107408" y="61805"/>
                  <a:pt x="2123648" y="48087"/>
                  <a:pt x="2142698" y="40943"/>
                </a:cubicBezTo>
                <a:cubicBezTo>
                  <a:pt x="2160261" y="34357"/>
                  <a:pt x="2179092" y="31844"/>
                  <a:pt x="2197289" y="27295"/>
                </a:cubicBezTo>
                <a:cubicBezTo>
                  <a:pt x="2229134" y="36394"/>
                  <a:pt x="2263201" y="39780"/>
                  <a:pt x="2292824" y="54591"/>
                </a:cubicBezTo>
                <a:cubicBezTo>
                  <a:pt x="2326998" y="71678"/>
                  <a:pt x="2338670" y="109606"/>
                  <a:pt x="2361063" y="136477"/>
                </a:cubicBezTo>
                <a:cubicBezTo>
                  <a:pt x="2373419" y="151304"/>
                  <a:pt x="2383992" y="170492"/>
                  <a:pt x="2402006" y="177421"/>
                </a:cubicBezTo>
                <a:cubicBezTo>
                  <a:pt x="2445307" y="194075"/>
                  <a:pt x="2492991" y="195618"/>
                  <a:pt x="2538483" y="204716"/>
                </a:cubicBezTo>
                <a:cubicBezTo>
                  <a:pt x="2606764" y="218372"/>
                  <a:pt x="2606701" y="232008"/>
                  <a:pt x="2661313" y="245660"/>
                </a:cubicBezTo>
                <a:cubicBezTo>
                  <a:pt x="2742750" y="266018"/>
                  <a:pt x="2697402" y="256223"/>
                  <a:pt x="2797791" y="272955"/>
                </a:cubicBezTo>
                <a:cubicBezTo>
                  <a:pt x="2870579" y="268406"/>
                  <a:pt x="2945208" y="276199"/>
                  <a:pt x="3016155" y="259307"/>
                </a:cubicBezTo>
                <a:cubicBezTo>
                  <a:pt x="3044492" y="252560"/>
                  <a:pt x="3059692" y="220154"/>
                  <a:pt x="3084394" y="204716"/>
                </a:cubicBezTo>
                <a:cubicBezTo>
                  <a:pt x="3096593" y="197092"/>
                  <a:pt x="3111689" y="195618"/>
                  <a:pt x="3125337" y="191069"/>
                </a:cubicBezTo>
                <a:cubicBezTo>
                  <a:pt x="3138985" y="181970"/>
                  <a:pt x="3152039" y="171911"/>
                  <a:pt x="3166280" y="163773"/>
                </a:cubicBezTo>
                <a:cubicBezTo>
                  <a:pt x="3183945" y="153679"/>
                  <a:pt x="3204316" y="148302"/>
                  <a:pt x="3220872" y="136477"/>
                </a:cubicBezTo>
                <a:cubicBezTo>
                  <a:pt x="3236578" y="125259"/>
                  <a:pt x="3245532" y="105896"/>
                  <a:pt x="3261815" y="95534"/>
                </a:cubicBezTo>
                <a:cubicBezTo>
                  <a:pt x="3336020" y="48313"/>
                  <a:pt x="3375324" y="39501"/>
                  <a:pt x="3452883" y="13648"/>
                </a:cubicBezTo>
                <a:cubicBezTo>
                  <a:pt x="3474889" y="6313"/>
                  <a:pt x="3498376" y="4549"/>
                  <a:pt x="3521122" y="0"/>
                </a:cubicBezTo>
                <a:cubicBezTo>
                  <a:pt x="3539319" y="4549"/>
                  <a:pt x="3558150" y="7062"/>
                  <a:pt x="3575713" y="13648"/>
                </a:cubicBezTo>
                <a:cubicBezTo>
                  <a:pt x="3623676" y="31634"/>
                  <a:pt x="3671376" y="68324"/>
                  <a:pt x="3712191" y="95534"/>
                </a:cubicBezTo>
                <a:cubicBezTo>
                  <a:pt x="3729119" y="106819"/>
                  <a:pt x="3749336" y="112363"/>
                  <a:pt x="3766782" y="122830"/>
                </a:cubicBezTo>
                <a:cubicBezTo>
                  <a:pt x="3794912" y="139708"/>
                  <a:pt x="3848669" y="177421"/>
                  <a:pt x="3848669" y="177421"/>
                </a:cubicBezTo>
                <a:cubicBezTo>
                  <a:pt x="3989890" y="164583"/>
                  <a:pt x="4017903" y="153311"/>
                  <a:pt x="4162567" y="177421"/>
                </a:cubicBezTo>
                <a:cubicBezTo>
                  <a:pt x="4190948" y="182151"/>
                  <a:pt x="4244454" y="204716"/>
                  <a:pt x="4244454" y="204716"/>
                </a:cubicBezTo>
                <a:cubicBezTo>
                  <a:pt x="4258102" y="213815"/>
                  <a:pt x="4270321" y="225551"/>
                  <a:pt x="4285397" y="232012"/>
                </a:cubicBezTo>
                <a:cubicBezTo>
                  <a:pt x="4302637" y="239401"/>
                  <a:pt x="4334835" y="227625"/>
                  <a:pt x="4339988" y="245660"/>
                </a:cubicBezTo>
                <a:cubicBezTo>
                  <a:pt x="4362140" y="323194"/>
                  <a:pt x="4312989" y="327447"/>
                  <a:pt x="4271749" y="341194"/>
                </a:cubicBezTo>
                <a:cubicBezTo>
                  <a:pt x="4258101" y="354842"/>
                  <a:pt x="4246865" y="371431"/>
                  <a:pt x="4230806" y="382137"/>
                </a:cubicBezTo>
                <a:cubicBezTo>
                  <a:pt x="4218836" y="390117"/>
                  <a:pt x="4203086" y="390118"/>
                  <a:pt x="4189863" y="395785"/>
                </a:cubicBezTo>
                <a:cubicBezTo>
                  <a:pt x="4144930" y="415042"/>
                  <a:pt x="4138644" y="426880"/>
                  <a:pt x="4094328" y="436728"/>
                </a:cubicBezTo>
                <a:cubicBezTo>
                  <a:pt x="4067315" y="442731"/>
                  <a:pt x="4039405" y="444154"/>
                  <a:pt x="4012442" y="450376"/>
                </a:cubicBezTo>
                <a:cubicBezTo>
                  <a:pt x="3763361" y="507857"/>
                  <a:pt x="4068787" y="452254"/>
                  <a:pt x="3821373" y="491319"/>
                </a:cubicBezTo>
                <a:cubicBezTo>
                  <a:pt x="3766706" y="499951"/>
                  <a:pt x="3710104" y="501113"/>
                  <a:pt x="3657600" y="518615"/>
                </a:cubicBezTo>
                <a:cubicBezTo>
                  <a:pt x="3525801" y="562549"/>
                  <a:pt x="3730718" y="492097"/>
                  <a:pt x="3562066" y="559558"/>
                </a:cubicBezTo>
                <a:cubicBezTo>
                  <a:pt x="3535352" y="570244"/>
                  <a:pt x="3507937" y="579284"/>
                  <a:pt x="3480179" y="586854"/>
                </a:cubicBezTo>
                <a:cubicBezTo>
                  <a:pt x="3457800" y="592957"/>
                  <a:pt x="3434520" y="595188"/>
                  <a:pt x="3411940" y="600501"/>
                </a:cubicBezTo>
                <a:cubicBezTo>
                  <a:pt x="3357165" y="613389"/>
                  <a:pt x="3302758" y="627797"/>
                  <a:pt x="3248167" y="641445"/>
                </a:cubicBezTo>
                <a:cubicBezTo>
                  <a:pt x="3142153" y="667949"/>
                  <a:pt x="3029814" y="650810"/>
                  <a:pt x="2920621" y="655092"/>
                </a:cubicBezTo>
                <a:lnTo>
                  <a:pt x="2552131" y="668740"/>
                </a:lnTo>
                <a:lnTo>
                  <a:pt x="1665027" y="655092"/>
                </a:lnTo>
                <a:cubicBezTo>
                  <a:pt x="1623847" y="653979"/>
                  <a:pt x="1583264" y="644687"/>
                  <a:pt x="1542197" y="641445"/>
                </a:cubicBezTo>
                <a:lnTo>
                  <a:pt x="1146412" y="614149"/>
                </a:lnTo>
                <a:lnTo>
                  <a:pt x="955343" y="600501"/>
                </a:lnTo>
                <a:lnTo>
                  <a:pt x="750627" y="586854"/>
                </a:lnTo>
                <a:cubicBezTo>
                  <a:pt x="705134" y="577755"/>
                  <a:pt x="658976" y="571512"/>
                  <a:pt x="614149" y="559558"/>
                </a:cubicBezTo>
                <a:cubicBezTo>
                  <a:pt x="590478" y="553246"/>
                  <a:pt x="569989" y="536778"/>
                  <a:pt x="545910" y="532263"/>
                </a:cubicBezTo>
                <a:cubicBezTo>
                  <a:pt x="496523" y="523003"/>
                  <a:pt x="445827" y="523164"/>
                  <a:pt x="395785" y="518615"/>
                </a:cubicBezTo>
                <a:lnTo>
                  <a:pt x="232012" y="477672"/>
                </a:lnTo>
                <a:cubicBezTo>
                  <a:pt x="213815" y="473123"/>
                  <a:pt x="194198" y="472413"/>
                  <a:pt x="177421" y="464024"/>
                </a:cubicBezTo>
                <a:lnTo>
                  <a:pt x="122830" y="436728"/>
                </a:lnTo>
                <a:lnTo>
                  <a:pt x="40943" y="313898"/>
                </a:lnTo>
                <a:lnTo>
                  <a:pt x="0" y="272955"/>
                </a:lnTo>
                <a:close/>
              </a:path>
            </a:pathLst>
          </a:custGeom>
          <a:solidFill>
            <a:srgbClr val="0008FF"/>
          </a:solidFill>
          <a:ln>
            <a:solidFill>
              <a:srgbClr val="000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Arrow Connector 5"/>
          <p:cNvCxnSpPr>
            <a:endCxn id="4" idx="24"/>
          </p:cNvCxnSpPr>
          <p:nvPr/>
        </p:nvCxnSpPr>
        <p:spPr>
          <a:xfrm flipH="1">
            <a:off x="2606675" y="2781300"/>
            <a:ext cx="885825" cy="258286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4572000" y="549275"/>
            <a:ext cx="4321175" cy="101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A boat sends out a sound wave so that the captain can calculate the depth of water.</a:t>
            </a:r>
          </a:p>
        </p:txBody>
      </p:sp>
      <p:cxnSp>
        <p:nvCxnSpPr>
          <p:cNvPr id="12" name="Straight Arrow Connector 11"/>
          <p:cNvCxnSpPr>
            <a:stCxn id="4" idx="25"/>
          </p:cNvCxnSpPr>
          <p:nvPr/>
        </p:nvCxnSpPr>
        <p:spPr>
          <a:xfrm flipH="1" flipV="1">
            <a:off x="1619250" y="2708275"/>
            <a:ext cx="1041400" cy="2641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4572000" y="1989138"/>
            <a:ext cx="4321175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The captain knows that the speed of sound in water is 1500 m/s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4572000" y="3429000"/>
            <a:ext cx="4321175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Distance = speed x time </a:t>
            </a:r>
          </a:p>
        </p:txBody>
      </p:sp>
    </p:spTree>
    <p:extLst>
      <p:ext uri="{BB962C8B-B14F-4D97-AF65-F5344CB8AC3E}">
        <p14:creationId xmlns:p14="http://schemas.microsoft.com/office/powerpoint/2010/main" val="14180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estclipartblog.com/clipart-pics/boat-clip-art-16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3206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313" y="5589588"/>
            <a:ext cx="4319587" cy="719137"/>
          </a:xfrm>
          <a:prstGeom prst="rect">
            <a:avLst/>
          </a:prstGeom>
          <a:solidFill>
            <a:srgbClr val="0008FF"/>
          </a:solidFill>
          <a:ln>
            <a:solidFill>
              <a:srgbClr val="000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63550" y="5322888"/>
            <a:ext cx="4362450" cy="668337"/>
          </a:xfrm>
          <a:custGeom>
            <a:avLst/>
            <a:gdLst>
              <a:gd name="connsiteX0" fmla="*/ 0 w 4362140"/>
              <a:gd name="connsiteY0" fmla="*/ 272955 h 668740"/>
              <a:gd name="connsiteX1" fmla="*/ 54591 w 4362140"/>
              <a:gd name="connsiteY1" fmla="*/ 191069 h 668740"/>
              <a:gd name="connsiteX2" fmla="*/ 109182 w 4362140"/>
              <a:gd name="connsiteY2" fmla="*/ 177421 h 668740"/>
              <a:gd name="connsiteX3" fmla="*/ 150125 w 4362140"/>
              <a:gd name="connsiteY3" fmla="*/ 150125 h 668740"/>
              <a:gd name="connsiteX4" fmla="*/ 286603 w 4362140"/>
              <a:gd name="connsiteY4" fmla="*/ 163773 h 668740"/>
              <a:gd name="connsiteX5" fmla="*/ 436728 w 4362140"/>
              <a:gd name="connsiteY5" fmla="*/ 204716 h 668740"/>
              <a:gd name="connsiteX6" fmla="*/ 491319 w 4362140"/>
              <a:gd name="connsiteY6" fmla="*/ 218364 h 668740"/>
              <a:gd name="connsiteX7" fmla="*/ 764275 w 4362140"/>
              <a:gd name="connsiteY7" fmla="*/ 204716 h 668740"/>
              <a:gd name="connsiteX8" fmla="*/ 805218 w 4362140"/>
              <a:gd name="connsiteY8" fmla="*/ 191069 h 668740"/>
              <a:gd name="connsiteX9" fmla="*/ 846161 w 4362140"/>
              <a:gd name="connsiteY9" fmla="*/ 163773 h 668740"/>
              <a:gd name="connsiteX10" fmla="*/ 900752 w 4362140"/>
              <a:gd name="connsiteY10" fmla="*/ 122830 h 668740"/>
              <a:gd name="connsiteX11" fmla="*/ 955343 w 4362140"/>
              <a:gd name="connsiteY11" fmla="*/ 109182 h 668740"/>
              <a:gd name="connsiteX12" fmla="*/ 1078173 w 4362140"/>
              <a:gd name="connsiteY12" fmla="*/ 54591 h 668740"/>
              <a:gd name="connsiteX13" fmla="*/ 1160060 w 4362140"/>
              <a:gd name="connsiteY13" fmla="*/ 68239 h 668740"/>
              <a:gd name="connsiteX14" fmla="*/ 1241946 w 4362140"/>
              <a:gd name="connsiteY14" fmla="*/ 136477 h 668740"/>
              <a:gd name="connsiteX15" fmla="*/ 1296537 w 4362140"/>
              <a:gd name="connsiteY15" fmla="*/ 163773 h 668740"/>
              <a:gd name="connsiteX16" fmla="*/ 1337480 w 4362140"/>
              <a:gd name="connsiteY16" fmla="*/ 177421 h 668740"/>
              <a:gd name="connsiteX17" fmla="*/ 1555845 w 4362140"/>
              <a:gd name="connsiteY17" fmla="*/ 204716 h 668740"/>
              <a:gd name="connsiteX18" fmla="*/ 1637731 w 4362140"/>
              <a:gd name="connsiteY18" fmla="*/ 218364 h 668740"/>
              <a:gd name="connsiteX19" fmla="*/ 1774209 w 4362140"/>
              <a:gd name="connsiteY19" fmla="*/ 191069 h 668740"/>
              <a:gd name="connsiteX20" fmla="*/ 1856095 w 4362140"/>
              <a:gd name="connsiteY20" fmla="*/ 150125 h 668740"/>
              <a:gd name="connsiteX21" fmla="*/ 1897039 w 4362140"/>
              <a:gd name="connsiteY21" fmla="*/ 122830 h 668740"/>
              <a:gd name="connsiteX22" fmla="*/ 1965277 w 4362140"/>
              <a:gd name="connsiteY22" fmla="*/ 109182 h 668740"/>
              <a:gd name="connsiteX23" fmla="*/ 2088107 w 4362140"/>
              <a:gd name="connsiteY23" fmla="*/ 68239 h 668740"/>
              <a:gd name="connsiteX24" fmla="*/ 2142698 w 4362140"/>
              <a:gd name="connsiteY24" fmla="*/ 40943 h 668740"/>
              <a:gd name="connsiteX25" fmla="*/ 2197289 w 4362140"/>
              <a:gd name="connsiteY25" fmla="*/ 27295 h 668740"/>
              <a:gd name="connsiteX26" fmla="*/ 2292824 w 4362140"/>
              <a:gd name="connsiteY26" fmla="*/ 54591 h 668740"/>
              <a:gd name="connsiteX27" fmla="*/ 2361063 w 4362140"/>
              <a:gd name="connsiteY27" fmla="*/ 136477 h 668740"/>
              <a:gd name="connsiteX28" fmla="*/ 2402006 w 4362140"/>
              <a:gd name="connsiteY28" fmla="*/ 177421 h 668740"/>
              <a:gd name="connsiteX29" fmla="*/ 2538483 w 4362140"/>
              <a:gd name="connsiteY29" fmla="*/ 204716 h 668740"/>
              <a:gd name="connsiteX30" fmla="*/ 2661313 w 4362140"/>
              <a:gd name="connsiteY30" fmla="*/ 245660 h 668740"/>
              <a:gd name="connsiteX31" fmla="*/ 2797791 w 4362140"/>
              <a:gd name="connsiteY31" fmla="*/ 272955 h 668740"/>
              <a:gd name="connsiteX32" fmla="*/ 3016155 w 4362140"/>
              <a:gd name="connsiteY32" fmla="*/ 259307 h 668740"/>
              <a:gd name="connsiteX33" fmla="*/ 3084394 w 4362140"/>
              <a:gd name="connsiteY33" fmla="*/ 204716 h 668740"/>
              <a:gd name="connsiteX34" fmla="*/ 3125337 w 4362140"/>
              <a:gd name="connsiteY34" fmla="*/ 191069 h 668740"/>
              <a:gd name="connsiteX35" fmla="*/ 3166280 w 4362140"/>
              <a:gd name="connsiteY35" fmla="*/ 163773 h 668740"/>
              <a:gd name="connsiteX36" fmla="*/ 3220872 w 4362140"/>
              <a:gd name="connsiteY36" fmla="*/ 136477 h 668740"/>
              <a:gd name="connsiteX37" fmla="*/ 3261815 w 4362140"/>
              <a:gd name="connsiteY37" fmla="*/ 95534 h 668740"/>
              <a:gd name="connsiteX38" fmla="*/ 3452883 w 4362140"/>
              <a:gd name="connsiteY38" fmla="*/ 13648 h 668740"/>
              <a:gd name="connsiteX39" fmla="*/ 3521122 w 4362140"/>
              <a:gd name="connsiteY39" fmla="*/ 0 h 668740"/>
              <a:gd name="connsiteX40" fmla="*/ 3575713 w 4362140"/>
              <a:gd name="connsiteY40" fmla="*/ 13648 h 668740"/>
              <a:gd name="connsiteX41" fmla="*/ 3712191 w 4362140"/>
              <a:gd name="connsiteY41" fmla="*/ 95534 h 668740"/>
              <a:gd name="connsiteX42" fmla="*/ 3766782 w 4362140"/>
              <a:gd name="connsiteY42" fmla="*/ 122830 h 668740"/>
              <a:gd name="connsiteX43" fmla="*/ 3848669 w 4362140"/>
              <a:gd name="connsiteY43" fmla="*/ 177421 h 668740"/>
              <a:gd name="connsiteX44" fmla="*/ 4162567 w 4362140"/>
              <a:gd name="connsiteY44" fmla="*/ 177421 h 668740"/>
              <a:gd name="connsiteX45" fmla="*/ 4244454 w 4362140"/>
              <a:gd name="connsiteY45" fmla="*/ 204716 h 668740"/>
              <a:gd name="connsiteX46" fmla="*/ 4285397 w 4362140"/>
              <a:gd name="connsiteY46" fmla="*/ 232012 h 668740"/>
              <a:gd name="connsiteX47" fmla="*/ 4339988 w 4362140"/>
              <a:gd name="connsiteY47" fmla="*/ 245660 h 668740"/>
              <a:gd name="connsiteX48" fmla="*/ 4271749 w 4362140"/>
              <a:gd name="connsiteY48" fmla="*/ 341194 h 668740"/>
              <a:gd name="connsiteX49" fmla="*/ 4230806 w 4362140"/>
              <a:gd name="connsiteY49" fmla="*/ 382137 h 668740"/>
              <a:gd name="connsiteX50" fmla="*/ 4189863 w 4362140"/>
              <a:gd name="connsiteY50" fmla="*/ 395785 h 668740"/>
              <a:gd name="connsiteX51" fmla="*/ 4094328 w 4362140"/>
              <a:gd name="connsiteY51" fmla="*/ 436728 h 668740"/>
              <a:gd name="connsiteX52" fmla="*/ 4012442 w 4362140"/>
              <a:gd name="connsiteY52" fmla="*/ 450376 h 668740"/>
              <a:gd name="connsiteX53" fmla="*/ 3821373 w 4362140"/>
              <a:gd name="connsiteY53" fmla="*/ 491319 h 668740"/>
              <a:gd name="connsiteX54" fmla="*/ 3657600 w 4362140"/>
              <a:gd name="connsiteY54" fmla="*/ 518615 h 668740"/>
              <a:gd name="connsiteX55" fmla="*/ 3562066 w 4362140"/>
              <a:gd name="connsiteY55" fmla="*/ 559558 h 668740"/>
              <a:gd name="connsiteX56" fmla="*/ 3480179 w 4362140"/>
              <a:gd name="connsiteY56" fmla="*/ 586854 h 668740"/>
              <a:gd name="connsiteX57" fmla="*/ 3411940 w 4362140"/>
              <a:gd name="connsiteY57" fmla="*/ 600501 h 668740"/>
              <a:gd name="connsiteX58" fmla="*/ 3248167 w 4362140"/>
              <a:gd name="connsiteY58" fmla="*/ 641445 h 668740"/>
              <a:gd name="connsiteX59" fmla="*/ 2920621 w 4362140"/>
              <a:gd name="connsiteY59" fmla="*/ 655092 h 668740"/>
              <a:gd name="connsiteX60" fmla="*/ 2552131 w 4362140"/>
              <a:gd name="connsiteY60" fmla="*/ 668740 h 668740"/>
              <a:gd name="connsiteX61" fmla="*/ 1665027 w 4362140"/>
              <a:gd name="connsiteY61" fmla="*/ 655092 h 668740"/>
              <a:gd name="connsiteX62" fmla="*/ 1542197 w 4362140"/>
              <a:gd name="connsiteY62" fmla="*/ 641445 h 668740"/>
              <a:gd name="connsiteX63" fmla="*/ 1146412 w 4362140"/>
              <a:gd name="connsiteY63" fmla="*/ 614149 h 668740"/>
              <a:gd name="connsiteX64" fmla="*/ 955343 w 4362140"/>
              <a:gd name="connsiteY64" fmla="*/ 600501 h 668740"/>
              <a:gd name="connsiteX65" fmla="*/ 750627 w 4362140"/>
              <a:gd name="connsiteY65" fmla="*/ 586854 h 668740"/>
              <a:gd name="connsiteX66" fmla="*/ 614149 w 4362140"/>
              <a:gd name="connsiteY66" fmla="*/ 559558 h 668740"/>
              <a:gd name="connsiteX67" fmla="*/ 545910 w 4362140"/>
              <a:gd name="connsiteY67" fmla="*/ 532263 h 668740"/>
              <a:gd name="connsiteX68" fmla="*/ 395785 w 4362140"/>
              <a:gd name="connsiteY68" fmla="*/ 518615 h 668740"/>
              <a:gd name="connsiteX69" fmla="*/ 232012 w 4362140"/>
              <a:gd name="connsiteY69" fmla="*/ 477672 h 668740"/>
              <a:gd name="connsiteX70" fmla="*/ 177421 w 4362140"/>
              <a:gd name="connsiteY70" fmla="*/ 464024 h 668740"/>
              <a:gd name="connsiteX71" fmla="*/ 122830 w 4362140"/>
              <a:gd name="connsiteY71" fmla="*/ 436728 h 668740"/>
              <a:gd name="connsiteX72" fmla="*/ 40943 w 4362140"/>
              <a:gd name="connsiteY72" fmla="*/ 313898 h 668740"/>
              <a:gd name="connsiteX73" fmla="*/ 0 w 4362140"/>
              <a:gd name="connsiteY73" fmla="*/ 272955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362140" h="668740">
                <a:moveTo>
                  <a:pt x="0" y="272955"/>
                </a:moveTo>
                <a:cubicBezTo>
                  <a:pt x="13028" y="233872"/>
                  <a:pt x="12496" y="215123"/>
                  <a:pt x="54591" y="191069"/>
                </a:cubicBezTo>
                <a:cubicBezTo>
                  <a:pt x="70877" y="181763"/>
                  <a:pt x="90985" y="181970"/>
                  <a:pt x="109182" y="177421"/>
                </a:cubicBezTo>
                <a:cubicBezTo>
                  <a:pt x="122830" y="168322"/>
                  <a:pt x="133771" y="151383"/>
                  <a:pt x="150125" y="150125"/>
                </a:cubicBezTo>
                <a:cubicBezTo>
                  <a:pt x="195710" y="146618"/>
                  <a:pt x="241284" y="157730"/>
                  <a:pt x="286603" y="163773"/>
                </a:cubicBezTo>
                <a:cubicBezTo>
                  <a:pt x="350903" y="172346"/>
                  <a:pt x="372715" y="183379"/>
                  <a:pt x="436728" y="204716"/>
                </a:cubicBezTo>
                <a:cubicBezTo>
                  <a:pt x="454523" y="210647"/>
                  <a:pt x="473122" y="213815"/>
                  <a:pt x="491319" y="218364"/>
                </a:cubicBezTo>
                <a:cubicBezTo>
                  <a:pt x="582304" y="213815"/>
                  <a:pt x="673518" y="212608"/>
                  <a:pt x="764275" y="204716"/>
                </a:cubicBezTo>
                <a:cubicBezTo>
                  <a:pt x="778607" y="203470"/>
                  <a:pt x="792351" y="197503"/>
                  <a:pt x="805218" y="191069"/>
                </a:cubicBezTo>
                <a:cubicBezTo>
                  <a:pt x="819889" y="183734"/>
                  <a:pt x="832814" y="173307"/>
                  <a:pt x="846161" y="163773"/>
                </a:cubicBezTo>
                <a:cubicBezTo>
                  <a:pt x="864670" y="150552"/>
                  <a:pt x="880407" y="133002"/>
                  <a:pt x="900752" y="122830"/>
                </a:cubicBezTo>
                <a:cubicBezTo>
                  <a:pt x="917529" y="114442"/>
                  <a:pt x="937377" y="114572"/>
                  <a:pt x="955343" y="109182"/>
                </a:cubicBezTo>
                <a:cubicBezTo>
                  <a:pt x="1043932" y="82605"/>
                  <a:pt x="1018340" y="94479"/>
                  <a:pt x="1078173" y="54591"/>
                </a:cubicBezTo>
                <a:cubicBezTo>
                  <a:pt x="1105469" y="59140"/>
                  <a:pt x="1133808" y="59488"/>
                  <a:pt x="1160060" y="68239"/>
                </a:cubicBezTo>
                <a:cubicBezTo>
                  <a:pt x="1200674" y="81777"/>
                  <a:pt x="1208688" y="112721"/>
                  <a:pt x="1241946" y="136477"/>
                </a:cubicBezTo>
                <a:cubicBezTo>
                  <a:pt x="1258501" y="148302"/>
                  <a:pt x="1277837" y="155759"/>
                  <a:pt x="1296537" y="163773"/>
                </a:cubicBezTo>
                <a:cubicBezTo>
                  <a:pt x="1309760" y="169440"/>
                  <a:pt x="1323648" y="173469"/>
                  <a:pt x="1337480" y="177421"/>
                </a:cubicBezTo>
                <a:cubicBezTo>
                  <a:pt x="1426203" y="202771"/>
                  <a:pt x="1428907" y="194138"/>
                  <a:pt x="1555845" y="204716"/>
                </a:cubicBezTo>
                <a:cubicBezTo>
                  <a:pt x="1583140" y="209265"/>
                  <a:pt x="1610113" y="220090"/>
                  <a:pt x="1637731" y="218364"/>
                </a:cubicBezTo>
                <a:cubicBezTo>
                  <a:pt x="1684034" y="215470"/>
                  <a:pt x="1774209" y="191069"/>
                  <a:pt x="1774209" y="191069"/>
                </a:cubicBezTo>
                <a:cubicBezTo>
                  <a:pt x="1891532" y="112852"/>
                  <a:pt x="1743100" y="206622"/>
                  <a:pt x="1856095" y="150125"/>
                </a:cubicBezTo>
                <a:cubicBezTo>
                  <a:pt x="1870766" y="142790"/>
                  <a:pt x="1881681" y="128589"/>
                  <a:pt x="1897039" y="122830"/>
                </a:cubicBezTo>
                <a:cubicBezTo>
                  <a:pt x="1918759" y="114685"/>
                  <a:pt x="1942973" y="115555"/>
                  <a:pt x="1965277" y="109182"/>
                </a:cubicBezTo>
                <a:cubicBezTo>
                  <a:pt x="2006774" y="97326"/>
                  <a:pt x="2047164" y="81887"/>
                  <a:pt x="2088107" y="68239"/>
                </a:cubicBezTo>
                <a:cubicBezTo>
                  <a:pt x="2107408" y="61805"/>
                  <a:pt x="2123648" y="48087"/>
                  <a:pt x="2142698" y="40943"/>
                </a:cubicBezTo>
                <a:cubicBezTo>
                  <a:pt x="2160261" y="34357"/>
                  <a:pt x="2179092" y="31844"/>
                  <a:pt x="2197289" y="27295"/>
                </a:cubicBezTo>
                <a:cubicBezTo>
                  <a:pt x="2229134" y="36394"/>
                  <a:pt x="2263201" y="39780"/>
                  <a:pt x="2292824" y="54591"/>
                </a:cubicBezTo>
                <a:cubicBezTo>
                  <a:pt x="2326998" y="71678"/>
                  <a:pt x="2338670" y="109606"/>
                  <a:pt x="2361063" y="136477"/>
                </a:cubicBezTo>
                <a:cubicBezTo>
                  <a:pt x="2373419" y="151304"/>
                  <a:pt x="2383992" y="170492"/>
                  <a:pt x="2402006" y="177421"/>
                </a:cubicBezTo>
                <a:cubicBezTo>
                  <a:pt x="2445307" y="194075"/>
                  <a:pt x="2492991" y="195618"/>
                  <a:pt x="2538483" y="204716"/>
                </a:cubicBezTo>
                <a:cubicBezTo>
                  <a:pt x="2606764" y="218372"/>
                  <a:pt x="2606701" y="232008"/>
                  <a:pt x="2661313" y="245660"/>
                </a:cubicBezTo>
                <a:cubicBezTo>
                  <a:pt x="2742750" y="266018"/>
                  <a:pt x="2697402" y="256223"/>
                  <a:pt x="2797791" y="272955"/>
                </a:cubicBezTo>
                <a:cubicBezTo>
                  <a:pt x="2870579" y="268406"/>
                  <a:pt x="2945208" y="276199"/>
                  <a:pt x="3016155" y="259307"/>
                </a:cubicBezTo>
                <a:cubicBezTo>
                  <a:pt x="3044492" y="252560"/>
                  <a:pt x="3059692" y="220154"/>
                  <a:pt x="3084394" y="204716"/>
                </a:cubicBezTo>
                <a:cubicBezTo>
                  <a:pt x="3096593" y="197092"/>
                  <a:pt x="3111689" y="195618"/>
                  <a:pt x="3125337" y="191069"/>
                </a:cubicBezTo>
                <a:cubicBezTo>
                  <a:pt x="3138985" y="181970"/>
                  <a:pt x="3152039" y="171911"/>
                  <a:pt x="3166280" y="163773"/>
                </a:cubicBezTo>
                <a:cubicBezTo>
                  <a:pt x="3183945" y="153679"/>
                  <a:pt x="3204316" y="148302"/>
                  <a:pt x="3220872" y="136477"/>
                </a:cubicBezTo>
                <a:cubicBezTo>
                  <a:pt x="3236578" y="125259"/>
                  <a:pt x="3245532" y="105896"/>
                  <a:pt x="3261815" y="95534"/>
                </a:cubicBezTo>
                <a:cubicBezTo>
                  <a:pt x="3336020" y="48313"/>
                  <a:pt x="3375324" y="39501"/>
                  <a:pt x="3452883" y="13648"/>
                </a:cubicBezTo>
                <a:cubicBezTo>
                  <a:pt x="3474889" y="6313"/>
                  <a:pt x="3498376" y="4549"/>
                  <a:pt x="3521122" y="0"/>
                </a:cubicBezTo>
                <a:cubicBezTo>
                  <a:pt x="3539319" y="4549"/>
                  <a:pt x="3558150" y="7062"/>
                  <a:pt x="3575713" y="13648"/>
                </a:cubicBezTo>
                <a:cubicBezTo>
                  <a:pt x="3623676" y="31634"/>
                  <a:pt x="3671376" y="68324"/>
                  <a:pt x="3712191" y="95534"/>
                </a:cubicBezTo>
                <a:cubicBezTo>
                  <a:pt x="3729119" y="106819"/>
                  <a:pt x="3749336" y="112363"/>
                  <a:pt x="3766782" y="122830"/>
                </a:cubicBezTo>
                <a:cubicBezTo>
                  <a:pt x="3794912" y="139708"/>
                  <a:pt x="3848669" y="177421"/>
                  <a:pt x="3848669" y="177421"/>
                </a:cubicBezTo>
                <a:cubicBezTo>
                  <a:pt x="3989890" y="164583"/>
                  <a:pt x="4017903" y="153311"/>
                  <a:pt x="4162567" y="177421"/>
                </a:cubicBezTo>
                <a:cubicBezTo>
                  <a:pt x="4190948" y="182151"/>
                  <a:pt x="4244454" y="204716"/>
                  <a:pt x="4244454" y="204716"/>
                </a:cubicBezTo>
                <a:cubicBezTo>
                  <a:pt x="4258102" y="213815"/>
                  <a:pt x="4270321" y="225551"/>
                  <a:pt x="4285397" y="232012"/>
                </a:cubicBezTo>
                <a:cubicBezTo>
                  <a:pt x="4302637" y="239401"/>
                  <a:pt x="4334835" y="227625"/>
                  <a:pt x="4339988" y="245660"/>
                </a:cubicBezTo>
                <a:cubicBezTo>
                  <a:pt x="4362140" y="323194"/>
                  <a:pt x="4312989" y="327447"/>
                  <a:pt x="4271749" y="341194"/>
                </a:cubicBezTo>
                <a:cubicBezTo>
                  <a:pt x="4258101" y="354842"/>
                  <a:pt x="4246865" y="371431"/>
                  <a:pt x="4230806" y="382137"/>
                </a:cubicBezTo>
                <a:cubicBezTo>
                  <a:pt x="4218836" y="390117"/>
                  <a:pt x="4203086" y="390118"/>
                  <a:pt x="4189863" y="395785"/>
                </a:cubicBezTo>
                <a:cubicBezTo>
                  <a:pt x="4144930" y="415042"/>
                  <a:pt x="4138644" y="426880"/>
                  <a:pt x="4094328" y="436728"/>
                </a:cubicBezTo>
                <a:cubicBezTo>
                  <a:pt x="4067315" y="442731"/>
                  <a:pt x="4039405" y="444154"/>
                  <a:pt x="4012442" y="450376"/>
                </a:cubicBezTo>
                <a:cubicBezTo>
                  <a:pt x="3763361" y="507857"/>
                  <a:pt x="4068787" y="452254"/>
                  <a:pt x="3821373" y="491319"/>
                </a:cubicBezTo>
                <a:cubicBezTo>
                  <a:pt x="3766706" y="499951"/>
                  <a:pt x="3710104" y="501113"/>
                  <a:pt x="3657600" y="518615"/>
                </a:cubicBezTo>
                <a:cubicBezTo>
                  <a:pt x="3525801" y="562549"/>
                  <a:pt x="3730718" y="492097"/>
                  <a:pt x="3562066" y="559558"/>
                </a:cubicBezTo>
                <a:cubicBezTo>
                  <a:pt x="3535352" y="570244"/>
                  <a:pt x="3507937" y="579284"/>
                  <a:pt x="3480179" y="586854"/>
                </a:cubicBezTo>
                <a:cubicBezTo>
                  <a:pt x="3457800" y="592957"/>
                  <a:pt x="3434520" y="595188"/>
                  <a:pt x="3411940" y="600501"/>
                </a:cubicBezTo>
                <a:cubicBezTo>
                  <a:pt x="3357165" y="613389"/>
                  <a:pt x="3302758" y="627797"/>
                  <a:pt x="3248167" y="641445"/>
                </a:cubicBezTo>
                <a:cubicBezTo>
                  <a:pt x="3142153" y="667949"/>
                  <a:pt x="3029814" y="650810"/>
                  <a:pt x="2920621" y="655092"/>
                </a:cubicBezTo>
                <a:lnTo>
                  <a:pt x="2552131" y="668740"/>
                </a:lnTo>
                <a:lnTo>
                  <a:pt x="1665027" y="655092"/>
                </a:lnTo>
                <a:cubicBezTo>
                  <a:pt x="1623847" y="653979"/>
                  <a:pt x="1583264" y="644687"/>
                  <a:pt x="1542197" y="641445"/>
                </a:cubicBezTo>
                <a:lnTo>
                  <a:pt x="1146412" y="614149"/>
                </a:lnTo>
                <a:lnTo>
                  <a:pt x="955343" y="600501"/>
                </a:lnTo>
                <a:lnTo>
                  <a:pt x="750627" y="586854"/>
                </a:lnTo>
                <a:cubicBezTo>
                  <a:pt x="705134" y="577755"/>
                  <a:pt x="658976" y="571512"/>
                  <a:pt x="614149" y="559558"/>
                </a:cubicBezTo>
                <a:cubicBezTo>
                  <a:pt x="590478" y="553246"/>
                  <a:pt x="569989" y="536778"/>
                  <a:pt x="545910" y="532263"/>
                </a:cubicBezTo>
                <a:cubicBezTo>
                  <a:pt x="496523" y="523003"/>
                  <a:pt x="445827" y="523164"/>
                  <a:pt x="395785" y="518615"/>
                </a:cubicBezTo>
                <a:lnTo>
                  <a:pt x="232012" y="477672"/>
                </a:lnTo>
                <a:cubicBezTo>
                  <a:pt x="213815" y="473123"/>
                  <a:pt x="194198" y="472413"/>
                  <a:pt x="177421" y="464024"/>
                </a:cubicBezTo>
                <a:lnTo>
                  <a:pt x="122830" y="436728"/>
                </a:lnTo>
                <a:lnTo>
                  <a:pt x="40943" y="313898"/>
                </a:lnTo>
                <a:lnTo>
                  <a:pt x="0" y="272955"/>
                </a:lnTo>
                <a:close/>
              </a:path>
            </a:pathLst>
          </a:custGeom>
          <a:solidFill>
            <a:srgbClr val="0008FF"/>
          </a:solidFill>
          <a:ln>
            <a:solidFill>
              <a:srgbClr val="000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Arrow Connector 5"/>
          <p:cNvCxnSpPr>
            <a:endCxn id="4" idx="24"/>
          </p:cNvCxnSpPr>
          <p:nvPr/>
        </p:nvCxnSpPr>
        <p:spPr>
          <a:xfrm flipH="1">
            <a:off x="2606675" y="2781300"/>
            <a:ext cx="885825" cy="258286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4572000" y="549275"/>
            <a:ext cx="4321175" cy="101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A boat sends out a sound wave so that the captain can calculate the depth of water.</a:t>
            </a:r>
          </a:p>
        </p:txBody>
      </p:sp>
      <p:cxnSp>
        <p:nvCxnSpPr>
          <p:cNvPr id="12" name="Straight Arrow Connector 11"/>
          <p:cNvCxnSpPr>
            <a:stCxn id="4" idx="25"/>
          </p:cNvCxnSpPr>
          <p:nvPr/>
        </p:nvCxnSpPr>
        <p:spPr>
          <a:xfrm flipH="1" flipV="1">
            <a:off x="1619250" y="2708275"/>
            <a:ext cx="1041400" cy="2641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4572000" y="1989138"/>
            <a:ext cx="4321175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The captain knows that the speed of sound in water is 1500 m/s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4572000" y="3429000"/>
            <a:ext cx="4321175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Distance = speed x time 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4572000" y="4149725"/>
            <a:ext cx="4321175" cy="1322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But don’t forget that the sound has travelled </a:t>
            </a:r>
            <a:r>
              <a:rPr lang="en-GB" altLang="en-US" sz="2000" u="sng" dirty="0">
                <a:solidFill>
                  <a:srgbClr val="FF0000"/>
                </a:solidFill>
                <a:latin typeface="Comic Sans MS" pitchFamily="66" charset="0"/>
              </a:rPr>
              <a:t>there</a:t>
            </a:r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GB" altLang="en-US" sz="2000" u="sng" dirty="0">
                <a:solidFill>
                  <a:srgbClr val="FF0000"/>
                </a:solidFill>
                <a:latin typeface="Comic Sans MS" pitchFamily="66" charset="0"/>
              </a:rPr>
              <a:t>back</a:t>
            </a:r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 so </a:t>
            </a:r>
            <a:r>
              <a:rPr lang="en-GB" altLang="en-US" sz="2000" dirty="0" smtClean="0">
                <a:solidFill>
                  <a:srgbClr val="FF0000"/>
                </a:solidFill>
                <a:latin typeface="Comic Sans MS" pitchFamily="66" charset="0"/>
              </a:rPr>
              <a:t>we </a:t>
            </a:r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will need to divide </a:t>
            </a:r>
            <a:r>
              <a:rPr lang="en-GB" altLang="en-US" sz="2000" dirty="0" smtClean="0">
                <a:solidFill>
                  <a:srgbClr val="FF0000"/>
                </a:solidFill>
                <a:latin typeface="Comic Sans MS" pitchFamily="66" charset="0"/>
              </a:rPr>
              <a:t>our </a:t>
            </a:r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answer by two to get the depth.</a:t>
            </a:r>
          </a:p>
        </p:txBody>
      </p:sp>
    </p:spTree>
    <p:extLst>
      <p:ext uri="{BB962C8B-B14F-4D97-AF65-F5344CB8AC3E}">
        <p14:creationId xmlns:p14="http://schemas.microsoft.com/office/powerpoint/2010/main" val="15424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estclipartblog.com/clipart-pics/boat-clip-art-16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3206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313" y="5589588"/>
            <a:ext cx="4319587" cy="719137"/>
          </a:xfrm>
          <a:prstGeom prst="rect">
            <a:avLst/>
          </a:prstGeom>
          <a:solidFill>
            <a:srgbClr val="0008FF"/>
          </a:solidFill>
          <a:ln>
            <a:solidFill>
              <a:srgbClr val="000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63550" y="5322888"/>
            <a:ext cx="4362450" cy="668337"/>
          </a:xfrm>
          <a:custGeom>
            <a:avLst/>
            <a:gdLst>
              <a:gd name="connsiteX0" fmla="*/ 0 w 4362140"/>
              <a:gd name="connsiteY0" fmla="*/ 272955 h 668740"/>
              <a:gd name="connsiteX1" fmla="*/ 54591 w 4362140"/>
              <a:gd name="connsiteY1" fmla="*/ 191069 h 668740"/>
              <a:gd name="connsiteX2" fmla="*/ 109182 w 4362140"/>
              <a:gd name="connsiteY2" fmla="*/ 177421 h 668740"/>
              <a:gd name="connsiteX3" fmla="*/ 150125 w 4362140"/>
              <a:gd name="connsiteY3" fmla="*/ 150125 h 668740"/>
              <a:gd name="connsiteX4" fmla="*/ 286603 w 4362140"/>
              <a:gd name="connsiteY4" fmla="*/ 163773 h 668740"/>
              <a:gd name="connsiteX5" fmla="*/ 436728 w 4362140"/>
              <a:gd name="connsiteY5" fmla="*/ 204716 h 668740"/>
              <a:gd name="connsiteX6" fmla="*/ 491319 w 4362140"/>
              <a:gd name="connsiteY6" fmla="*/ 218364 h 668740"/>
              <a:gd name="connsiteX7" fmla="*/ 764275 w 4362140"/>
              <a:gd name="connsiteY7" fmla="*/ 204716 h 668740"/>
              <a:gd name="connsiteX8" fmla="*/ 805218 w 4362140"/>
              <a:gd name="connsiteY8" fmla="*/ 191069 h 668740"/>
              <a:gd name="connsiteX9" fmla="*/ 846161 w 4362140"/>
              <a:gd name="connsiteY9" fmla="*/ 163773 h 668740"/>
              <a:gd name="connsiteX10" fmla="*/ 900752 w 4362140"/>
              <a:gd name="connsiteY10" fmla="*/ 122830 h 668740"/>
              <a:gd name="connsiteX11" fmla="*/ 955343 w 4362140"/>
              <a:gd name="connsiteY11" fmla="*/ 109182 h 668740"/>
              <a:gd name="connsiteX12" fmla="*/ 1078173 w 4362140"/>
              <a:gd name="connsiteY12" fmla="*/ 54591 h 668740"/>
              <a:gd name="connsiteX13" fmla="*/ 1160060 w 4362140"/>
              <a:gd name="connsiteY13" fmla="*/ 68239 h 668740"/>
              <a:gd name="connsiteX14" fmla="*/ 1241946 w 4362140"/>
              <a:gd name="connsiteY14" fmla="*/ 136477 h 668740"/>
              <a:gd name="connsiteX15" fmla="*/ 1296537 w 4362140"/>
              <a:gd name="connsiteY15" fmla="*/ 163773 h 668740"/>
              <a:gd name="connsiteX16" fmla="*/ 1337480 w 4362140"/>
              <a:gd name="connsiteY16" fmla="*/ 177421 h 668740"/>
              <a:gd name="connsiteX17" fmla="*/ 1555845 w 4362140"/>
              <a:gd name="connsiteY17" fmla="*/ 204716 h 668740"/>
              <a:gd name="connsiteX18" fmla="*/ 1637731 w 4362140"/>
              <a:gd name="connsiteY18" fmla="*/ 218364 h 668740"/>
              <a:gd name="connsiteX19" fmla="*/ 1774209 w 4362140"/>
              <a:gd name="connsiteY19" fmla="*/ 191069 h 668740"/>
              <a:gd name="connsiteX20" fmla="*/ 1856095 w 4362140"/>
              <a:gd name="connsiteY20" fmla="*/ 150125 h 668740"/>
              <a:gd name="connsiteX21" fmla="*/ 1897039 w 4362140"/>
              <a:gd name="connsiteY21" fmla="*/ 122830 h 668740"/>
              <a:gd name="connsiteX22" fmla="*/ 1965277 w 4362140"/>
              <a:gd name="connsiteY22" fmla="*/ 109182 h 668740"/>
              <a:gd name="connsiteX23" fmla="*/ 2088107 w 4362140"/>
              <a:gd name="connsiteY23" fmla="*/ 68239 h 668740"/>
              <a:gd name="connsiteX24" fmla="*/ 2142698 w 4362140"/>
              <a:gd name="connsiteY24" fmla="*/ 40943 h 668740"/>
              <a:gd name="connsiteX25" fmla="*/ 2197289 w 4362140"/>
              <a:gd name="connsiteY25" fmla="*/ 27295 h 668740"/>
              <a:gd name="connsiteX26" fmla="*/ 2292824 w 4362140"/>
              <a:gd name="connsiteY26" fmla="*/ 54591 h 668740"/>
              <a:gd name="connsiteX27" fmla="*/ 2361063 w 4362140"/>
              <a:gd name="connsiteY27" fmla="*/ 136477 h 668740"/>
              <a:gd name="connsiteX28" fmla="*/ 2402006 w 4362140"/>
              <a:gd name="connsiteY28" fmla="*/ 177421 h 668740"/>
              <a:gd name="connsiteX29" fmla="*/ 2538483 w 4362140"/>
              <a:gd name="connsiteY29" fmla="*/ 204716 h 668740"/>
              <a:gd name="connsiteX30" fmla="*/ 2661313 w 4362140"/>
              <a:gd name="connsiteY30" fmla="*/ 245660 h 668740"/>
              <a:gd name="connsiteX31" fmla="*/ 2797791 w 4362140"/>
              <a:gd name="connsiteY31" fmla="*/ 272955 h 668740"/>
              <a:gd name="connsiteX32" fmla="*/ 3016155 w 4362140"/>
              <a:gd name="connsiteY32" fmla="*/ 259307 h 668740"/>
              <a:gd name="connsiteX33" fmla="*/ 3084394 w 4362140"/>
              <a:gd name="connsiteY33" fmla="*/ 204716 h 668740"/>
              <a:gd name="connsiteX34" fmla="*/ 3125337 w 4362140"/>
              <a:gd name="connsiteY34" fmla="*/ 191069 h 668740"/>
              <a:gd name="connsiteX35" fmla="*/ 3166280 w 4362140"/>
              <a:gd name="connsiteY35" fmla="*/ 163773 h 668740"/>
              <a:gd name="connsiteX36" fmla="*/ 3220872 w 4362140"/>
              <a:gd name="connsiteY36" fmla="*/ 136477 h 668740"/>
              <a:gd name="connsiteX37" fmla="*/ 3261815 w 4362140"/>
              <a:gd name="connsiteY37" fmla="*/ 95534 h 668740"/>
              <a:gd name="connsiteX38" fmla="*/ 3452883 w 4362140"/>
              <a:gd name="connsiteY38" fmla="*/ 13648 h 668740"/>
              <a:gd name="connsiteX39" fmla="*/ 3521122 w 4362140"/>
              <a:gd name="connsiteY39" fmla="*/ 0 h 668740"/>
              <a:gd name="connsiteX40" fmla="*/ 3575713 w 4362140"/>
              <a:gd name="connsiteY40" fmla="*/ 13648 h 668740"/>
              <a:gd name="connsiteX41" fmla="*/ 3712191 w 4362140"/>
              <a:gd name="connsiteY41" fmla="*/ 95534 h 668740"/>
              <a:gd name="connsiteX42" fmla="*/ 3766782 w 4362140"/>
              <a:gd name="connsiteY42" fmla="*/ 122830 h 668740"/>
              <a:gd name="connsiteX43" fmla="*/ 3848669 w 4362140"/>
              <a:gd name="connsiteY43" fmla="*/ 177421 h 668740"/>
              <a:gd name="connsiteX44" fmla="*/ 4162567 w 4362140"/>
              <a:gd name="connsiteY44" fmla="*/ 177421 h 668740"/>
              <a:gd name="connsiteX45" fmla="*/ 4244454 w 4362140"/>
              <a:gd name="connsiteY45" fmla="*/ 204716 h 668740"/>
              <a:gd name="connsiteX46" fmla="*/ 4285397 w 4362140"/>
              <a:gd name="connsiteY46" fmla="*/ 232012 h 668740"/>
              <a:gd name="connsiteX47" fmla="*/ 4339988 w 4362140"/>
              <a:gd name="connsiteY47" fmla="*/ 245660 h 668740"/>
              <a:gd name="connsiteX48" fmla="*/ 4271749 w 4362140"/>
              <a:gd name="connsiteY48" fmla="*/ 341194 h 668740"/>
              <a:gd name="connsiteX49" fmla="*/ 4230806 w 4362140"/>
              <a:gd name="connsiteY49" fmla="*/ 382137 h 668740"/>
              <a:gd name="connsiteX50" fmla="*/ 4189863 w 4362140"/>
              <a:gd name="connsiteY50" fmla="*/ 395785 h 668740"/>
              <a:gd name="connsiteX51" fmla="*/ 4094328 w 4362140"/>
              <a:gd name="connsiteY51" fmla="*/ 436728 h 668740"/>
              <a:gd name="connsiteX52" fmla="*/ 4012442 w 4362140"/>
              <a:gd name="connsiteY52" fmla="*/ 450376 h 668740"/>
              <a:gd name="connsiteX53" fmla="*/ 3821373 w 4362140"/>
              <a:gd name="connsiteY53" fmla="*/ 491319 h 668740"/>
              <a:gd name="connsiteX54" fmla="*/ 3657600 w 4362140"/>
              <a:gd name="connsiteY54" fmla="*/ 518615 h 668740"/>
              <a:gd name="connsiteX55" fmla="*/ 3562066 w 4362140"/>
              <a:gd name="connsiteY55" fmla="*/ 559558 h 668740"/>
              <a:gd name="connsiteX56" fmla="*/ 3480179 w 4362140"/>
              <a:gd name="connsiteY56" fmla="*/ 586854 h 668740"/>
              <a:gd name="connsiteX57" fmla="*/ 3411940 w 4362140"/>
              <a:gd name="connsiteY57" fmla="*/ 600501 h 668740"/>
              <a:gd name="connsiteX58" fmla="*/ 3248167 w 4362140"/>
              <a:gd name="connsiteY58" fmla="*/ 641445 h 668740"/>
              <a:gd name="connsiteX59" fmla="*/ 2920621 w 4362140"/>
              <a:gd name="connsiteY59" fmla="*/ 655092 h 668740"/>
              <a:gd name="connsiteX60" fmla="*/ 2552131 w 4362140"/>
              <a:gd name="connsiteY60" fmla="*/ 668740 h 668740"/>
              <a:gd name="connsiteX61" fmla="*/ 1665027 w 4362140"/>
              <a:gd name="connsiteY61" fmla="*/ 655092 h 668740"/>
              <a:gd name="connsiteX62" fmla="*/ 1542197 w 4362140"/>
              <a:gd name="connsiteY62" fmla="*/ 641445 h 668740"/>
              <a:gd name="connsiteX63" fmla="*/ 1146412 w 4362140"/>
              <a:gd name="connsiteY63" fmla="*/ 614149 h 668740"/>
              <a:gd name="connsiteX64" fmla="*/ 955343 w 4362140"/>
              <a:gd name="connsiteY64" fmla="*/ 600501 h 668740"/>
              <a:gd name="connsiteX65" fmla="*/ 750627 w 4362140"/>
              <a:gd name="connsiteY65" fmla="*/ 586854 h 668740"/>
              <a:gd name="connsiteX66" fmla="*/ 614149 w 4362140"/>
              <a:gd name="connsiteY66" fmla="*/ 559558 h 668740"/>
              <a:gd name="connsiteX67" fmla="*/ 545910 w 4362140"/>
              <a:gd name="connsiteY67" fmla="*/ 532263 h 668740"/>
              <a:gd name="connsiteX68" fmla="*/ 395785 w 4362140"/>
              <a:gd name="connsiteY68" fmla="*/ 518615 h 668740"/>
              <a:gd name="connsiteX69" fmla="*/ 232012 w 4362140"/>
              <a:gd name="connsiteY69" fmla="*/ 477672 h 668740"/>
              <a:gd name="connsiteX70" fmla="*/ 177421 w 4362140"/>
              <a:gd name="connsiteY70" fmla="*/ 464024 h 668740"/>
              <a:gd name="connsiteX71" fmla="*/ 122830 w 4362140"/>
              <a:gd name="connsiteY71" fmla="*/ 436728 h 668740"/>
              <a:gd name="connsiteX72" fmla="*/ 40943 w 4362140"/>
              <a:gd name="connsiteY72" fmla="*/ 313898 h 668740"/>
              <a:gd name="connsiteX73" fmla="*/ 0 w 4362140"/>
              <a:gd name="connsiteY73" fmla="*/ 272955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362140" h="668740">
                <a:moveTo>
                  <a:pt x="0" y="272955"/>
                </a:moveTo>
                <a:cubicBezTo>
                  <a:pt x="13028" y="233872"/>
                  <a:pt x="12496" y="215123"/>
                  <a:pt x="54591" y="191069"/>
                </a:cubicBezTo>
                <a:cubicBezTo>
                  <a:pt x="70877" y="181763"/>
                  <a:pt x="90985" y="181970"/>
                  <a:pt x="109182" y="177421"/>
                </a:cubicBezTo>
                <a:cubicBezTo>
                  <a:pt x="122830" y="168322"/>
                  <a:pt x="133771" y="151383"/>
                  <a:pt x="150125" y="150125"/>
                </a:cubicBezTo>
                <a:cubicBezTo>
                  <a:pt x="195710" y="146618"/>
                  <a:pt x="241284" y="157730"/>
                  <a:pt x="286603" y="163773"/>
                </a:cubicBezTo>
                <a:cubicBezTo>
                  <a:pt x="350903" y="172346"/>
                  <a:pt x="372715" y="183379"/>
                  <a:pt x="436728" y="204716"/>
                </a:cubicBezTo>
                <a:cubicBezTo>
                  <a:pt x="454523" y="210647"/>
                  <a:pt x="473122" y="213815"/>
                  <a:pt x="491319" y="218364"/>
                </a:cubicBezTo>
                <a:cubicBezTo>
                  <a:pt x="582304" y="213815"/>
                  <a:pt x="673518" y="212608"/>
                  <a:pt x="764275" y="204716"/>
                </a:cubicBezTo>
                <a:cubicBezTo>
                  <a:pt x="778607" y="203470"/>
                  <a:pt x="792351" y="197503"/>
                  <a:pt x="805218" y="191069"/>
                </a:cubicBezTo>
                <a:cubicBezTo>
                  <a:pt x="819889" y="183734"/>
                  <a:pt x="832814" y="173307"/>
                  <a:pt x="846161" y="163773"/>
                </a:cubicBezTo>
                <a:cubicBezTo>
                  <a:pt x="864670" y="150552"/>
                  <a:pt x="880407" y="133002"/>
                  <a:pt x="900752" y="122830"/>
                </a:cubicBezTo>
                <a:cubicBezTo>
                  <a:pt x="917529" y="114442"/>
                  <a:pt x="937377" y="114572"/>
                  <a:pt x="955343" y="109182"/>
                </a:cubicBezTo>
                <a:cubicBezTo>
                  <a:pt x="1043932" y="82605"/>
                  <a:pt x="1018340" y="94479"/>
                  <a:pt x="1078173" y="54591"/>
                </a:cubicBezTo>
                <a:cubicBezTo>
                  <a:pt x="1105469" y="59140"/>
                  <a:pt x="1133808" y="59488"/>
                  <a:pt x="1160060" y="68239"/>
                </a:cubicBezTo>
                <a:cubicBezTo>
                  <a:pt x="1200674" y="81777"/>
                  <a:pt x="1208688" y="112721"/>
                  <a:pt x="1241946" y="136477"/>
                </a:cubicBezTo>
                <a:cubicBezTo>
                  <a:pt x="1258501" y="148302"/>
                  <a:pt x="1277837" y="155759"/>
                  <a:pt x="1296537" y="163773"/>
                </a:cubicBezTo>
                <a:cubicBezTo>
                  <a:pt x="1309760" y="169440"/>
                  <a:pt x="1323648" y="173469"/>
                  <a:pt x="1337480" y="177421"/>
                </a:cubicBezTo>
                <a:cubicBezTo>
                  <a:pt x="1426203" y="202771"/>
                  <a:pt x="1428907" y="194138"/>
                  <a:pt x="1555845" y="204716"/>
                </a:cubicBezTo>
                <a:cubicBezTo>
                  <a:pt x="1583140" y="209265"/>
                  <a:pt x="1610113" y="220090"/>
                  <a:pt x="1637731" y="218364"/>
                </a:cubicBezTo>
                <a:cubicBezTo>
                  <a:pt x="1684034" y="215470"/>
                  <a:pt x="1774209" y="191069"/>
                  <a:pt x="1774209" y="191069"/>
                </a:cubicBezTo>
                <a:cubicBezTo>
                  <a:pt x="1891532" y="112852"/>
                  <a:pt x="1743100" y="206622"/>
                  <a:pt x="1856095" y="150125"/>
                </a:cubicBezTo>
                <a:cubicBezTo>
                  <a:pt x="1870766" y="142790"/>
                  <a:pt x="1881681" y="128589"/>
                  <a:pt x="1897039" y="122830"/>
                </a:cubicBezTo>
                <a:cubicBezTo>
                  <a:pt x="1918759" y="114685"/>
                  <a:pt x="1942973" y="115555"/>
                  <a:pt x="1965277" y="109182"/>
                </a:cubicBezTo>
                <a:cubicBezTo>
                  <a:pt x="2006774" y="97326"/>
                  <a:pt x="2047164" y="81887"/>
                  <a:pt x="2088107" y="68239"/>
                </a:cubicBezTo>
                <a:cubicBezTo>
                  <a:pt x="2107408" y="61805"/>
                  <a:pt x="2123648" y="48087"/>
                  <a:pt x="2142698" y="40943"/>
                </a:cubicBezTo>
                <a:cubicBezTo>
                  <a:pt x="2160261" y="34357"/>
                  <a:pt x="2179092" y="31844"/>
                  <a:pt x="2197289" y="27295"/>
                </a:cubicBezTo>
                <a:cubicBezTo>
                  <a:pt x="2229134" y="36394"/>
                  <a:pt x="2263201" y="39780"/>
                  <a:pt x="2292824" y="54591"/>
                </a:cubicBezTo>
                <a:cubicBezTo>
                  <a:pt x="2326998" y="71678"/>
                  <a:pt x="2338670" y="109606"/>
                  <a:pt x="2361063" y="136477"/>
                </a:cubicBezTo>
                <a:cubicBezTo>
                  <a:pt x="2373419" y="151304"/>
                  <a:pt x="2383992" y="170492"/>
                  <a:pt x="2402006" y="177421"/>
                </a:cubicBezTo>
                <a:cubicBezTo>
                  <a:pt x="2445307" y="194075"/>
                  <a:pt x="2492991" y="195618"/>
                  <a:pt x="2538483" y="204716"/>
                </a:cubicBezTo>
                <a:cubicBezTo>
                  <a:pt x="2606764" y="218372"/>
                  <a:pt x="2606701" y="232008"/>
                  <a:pt x="2661313" y="245660"/>
                </a:cubicBezTo>
                <a:cubicBezTo>
                  <a:pt x="2742750" y="266018"/>
                  <a:pt x="2697402" y="256223"/>
                  <a:pt x="2797791" y="272955"/>
                </a:cubicBezTo>
                <a:cubicBezTo>
                  <a:pt x="2870579" y="268406"/>
                  <a:pt x="2945208" y="276199"/>
                  <a:pt x="3016155" y="259307"/>
                </a:cubicBezTo>
                <a:cubicBezTo>
                  <a:pt x="3044492" y="252560"/>
                  <a:pt x="3059692" y="220154"/>
                  <a:pt x="3084394" y="204716"/>
                </a:cubicBezTo>
                <a:cubicBezTo>
                  <a:pt x="3096593" y="197092"/>
                  <a:pt x="3111689" y="195618"/>
                  <a:pt x="3125337" y="191069"/>
                </a:cubicBezTo>
                <a:cubicBezTo>
                  <a:pt x="3138985" y="181970"/>
                  <a:pt x="3152039" y="171911"/>
                  <a:pt x="3166280" y="163773"/>
                </a:cubicBezTo>
                <a:cubicBezTo>
                  <a:pt x="3183945" y="153679"/>
                  <a:pt x="3204316" y="148302"/>
                  <a:pt x="3220872" y="136477"/>
                </a:cubicBezTo>
                <a:cubicBezTo>
                  <a:pt x="3236578" y="125259"/>
                  <a:pt x="3245532" y="105896"/>
                  <a:pt x="3261815" y="95534"/>
                </a:cubicBezTo>
                <a:cubicBezTo>
                  <a:pt x="3336020" y="48313"/>
                  <a:pt x="3375324" y="39501"/>
                  <a:pt x="3452883" y="13648"/>
                </a:cubicBezTo>
                <a:cubicBezTo>
                  <a:pt x="3474889" y="6313"/>
                  <a:pt x="3498376" y="4549"/>
                  <a:pt x="3521122" y="0"/>
                </a:cubicBezTo>
                <a:cubicBezTo>
                  <a:pt x="3539319" y="4549"/>
                  <a:pt x="3558150" y="7062"/>
                  <a:pt x="3575713" y="13648"/>
                </a:cubicBezTo>
                <a:cubicBezTo>
                  <a:pt x="3623676" y="31634"/>
                  <a:pt x="3671376" y="68324"/>
                  <a:pt x="3712191" y="95534"/>
                </a:cubicBezTo>
                <a:cubicBezTo>
                  <a:pt x="3729119" y="106819"/>
                  <a:pt x="3749336" y="112363"/>
                  <a:pt x="3766782" y="122830"/>
                </a:cubicBezTo>
                <a:cubicBezTo>
                  <a:pt x="3794912" y="139708"/>
                  <a:pt x="3848669" y="177421"/>
                  <a:pt x="3848669" y="177421"/>
                </a:cubicBezTo>
                <a:cubicBezTo>
                  <a:pt x="3989890" y="164583"/>
                  <a:pt x="4017903" y="153311"/>
                  <a:pt x="4162567" y="177421"/>
                </a:cubicBezTo>
                <a:cubicBezTo>
                  <a:pt x="4190948" y="182151"/>
                  <a:pt x="4244454" y="204716"/>
                  <a:pt x="4244454" y="204716"/>
                </a:cubicBezTo>
                <a:cubicBezTo>
                  <a:pt x="4258102" y="213815"/>
                  <a:pt x="4270321" y="225551"/>
                  <a:pt x="4285397" y="232012"/>
                </a:cubicBezTo>
                <a:cubicBezTo>
                  <a:pt x="4302637" y="239401"/>
                  <a:pt x="4334835" y="227625"/>
                  <a:pt x="4339988" y="245660"/>
                </a:cubicBezTo>
                <a:cubicBezTo>
                  <a:pt x="4362140" y="323194"/>
                  <a:pt x="4312989" y="327447"/>
                  <a:pt x="4271749" y="341194"/>
                </a:cubicBezTo>
                <a:cubicBezTo>
                  <a:pt x="4258101" y="354842"/>
                  <a:pt x="4246865" y="371431"/>
                  <a:pt x="4230806" y="382137"/>
                </a:cubicBezTo>
                <a:cubicBezTo>
                  <a:pt x="4218836" y="390117"/>
                  <a:pt x="4203086" y="390118"/>
                  <a:pt x="4189863" y="395785"/>
                </a:cubicBezTo>
                <a:cubicBezTo>
                  <a:pt x="4144930" y="415042"/>
                  <a:pt x="4138644" y="426880"/>
                  <a:pt x="4094328" y="436728"/>
                </a:cubicBezTo>
                <a:cubicBezTo>
                  <a:pt x="4067315" y="442731"/>
                  <a:pt x="4039405" y="444154"/>
                  <a:pt x="4012442" y="450376"/>
                </a:cubicBezTo>
                <a:cubicBezTo>
                  <a:pt x="3763361" y="507857"/>
                  <a:pt x="4068787" y="452254"/>
                  <a:pt x="3821373" y="491319"/>
                </a:cubicBezTo>
                <a:cubicBezTo>
                  <a:pt x="3766706" y="499951"/>
                  <a:pt x="3710104" y="501113"/>
                  <a:pt x="3657600" y="518615"/>
                </a:cubicBezTo>
                <a:cubicBezTo>
                  <a:pt x="3525801" y="562549"/>
                  <a:pt x="3730718" y="492097"/>
                  <a:pt x="3562066" y="559558"/>
                </a:cubicBezTo>
                <a:cubicBezTo>
                  <a:pt x="3535352" y="570244"/>
                  <a:pt x="3507937" y="579284"/>
                  <a:pt x="3480179" y="586854"/>
                </a:cubicBezTo>
                <a:cubicBezTo>
                  <a:pt x="3457800" y="592957"/>
                  <a:pt x="3434520" y="595188"/>
                  <a:pt x="3411940" y="600501"/>
                </a:cubicBezTo>
                <a:cubicBezTo>
                  <a:pt x="3357165" y="613389"/>
                  <a:pt x="3302758" y="627797"/>
                  <a:pt x="3248167" y="641445"/>
                </a:cubicBezTo>
                <a:cubicBezTo>
                  <a:pt x="3142153" y="667949"/>
                  <a:pt x="3029814" y="650810"/>
                  <a:pt x="2920621" y="655092"/>
                </a:cubicBezTo>
                <a:lnTo>
                  <a:pt x="2552131" y="668740"/>
                </a:lnTo>
                <a:lnTo>
                  <a:pt x="1665027" y="655092"/>
                </a:lnTo>
                <a:cubicBezTo>
                  <a:pt x="1623847" y="653979"/>
                  <a:pt x="1583264" y="644687"/>
                  <a:pt x="1542197" y="641445"/>
                </a:cubicBezTo>
                <a:lnTo>
                  <a:pt x="1146412" y="614149"/>
                </a:lnTo>
                <a:lnTo>
                  <a:pt x="955343" y="600501"/>
                </a:lnTo>
                <a:lnTo>
                  <a:pt x="750627" y="586854"/>
                </a:lnTo>
                <a:cubicBezTo>
                  <a:pt x="705134" y="577755"/>
                  <a:pt x="658976" y="571512"/>
                  <a:pt x="614149" y="559558"/>
                </a:cubicBezTo>
                <a:cubicBezTo>
                  <a:pt x="590478" y="553246"/>
                  <a:pt x="569989" y="536778"/>
                  <a:pt x="545910" y="532263"/>
                </a:cubicBezTo>
                <a:cubicBezTo>
                  <a:pt x="496523" y="523003"/>
                  <a:pt x="445827" y="523164"/>
                  <a:pt x="395785" y="518615"/>
                </a:cubicBezTo>
                <a:lnTo>
                  <a:pt x="232012" y="477672"/>
                </a:lnTo>
                <a:cubicBezTo>
                  <a:pt x="213815" y="473123"/>
                  <a:pt x="194198" y="472413"/>
                  <a:pt x="177421" y="464024"/>
                </a:cubicBezTo>
                <a:lnTo>
                  <a:pt x="122830" y="436728"/>
                </a:lnTo>
                <a:lnTo>
                  <a:pt x="40943" y="313898"/>
                </a:lnTo>
                <a:lnTo>
                  <a:pt x="0" y="272955"/>
                </a:lnTo>
                <a:close/>
              </a:path>
            </a:pathLst>
          </a:custGeom>
          <a:solidFill>
            <a:srgbClr val="0008FF"/>
          </a:solidFill>
          <a:ln>
            <a:solidFill>
              <a:srgbClr val="000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Arrow Connector 5"/>
          <p:cNvCxnSpPr>
            <a:endCxn id="4" idx="24"/>
          </p:cNvCxnSpPr>
          <p:nvPr/>
        </p:nvCxnSpPr>
        <p:spPr>
          <a:xfrm flipH="1">
            <a:off x="2606675" y="2781300"/>
            <a:ext cx="885825" cy="258286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5"/>
          </p:cNvCxnSpPr>
          <p:nvPr/>
        </p:nvCxnSpPr>
        <p:spPr>
          <a:xfrm flipH="1" flipV="1">
            <a:off x="1619250" y="2708275"/>
            <a:ext cx="1041400" cy="2641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4572000" y="549275"/>
            <a:ext cx="4321175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Depth of water = </a:t>
            </a:r>
            <a:r>
              <a:rPr lang="en-GB" altLang="en-US" sz="2000" u="sng">
                <a:latin typeface="Comic Sans MS" pitchFamily="66" charset="0"/>
              </a:rPr>
              <a:t>speed x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		     2</a:t>
            </a:r>
            <a:r>
              <a:rPr lang="en-GB" altLang="en-US" sz="2000" u="sng">
                <a:latin typeface="Comic Sans MS" pitchFamily="66" charset="0"/>
              </a:rPr>
              <a:t> </a:t>
            </a: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4572000" y="1700213"/>
            <a:ext cx="4321175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Calculate the depth if: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580063" y="2276475"/>
          <a:ext cx="3095625" cy="3603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930"/>
                <a:gridCol w="1295843"/>
                <a:gridCol w="1223852"/>
              </a:tblGrid>
              <a:tr h="640245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Speed (m/s) 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Time (s)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0.2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1.1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0.5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1.6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2.1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0.8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9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estclipartblog.com/clipart-pics/boat-clip-art-16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3206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313" y="5589588"/>
            <a:ext cx="4319587" cy="719137"/>
          </a:xfrm>
          <a:prstGeom prst="rect">
            <a:avLst/>
          </a:prstGeom>
          <a:solidFill>
            <a:srgbClr val="0008FF"/>
          </a:solidFill>
          <a:ln>
            <a:solidFill>
              <a:srgbClr val="000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63550" y="5322888"/>
            <a:ext cx="4362450" cy="668337"/>
          </a:xfrm>
          <a:custGeom>
            <a:avLst/>
            <a:gdLst>
              <a:gd name="connsiteX0" fmla="*/ 0 w 4362140"/>
              <a:gd name="connsiteY0" fmla="*/ 272955 h 668740"/>
              <a:gd name="connsiteX1" fmla="*/ 54591 w 4362140"/>
              <a:gd name="connsiteY1" fmla="*/ 191069 h 668740"/>
              <a:gd name="connsiteX2" fmla="*/ 109182 w 4362140"/>
              <a:gd name="connsiteY2" fmla="*/ 177421 h 668740"/>
              <a:gd name="connsiteX3" fmla="*/ 150125 w 4362140"/>
              <a:gd name="connsiteY3" fmla="*/ 150125 h 668740"/>
              <a:gd name="connsiteX4" fmla="*/ 286603 w 4362140"/>
              <a:gd name="connsiteY4" fmla="*/ 163773 h 668740"/>
              <a:gd name="connsiteX5" fmla="*/ 436728 w 4362140"/>
              <a:gd name="connsiteY5" fmla="*/ 204716 h 668740"/>
              <a:gd name="connsiteX6" fmla="*/ 491319 w 4362140"/>
              <a:gd name="connsiteY6" fmla="*/ 218364 h 668740"/>
              <a:gd name="connsiteX7" fmla="*/ 764275 w 4362140"/>
              <a:gd name="connsiteY7" fmla="*/ 204716 h 668740"/>
              <a:gd name="connsiteX8" fmla="*/ 805218 w 4362140"/>
              <a:gd name="connsiteY8" fmla="*/ 191069 h 668740"/>
              <a:gd name="connsiteX9" fmla="*/ 846161 w 4362140"/>
              <a:gd name="connsiteY9" fmla="*/ 163773 h 668740"/>
              <a:gd name="connsiteX10" fmla="*/ 900752 w 4362140"/>
              <a:gd name="connsiteY10" fmla="*/ 122830 h 668740"/>
              <a:gd name="connsiteX11" fmla="*/ 955343 w 4362140"/>
              <a:gd name="connsiteY11" fmla="*/ 109182 h 668740"/>
              <a:gd name="connsiteX12" fmla="*/ 1078173 w 4362140"/>
              <a:gd name="connsiteY12" fmla="*/ 54591 h 668740"/>
              <a:gd name="connsiteX13" fmla="*/ 1160060 w 4362140"/>
              <a:gd name="connsiteY13" fmla="*/ 68239 h 668740"/>
              <a:gd name="connsiteX14" fmla="*/ 1241946 w 4362140"/>
              <a:gd name="connsiteY14" fmla="*/ 136477 h 668740"/>
              <a:gd name="connsiteX15" fmla="*/ 1296537 w 4362140"/>
              <a:gd name="connsiteY15" fmla="*/ 163773 h 668740"/>
              <a:gd name="connsiteX16" fmla="*/ 1337480 w 4362140"/>
              <a:gd name="connsiteY16" fmla="*/ 177421 h 668740"/>
              <a:gd name="connsiteX17" fmla="*/ 1555845 w 4362140"/>
              <a:gd name="connsiteY17" fmla="*/ 204716 h 668740"/>
              <a:gd name="connsiteX18" fmla="*/ 1637731 w 4362140"/>
              <a:gd name="connsiteY18" fmla="*/ 218364 h 668740"/>
              <a:gd name="connsiteX19" fmla="*/ 1774209 w 4362140"/>
              <a:gd name="connsiteY19" fmla="*/ 191069 h 668740"/>
              <a:gd name="connsiteX20" fmla="*/ 1856095 w 4362140"/>
              <a:gd name="connsiteY20" fmla="*/ 150125 h 668740"/>
              <a:gd name="connsiteX21" fmla="*/ 1897039 w 4362140"/>
              <a:gd name="connsiteY21" fmla="*/ 122830 h 668740"/>
              <a:gd name="connsiteX22" fmla="*/ 1965277 w 4362140"/>
              <a:gd name="connsiteY22" fmla="*/ 109182 h 668740"/>
              <a:gd name="connsiteX23" fmla="*/ 2088107 w 4362140"/>
              <a:gd name="connsiteY23" fmla="*/ 68239 h 668740"/>
              <a:gd name="connsiteX24" fmla="*/ 2142698 w 4362140"/>
              <a:gd name="connsiteY24" fmla="*/ 40943 h 668740"/>
              <a:gd name="connsiteX25" fmla="*/ 2197289 w 4362140"/>
              <a:gd name="connsiteY25" fmla="*/ 27295 h 668740"/>
              <a:gd name="connsiteX26" fmla="*/ 2292824 w 4362140"/>
              <a:gd name="connsiteY26" fmla="*/ 54591 h 668740"/>
              <a:gd name="connsiteX27" fmla="*/ 2361063 w 4362140"/>
              <a:gd name="connsiteY27" fmla="*/ 136477 h 668740"/>
              <a:gd name="connsiteX28" fmla="*/ 2402006 w 4362140"/>
              <a:gd name="connsiteY28" fmla="*/ 177421 h 668740"/>
              <a:gd name="connsiteX29" fmla="*/ 2538483 w 4362140"/>
              <a:gd name="connsiteY29" fmla="*/ 204716 h 668740"/>
              <a:gd name="connsiteX30" fmla="*/ 2661313 w 4362140"/>
              <a:gd name="connsiteY30" fmla="*/ 245660 h 668740"/>
              <a:gd name="connsiteX31" fmla="*/ 2797791 w 4362140"/>
              <a:gd name="connsiteY31" fmla="*/ 272955 h 668740"/>
              <a:gd name="connsiteX32" fmla="*/ 3016155 w 4362140"/>
              <a:gd name="connsiteY32" fmla="*/ 259307 h 668740"/>
              <a:gd name="connsiteX33" fmla="*/ 3084394 w 4362140"/>
              <a:gd name="connsiteY33" fmla="*/ 204716 h 668740"/>
              <a:gd name="connsiteX34" fmla="*/ 3125337 w 4362140"/>
              <a:gd name="connsiteY34" fmla="*/ 191069 h 668740"/>
              <a:gd name="connsiteX35" fmla="*/ 3166280 w 4362140"/>
              <a:gd name="connsiteY35" fmla="*/ 163773 h 668740"/>
              <a:gd name="connsiteX36" fmla="*/ 3220872 w 4362140"/>
              <a:gd name="connsiteY36" fmla="*/ 136477 h 668740"/>
              <a:gd name="connsiteX37" fmla="*/ 3261815 w 4362140"/>
              <a:gd name="connsiteY37" fmla="*/ 95534 h 668740"/>
              <a:gd name="connsiteX38" fmla="*/ 3452883 w 4362140"/>
              <a:gd name="connsiteY38" fmla="*/ 13648 h 668740"/>
              <a:gd name="connsiteX39" fmla="*/ 3521122 w 4362140"/>
              <a:gd name="connsiteY39" fmla="*/ 0 h 668740"/>
              <a:gd name="connsiteX40" fmla="*/ 3575713 w 4362140"/>
              <a:gd name="connsiteY40" fmla="*/ 13648 h 668740"/>
              <a:gd name="connsiteX41" fmla="*/ 3712191 w 4362140"/>
              <a:gd name="connsiteY41" fmla="*/ 95534 h 668740"/>
              <a:gd name="connsiteX42" fmla="*/ 3766782 w 4362140"/>
              <a:gd name="connsiteY42" fmla="*/ 122830 h 668740"/>
              <a:gd name="connsiteX43" fmla="*/ 3848669 w 4362140"/>
              <a:gd name="connsiteY43" fmla="*/ 177421 h 668740"/>
              <a:gd name="connsiteX44" fmla="*/ 4162567 w 4362140"/>
              <a:gd name="connsiteY44" fmla="*/ 177421 h 668740"/>
              <a:gd name="connsiteX45" fmla="*/ 4244454 w 4362140"/>
              <a:gd name="connsiteY45" fmla="*/ 204716 h 668740"/>
              <a:gd name="connsiteX46" fmla="*/ 4285397 w 4362140"/>
              <a:gd name="connsiteY46" fmla="*/ 232012 h 668740"/>
              <a:gd name="connsiteX47" fmla="*/ 4339988 w 4362140"/>
              <a:gd name="connsiteY47" fmla="*/ 245660 h 668740"/>
              <a:gd name="connsiteX48" fmla="*/ 4271749 w 4362140"/>
              <a:gd name="connsiteY48" fmla="*/ 341194 h 668740"/>
              <a:gd name="connsiteX49" fmla="*/ 4230806 w 4362140"/>
              <a:gd name="connsiteY49" fmla="*/ 382137 h 668740"/>
              <a:gd name="connsiteX50" fmla="*/ 4189863 w 4362140"/>
              <a:gd name="connsiteY50" fmla="*/ 395785 h 668740"/>
              <a:gd name="connsiteX51" fmla="*/ 4094328 w 4362140"/>
              <a:gd name="connsiteY51" fmla="*/ 436728 h 668740"/>
              <a:gd name="connsiteX52" fmla="*/ 4012442 w 4362140"/>
              <a:gd name="connsiteY52" fmla="*/ 450376 h 668740"/>
              <a:gd name="connsiteX53" fmla="*/ 3821373 w 4362140"/>
              <a:gd name="connsiteY53" fmla="*/ 491319 h 668740"/>
              <a:gd name="connsiteX54" fmla="*/ 3657600 w 4362140"/>
              <a:gd name="connsiteY54" fmla="*/ 518615 h 668740"/>
              <a:gd name="connsiteX55" fmla="*/ 3562066 w 4362140"/>
              <a:gd name="connsiteY55" fmla="*/ 559558 h 668740"/>
              <a:gd name="connsiteX56" fmla="*/ 3480179 w 4362140"/>
              <a:gd name="connsiteY56" fmla="*/ 586854 h 668740"/>
              <a:gd name="connsiteX57" fmla="*/ 3411940 w 4362140"/>
              <a:gd name="connsiteY57" fmla="*/ 600501 h 668740"/>
              <a:gd name="connsiteX58" fmla="*/ 3248167 w 4362140"/>
              <a:gd name="connsiteY58" fmla="*/ 641445 h 668740"/>
              <a:gd name="connsiteX59" fmla="*/ 2920621 w 4362140"/>
              <a:gd name="connsiteY59" fmla="*/ 655092 h 668740"/>
              <a:gd name="connsiteX60" fmla="*/ 2552131 w 4362140"/>
              <a:gd name="connsiteY60" fmla="*/ 668740 h 668740"/>
              <a:gd name="connsiteX61" fmla="*/ 1665027 w 4362140"/>
              <a:gd name="connsiteY61" fmla="*/ 655092 h 668740"/>
              <a:gd name="connsiteX62" fmla="*/ 1542197 w 4362140"/>
              <a:gd name="connsiteY62" fmla="*/ 641445 h 668740"/>
              <a:gd name="connsiteX63" fmla="*/ 1146412 w 4362140"/>
              <a:gd name="connsiteY63" fmla="*/ 614149 h 668740"/>
              <a:gd name="connsiteX64" fmla="*/ 955343 w 4362140"/>
              <a:gd name="connsiteY64" fmla="*/ 600501 h 668740"/>
              <a:gd name="connsiteX65" fmla="*/ 750627 w 4362140"/>
              <a:gd name="connsiteY65" fmla="*/ 586854 h 668740"/>
              <a:gd name="connsiteX66" fmla="*/ 614149 w 4362140"/>
              <a:gd name="connsiteY66" fmla="*/ 559558 h 668740"/>
              <a:gd name="connsiteX67" fmla="*/ 545910 w 4362140"/>
              <a:gd name="connsiteY67" fmla="*/ 532263 h 668740"/>
              <a:gd name="connsiteX68" fmla="*/ 395785 w 4362140"/>
              <a:gd name="connsiteY68" fmla="*/ 518615 h 668740"/>
              <a:gd name="connsiteX69" fmla="*/ 232012 w 4362140"/>
              <a:gd name="connsiteY69" fmla="*/ 477672 h 668740"/>
              <a:gd name="connsiteX70" fmla="*/ 177421 w 4362140"/>
              <a:gd name="connsiteY70" fmla="*/ 464024 h 668740"/>
              <a:gd name="connsiteX71" fmla="*/ 122830 w 4362140"/>
              <a:gd name="connsiteY71" fmla="*/ 436728 h 668740"/>
              <a:gd name="connsiteX72" fmla="*/ 40943 w 4362140"/>
              <a:gd name="connsiteY72" fmla="*/ 313898 h 668740"/>
              <a:gd name="connsiteX73" fmla="*/ 0 w 4362140"/>
              <a:gd name="connsiteY73" fmla="*/ 272955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362140" h="668740">
                <a:moveTo>
                  <a:pt x="0" y="272955"/>
                </a:moveTo>
                <a:cubicBezTo>
                  <a:pt x="13028" y="233872"/>
                  <a:pt x="12496" y="215123"/>
                  <a:pt x="54591" y="191069"/>
                </a:cubicBezTo>
                <a:cubicBezTo>
                  <a:pt x="70877" y="181763"/>
                  <a:pt x="90985" y="181970"/>
                  <a:pt x="109182" y="177421"/>
                </a:cubicBezTo>
                <a:cubicBezTo>
                  <a:pt x="122830" y="168322"/>
                  <a:pt x="133771" y="151383"/>
                  <a:pt x="150125" y="150125"/>
                </a:cubicBezTo>
                <a:cubicBezTo>
                  <a:pt x="195710" y="146618"/>
                  <a:pt x="241284" y="157730"/>
                  <a:pt x="286603" y="163773"/>
                </a:cubicBezTo>
                <a:cubicBezTo>
                  <a:pt x="350903" y="172346"/>
                  <a:pt x="372715" y="183379"/>
                  <a:pt x="436728" y="204716"/>
                </a:cubicBezTo>
                <a:cubicBezTo>
                  <a:pt x="454523" y="210647"/>
                  <a:pt x="473122" y="213815"/>
                  <a:pt x="491319" y="218364"/>
                </a:cubicBezTo>
                <a:cubicBezTo>
                  <a:pt x="582304" y="213815"/>
                  <a:pt x="673518" y="212608"/>
                  <a:pt x="764275" y="204716"/>
                </a:cubicBezTo>
                <a:cubicBezTo>
                  <a:pt x="778607" y="203470"/>
                  <a:pt x="792351" y="197503"/>
                  <a:pt x="805218" y="191069"/>
                </a:cubicBezTo>
                <a:cubicBezTo>
                  <a:pt x="819889" y="183734"/>
                  <a:pt x="832814" y="173307"/>
                  <a:pt x="846161" y="163773"/>
                </a:cubicBezTo>
                <a:cubicBezTo>
                  <a:pt x="864670" y="150552"/>
                  <a:pt x="880407" y="133002"/>
                  <a:pt x="900752" y="122830"/>
                </a:cubicBezTo>
                <a:cubicBezTo>
                  <a:pt x="917529" y="114442"/>
                  <a:pt x="937377" y="114572"/>
                  <a:pt x="955343" y="109182"/>
                </a:cubicBezTo>
                <a:cubicBezTo>
                  <a:pt x="1043932" y="82605"/>
                  <a:pt x="1018340" y="94479"/>
                  <a:pt x="1078173" y="54591"/>
                </a:cubicBezTo>
                <a:cubicBezTo>
                  <a:pt x="1105469" y="59140"/>
                  <a:pt x="1133808" y="59488"/>
                  <a:pt x="1160060" y="68239"/>
                </a:cubicBezTo>
                <a:cubicBezTo>
                  <a:pt x="1200674" y="81777"/>
                  <a:pt x="1208688" y="112721"/>
                  <a:pt x="1241946" y="136477"/>
                </a:cubicBezTo>
                <a:cubicBezTo>
                  <a:pt x="1258501" y="148302"/>
                  <a:pt x="1277837" y="155759"/>
                  <a:pt x="1296537" y="163773"/>
                </a:cubicBezTo>
                <a:cubicBezTo>
                  <a:pt x="1309760" y="169440"/>
                  <a:pt x="1323648" y="173469"/>
                  <a:pt x="1337480" y="177421"/>
                </a:cubicBezTo>
                <a:cubicBezTo>
                  <a:pt x="1426203" y="202771"/>
                  <a:pt x="1428907" y="194138"/>
                  <a:pt x="1555845" y="204716"/>
                </a:cubicBezTo>
                <a:cubicBezTo>
                  <a:pt x="1583140" y="209265"/>
                  <a:pt x="1610113" y="220090"/>
                  <a:pt x="1637731" y="218364"/>
                </a:cubicBezTo>
                <a:cubicBezTo>
                  <a:pt x="1684034" y="215470"/>
                  <a:pt x="1774209" y="191069"/>
                  <a:pt x="1774209" y="191069"/>
                </a:cubicBezTo>
                <a:cubicBezTo>
                  <a:pt x="1891532" y="112852"/>
                  <a:pt x="1743100" y="206622"/>
                  <a:pt x="1856095" y="150125"/>
                </a:cubicBezTo>
                <a:cubicBezTo>
                  <a:pt x="1870766" y="142790"/>
                  <a:pt x="1881681" y="128589"/>
                  <a:pt x="1897039" y="122830"/>
                </a:cubicBezTo>
                <a:cubicBezTo>
                  <a:pt x="1918759" y="114685"/>
                  <a:pt x="1942973" y="115555"/>
                  <a:pt x="1965277" y="109182"/>
                </a:cubicBezTo>
                <a:cubicBezTo>
                  <a:pt x="2006774" y="97326"/>
                  <a:pt x="2047164" y="81887"/>
                  <a:pt x="2088107" y="68239"/>
                </a:cubicBezTo>
                <a:cubicBezTo>
                  <a:pt x="2107408" y="61805"/>
                  <a:pt x="2123648" y="48087"/>
                  <a:pt x="2142698" y="40943"/>
                </a:cubicBezTo>
                <a:cubicBezTo>
                  <a:pt x="2160261" y="34357"/>
                  <a:pt x="2179092" y="31844"/>
                  <a:pt x="2197289" y="27295"/>
                </a:cubicBezTo>
                <a:cubicBezTo>
                  <a:pt x="2229134" y="36394"/>
                  <a:pt x="2263201" y="39780"/>
                  <a:pt x="2292824" y="54591"/>
                </a:cubicBezTo>
                <a:cubicBezTo>
                  <a:pt x="2326998" y="71678"/>
                  <a:pt x="2338670" y="109606"/>
                  <a:pt x="2361063" y="136477"/>
                </a:cubicBezTo>
                <a:cubicBezTo>
                  <a:pt x="2373419" y="151304"/>
                  <a:pt x="2383992" y="170492"/>
                  <a:pt x="2402006" y="177421"/>
                </a:cubicBezTo>
                <a:cubicBezTo>
                  <a:pt x="2445307" y="194075"/>
                  <a:pt x="2492991" y="195618"/>
                  <a:pt x="2538483" y="204716"/>
                </a:cubicBezTo>
                <a:cubicBezTo>
                  <a:pt x="2606764" y="218372"/>
                  <a:pt x="2606701" y="232008"/>
                  <a:pt x="2661313" y="245660"/>
                </a:cubicBezTo>
                <a:cubicBezTo>
                  <a:pt x="2742750" y="266018"/>
                  <a:pt x="2697402" y="256223"/>
                  <a:pt x="2797791" y="272955"/>
                </a:cubicBezTo>
                <a:cubicBezTo>
                  <a:pt x="2870579" y="268406"/>
                  <a:pt x="2945208" y="276199"/>
                  <a:pt x="3016155" y="259307"/>
                </a:cubicBezTo>
                <a:cubicBezTo>
                  <a:pt x="3044492" y="252560"/>
                  <a:pt x="3059692" y="220154"/>
                  <a:pt x="3084394" y="204716"/>
                </a:cubicBezTo>
                <a:cubicBezTo>
                  <a:pt x="3096593" y="197092"/>
                  <a:pt x="3111689" y="195618"/>
                  <a:pt x="3125337" y="191069"/>
                </a:cubicBezTo>
                <a:cubicBezTo>
                  <a:pt x="3138985" y="181970"/>
                  <a:pt x="3152039" y="171911"/>
                  <a:pt x="3166280" y="163773"/>
                </a:cubicBezTo>
                <a:cubicBezTo>
                  <a:pt x="3183945" y="153679"/>
                  <a:pt x="3204316" y="148302"/>
                  <a:pt x="3220872" y="136477"/>
                </a:cubicBezTo>
                <a:cubicBezTo>
                  <a:pt x="3236578" y="125259"/>
                  <a:pt x="3245532" y="105896"/>
                  <a:pt x="3261815" y="95534"/>
                </a:cubicBezTo>
                <a:cubicBezTo>
                  <a:pt x="3336020" y="48313"/>
                  <a:pt x="3375324" y="39501"/>
                  <a:pt x="3452883" y="13648"/>
                </a:cubicBezTo>
                <a:cubicBezTo>
                  <a:pt x="3474889" y="6313"/>
                  <a:pt x="3498376" y="4549"/>
                  <a:pt x="3521122" y="0"/>
                </a:cubicBezTo>
                <a:cubicBezTo>
                  <a:pt x="3539319" y="4549"/>
                  <a:pt x="3558150" y="7062"/>
                  <a:pt x="3575713" y="13648"/>
                </a:cubicBezTo>
                <a:cubicBezTo>
                  <a:pt x="3623676" y="31634"/>
                  <a:pt x="3671376" y="68324"/>
                  <a:pt x="3712191" y="95534"/>
                </a:cubicBezTo>
                <a:cubicBezTo>
                  <a:pt x="3729119" y="106819"/>
                  <a:pt x="3749336" y="112363"/>
                  <a:pt x="3766782" y="122830"/>
                </a:cubicBezTo>
                <a:cubicBezTo>
                  <a:pt x="3794912" y="139708"/>
                  <a:pt x="3848669" y="177421"/>
                  <a:pt x="3848669" y="177421"/>
                </a:cubicBezTo>
                <a:cubicBezTo>
                  <a:pt x="3989890" y="164583"/>
                  <a:pt x="4017903" y="153311"/>
                  <a:pt x="4162567" y="177421"/>
                </a:cubicBezTo>
                <a:cubicBezTo>
                  <a:pt x="4190948" y="182151"/>
                  <a:pt x="4244454" y="204716"/>
                  <a:pt x="4244454" y="204716"/>
                </a:cubicBezTo>
                <a:cubicBezTo>
                  <a:pt x="4258102" y="213815"/>
                  <a:pt x="4270321" y="225551"/>
                  <a:pt x="4285397" y="232012"/>
                </a:cubicBezTo>
                <a:cubicBezTo>
                  <a:pt x="4302637" y="239401"/>
                  <a:pt x="4334835" y="227625"/>
                  <a:pt x="4339988" y="245660"/>
                </a:cubicBezTo>
                <a:cubicBezTo>
                  <a:pt x="4362140" y="323194"/>
                  <a:pt x="4312989" y="327447"/>
                  <a:pt x="4271749" y="341194"/>
                </a:cubicBezTo>
                <a:cubicBezTo>
                  <a:pt x="4258101" y="354842"/>
                  <a:pt x="4246865" y="371431"/>
                  <a:pt x="4230806" y="382137"/>
                </a:cubicBezTo>
                <a:cubicBezTo>
                  <a:pt x="4218836" y="390117"/>
                  <a:pt x="4203086" y="390118"/>
                  <a:pt x="4189863" y="395785"/>
                </a:cubicBezTo>
                <a:cubicBezTo>
                  <a:pt x="4144930" y="415042"/>
                  <a:pt x="4138644" y="426880"/>
                  <a:pt x="4094328" y="436728"/>
                </a:cubicBezTo>
                <a:cubicBezTo>
                  <a:pt x="4067315" y="442731"/>
                  <a:pt x="4039405" y="444154"/>
                  <a:pt x="4012442" y="450376"/>
                </a:cubicBezTo>
                <a:cubicBezTo>
                  <a:pt x="3763361" y="507857"/>
                  <a:pt x="4068787" y="452254"/>
                  <a:pt x="3821373" y="491319"/>
                </a:cubicBezTo>
                <a:cubicBezTo>
                  <a:pt x="3766706" y="499951"/>
                  <a:pt x="3710104" y="501113"/>
                  <a:pt x="3657600" y="518615"/>
                </a:cubicBezTo>
                <a:cubicBezTo>
                  <a:pt x="3525801" y="562549"/>
                  <a:pt x="3730718" y="492097"/>
                  <a:pt x="3562066" y="559558"/>
                </a:cubicBezTo>
                <a:cubicBezTo>
                  <a:pt x="3535352" y="570244"/>
                  <a:pt x="3507937" y="579284"/>
                  <a:pt x="3480179" y="586854"/>
                </a:cubicBezTo>
                <a:cubicBezTo>
                  <a:pt x="3457800" y="592957"/>
                  <a:pt x="3434520" y="595188"/>
                  <a:pt x="3411940" y="600501"/>
                </a:cubicBezTo>
                <a:cubicBezTo>
                  <a:pt x="3357165" y="613389"/>
                  <a:pt x="3302758" y="627797"/>
                  <a:pt x="3248167" y="641445"/>
                </a:cubicBezTo>
                <a:cubicBezTo>
                  <a:pt x="3142153" y="667949"/>
                  <a:pt x="3029814" y="650810"/>
                  <a:pt x="2920621" y="655092"/>
                </a:cubicBezTo>
                <a:lnTo>
                  <a:pt x="2552131" y="668740"/>
                </a:lnTo>
                <a:lnTo>
                  <a:pt x="1665027" y="655092"/>
                </a:lnTo>
                <a:cubicBezTo>
                  <a:pt x="1623847" y="653979"/>
                  <a:pt x="1583264" y="644687"/>
                  <a:pt x="1542197" y="641445"/>
                </a:cubicBezTo>
                <a:lnTo>
                  <a:pt x="1146412" y="614149"/>
                </a:lnTo>
                <a:lnTo>
                  <a:pt x="955343" y="600501"/>
                </a:lnTo>
                <a:lnTo>
                  <a:pt x="750627" y="586854"/>
                </a:lnTo>
                <a:cubicBezTo>
                  <a:pt x="705134" y="577755"/>
                  <a:pt x="658976" y="571512"/>
                  <a:pt x="614149" y="559558"/>
                </a:cubicBezTo>
                <a:cubicBezTo>
                  <a:pt x="590478" y="553246"/>
                  <a:pt x="569989" y="536778"/>
                  <a:pt x="545910" y="532263"/>
                </a:cubicBezTo>
                <a:cubicBezTo>
                  <a:pt x="496523" y="523003"/>
                  <a:pt x="445827" y="523164"/>
                  <a:pt x="395785" y="518615"/>
                </a:cubicBezTo>
                <a:lnTo>
                  <a:pt x="232012" y="477672"/>
                </a:lnTo>
                <a:cubicBezTo>
                  <a:pt x="213815" y="473123"/>
                  <a:pt x="194198" y="472413"/>
                  <a:pt x="177421" y="464024"/>
                </a:cubicBezTo>
                <a:lnTo>
                  <a:pt x="122830" y="436728"/>
                </a:lnTo>
                <a:lnTo>
                  <a:pt x="40943" y="313898"/>
                </a:lnTo>
                <a:lnTo>
                  <a:pt x="0" y="272955"/>
                </a:lnTo>
                <a:close/>
              </a:path>
            </a:pathLst>
          </a:custGeom>
          <a:solidFill>
            <a:srgbClr val="0008FF"/>
          </a:solidFill>
          <a:ln>
            <a:solidFill>
              <a:srgbClr val="000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Arrow Connector 5"/>
          <p:cNvCxnSpPr>
            <a:endCxn id="4" idx="24"/>
          </p:cNvCxnSpPr>
          <p:nvPr/>
        </p:nvCxnSpPr>
        <p:spPr>
          <a:xfrm flipH="1">
            <a:off x="2606675" y="2781300"/>
            <a:ext cx="885825" cy="258286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5"/>
          </p:cNvCxnSpPr>
          <p:nvPr/>
        </p:nvCxnSpPr>
        <p:spPr>
          <a:xfrm flipH="1" flipV="1">
            <a:off x="1619250" y="2708275"/>
            <a:ext cx="1041400" cy="2641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4572000" y="549275"/>
            <a:ext cx="4321175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Depth of water = </a:t>
            </a:r>
            <a:r>
              <a:rPr lang="en-GB" altLang="en-US" sz="2000" u="sng">
                <a:latin typeface="Comic Sans MS" pitchFamily="66" charset="0"/>
              </a:rPr>
              <a:t>speed x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itchFamily="66" charset="0"/>
              </a:rPr>
              <a:t>			     2</a:t>
            </a:r>
            <a:r>
              <a:rPr lang="en-GB" altLang="en-US" sz="2000" u="sng">
                <a:latin typeface="Comic Sans MS" pitchFamily="66" charset="0"/>
              </a:rPr>
              <a:t> </a:t>
            </a:r>
          </a:p>
        </p:txBody>
      </p:sp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4572000" y="1700213"/>
            <a:ext cx="4321175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Calculate the depth if: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580063" y="2276475"/>
          <a:ext cx="3095625" cy="3603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750"/>
                <a:gridCol w="928687"/>
                <a:gridCol w="877094"/>
                <a:gridCol w="877094"/>
              </a:tblGrid>
              <a:tr h="640245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Speed (m/s) 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Time (s)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Depth (m)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0.2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1.1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825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0.5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375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1.6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1200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2.1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1575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  <a:tr h="4938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0.8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600</a:t>
                      </a:r>
                      <a:endParaRPr lang="en-GB" sz="1800" dirty="0"/>
                    </a:p>
                  </a:txBody>
                  <a:tcPr marL="91419" marR="91419" marT="45732" marB="4573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5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6000" smtClean="0">
                <a:solidFill>
                  <a:schemeClr val="tx1"/>
                </a:solidFill>
              </a:rPr>
              <a:t>Using sound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en-GB" sz="4800" dirty="0" smtClean="0">
                <a:latin typeface="+mj-lt"/>
              </a:rPr>
              <a:t>Radar </a:t>
            </a:r>
            <a:endParaRPr lang="en-GB" sz="4800" dirty="0">
              <a:latin typeface="+mj-lt"/>
            </a:endParaRPr>
          </a:p>
        </p:txBody>
      </p:sp>
      <p:sp>
        <p:nvSpPr>
          <p:cNvPr id="46084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893763"/>
          </a:xfrm>
        </p:spPr>
        <p:txBody>
          <a:bodyPr/>
          <a:lstStyle/>
          <a:p>
            <a:r>
              <a:rPr lang="en-GB" altLang="en-US" smtClean="0"/>
              <a:t>Used to detect objects in air, eg. aircraft.</a:t>
            </a:r>
          </a:p>
        </p:txBody>
      </p:sp>
      <p:sp>
        <p:nvSpPr>
          <p:cNvPr id="46085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GB" altLang="en-US" sz="4800" smtClean="0">
                <a:latin typeface="Comic Sans MS" pitchFamily="66" charset="0"/>
              </a:rPr>
              <a:t>Sonar</a:t>
            </a:r>
            <a:r>
              <a:rPr lang="en-GB" altLang="en-US" smtClean="0">
                <a:latin typeface="Comic Sans MS" pitchFamily="66" charset="0"/>
              </a:rPr>
              <a:t> </a:t>
            </a:r>
          </a:p>
        </p:txBody>
      </p:sp>
      <p:sp>
        <p:nvSpPr>
          <p:cNvPr id="4608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6087" name="Picture 2" descr="http://forthecommongreat.com/wp-content/uploads/2013/07/ra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4" descr="Israeli military radar is typical of the type of radar used for air traffic control. The antenna rotates at a steady rate, sweeping the local airspace with a narrow vertical fan-shaped beam, to detect aircraft at all altitudes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37063"/>
            <a:ext cx="1905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6000" smtClean="0">
                <a:solidFill>
                  <a:schemeClr val="tx1"/>
                </a:solidFill>
              </a:rPr>
              <a:t>Using sound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en-GB" sz="4800" dirty="0" smtClean="0">
                <a:latin typeface="+mj-lt"/>
              </a:rPr>
              <a:t>Radar </a:t>
            </a:r>
            <a:endParaRPr lang="en-GB" sz="4800" dirty="0">
              <a:latin typeface="+mj-lt"/>
            </a:endParaRPr>
          </a:p>
        </p:txBody>
      </p:sp>
      <p:sp>
        <p:nvSpPr>
          <p:cNvPr id="47108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893763"/>
          </a:xfrm>
        </p:spPr>
        <p:txBody>
          <a:bodyPr/>
          <a:lstStyle/>
          <a:p>
            <a:r>
              <a:rPr lang="en-GB" altLang="en-US" smtClean="0"/>
              <a:t>Used to detect objects in air, eg. aircraft.</a:t>
            </a:r>
          </a:p>
        </p:txBody>
      </p:sp>
      <p:sp>
        <p:nvSpPr>
          <p:cNvPr id="47109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GB" altLang="en-US" sz="4800" smtClean="0">
                <a:latin typeface="Comic Sans MS" pitchFamily="66" charset="0"/>
              </a:rPr>
              <a:t>Sonar</a:t>
            </a:r>
            <a:r>
              <a:rPr lang="en-GB" altLang="en-US" smtClean="0">
                <a:latin typeface="Comic Sans MS" pitchFamily="66" charset="0"/>
              </a:rPr>
              <a:t> </a:t>
            </a:r>
          </a:p>
        </p:txBody>
      </p:sp>
      <p:sp>
        <p:nvSpPr>
          <p:cNvPr id="47110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325563"/>
          </a:xfrm>
        </p:spPr>
        <p:txBody>
          <a:bodyPr/>
          <a:lstStyle/>
          <a:p>
            <a:r>
              <a:rPr lang="en-GB" altLang="en-US" smtClean="0"/>
              <a:t>Used to detect objects under water, eg. submarines</a:t>
            </a:r>
          </a:p>
        </p:txBody>
      </p:sp>
      <p:pic>
        <p:nvPicPr>
          <p:cNvPr id="47111" name="Picture 2" descr="http://forthecommongreat.com/wp-content/uploads/2013/07/ra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4" descr="Israeli military radar is typical of the type of radar used for air traffic control. The antenna rotates at a steady rate, sweeping the local airspace with a narrow vertical fan-shaped beam, to detect aircraft at all altitudes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37063"/>
            <a:ext cx="1905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36721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3352800" cy="528638"/>
          </a:xfrm>
          <a:prstGeom prst="rect">
            <a:avLst/>
          </a:prstGeom>
          <a:solidFill>
            <a:srgbClr val="9900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latin typeface="Arial" charset="0"/>
              </a:rPr>
              <a:t>Seeing the sound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919163" y="1295400"/>
          <a:ext cx="73104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4" imgW="8067675" imgH="3457575" progId="CorelDraw.Graphic.7">
                  <p:embed/>
                </p:oleObj>
              </mc:Choice>
              <mc:Fallback>
                <p:oleObj name="CorelDRAW" r:id="rId4" imgW="8067675" imgH="3457575" progId="CorelDraw.Graphic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1295400"/>
                        <a:ext cx="73104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95600" y="5181600"/>
            <a:ext cx="32004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chemeClr val="tx2"/>
                </a:solidFill>
                <a:latin typeface="Comic Sans MS" pitchFamily="66" charset="0"/>
              </a:rPr>
              <a:t>Signal generators can produce signals over a range of frequencies and of varying amplitudes.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28194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chemeClr val="tx2"/>
                </a:solidFill>
                <a:latin typeface="Comic Sans MS" pitchFamily="66" charset="0"/>
              </a:rPr>
              <a:t>Loudspeakers convert the signal from the signal generator into sound waves.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324600" y="3886200"/>
            <a:ext cx="26670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The oscilloscope allows us to study the frequency and loudness of a sound.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533400" y="3200400"/>
            <a:ext cx="228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4114800" y="3733800"/>
            <a:ext cx="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 flipV="1">
            <a:off x="7696200" y="3429000"/>
            <a:ext cx="1524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3733800" cy="528638"/>
          </a:xfrm>
          <a:prstGeom prst="rect">
            <a:avLst/>
          </a:prstGeom>
          <a:solidFill>
            <a:srgbClr val="9900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latin typeface="Arial" charset="0"/>
              </a:rPr>
              <a:t>Pitch (or frequency)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762000" y="914400"/>
          <a:ext cx="327660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orelDRAW" r:id="rId4" imgW="7610475" imgH="5143500" progId="CorelDraw.Graphic.7">
                  <p:embed/>
                </p:oleObj>
              </mc:Choice>
              <mc:Fallback>
                <p:oleObj name="CorelDRAW" r:id="rId4" imgW="7610475" imgH="5143500" progId="CorelDraw.Graphic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3276600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4495800" y="914400"/>
          <a:ext cx="3276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orelDRAW" r:id="rId6" imgW="7677150" imgH="5143500" progId="CorelDraw.Graphic.7">
                  <p:embed/>
                </p:oleObj>
              </mc:Choice>
              <mc:Fallback>
                <p:oleObj name="CorelDRAW" r:id="rId6" imgW="7677150" imgH="5143500" progId="CorelDraw.Graphic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914400"/>
                        <a:ext cx="3276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A high pitch sound</a:t>
            </a:r>
            <a:endParaRPr lang="en-GB" altLang="en-US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0" y="2971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A low pitch sound.</a:t>
            </a:r>
            <a:endParaRPr lang="en-GB" altLang="en-US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5800" y="396240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chemeClr val="accent2"/>
                </a:solidFill>
                <a:latin typeface="Arial" charset="0"/>
              </a:rPr>
              <a:t>The </a:t>
            </a:r>
            <a:r>
              <a:rPr lang="en-GB" altLang="en-US" sz="1800" dirty="0" smtClean="0">
                <a:solidFill>
                  <a:schemeClr val="accent2"/>
                </a:solidFill>
                <a:latin typeface="Arial" charset="0"/>
              </a:rPr>
              <a:t>shorter </a:t>
            </a:r>
            <a:r>
              <a:rPr lang="en-GB" altLang="en-US" sz="1800" dirty="0">
                <a:solidFill>
                  <a:schemeClr val="accent2"/>
                </a:solidFill>
                <a:latin typeface="Arial" charset="0"/>
              </a:rPr>
              <a:t>the wavelength of the wave on the trace; the </a:t>
            </a:r>
            <a:r>
              <a:rPr lang="en-GB" altLang="en-US" sz="1800" dirty="0" smtClean="0">
                <a:solidFill>
                  <a:schemeClr val="accent2"/>
                </a:solidFill>
                <a:latin typeface="Arial" charset="0"/>
              </a:rPr>
              <a:t>higher </a:t>
            </a:r>
            <a:r>
              <a:rPr lang="en-GB" altLang="en-US" sz="1800" dirty="0">
                <a:solidFill>
                  <a:schemeClr val="accent2"/>
                </a:solidFill>
                <a:latin typeface="Arial" charset="0"/>
              </a:rPr>
              <a:t>the frequency of the sound.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7200" y="5638800"/>
            <a:ext cx="8458200" cy="466725"/>
          </a:xfrm>
          <a:prstGeom prst="rect">
            <a:avLst/>
          </a:prstGeom>
          <a:solidFill>
            <a:srgbClr val="9900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charset="0"/>
              </a:rPr>
              <a:t>The more waves you can see, the higher the pitch/frequency.</a:t>
            </a:r>
          </a:p>
        </p:txBody>
      </p:sp>
    </p:spTree>
    <p:extLst>
      <p:ext uri="{BB962C8B-B14F-4D97-AF65-F5344CB8AC3E}">
        <p14:creationId xmlns:p14="http://schemas.microsoft.com/office/powerpoint/2010/main" val="40183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  <p:bldP spid="10250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0" y="0"/>
            <a:ext cx="2209800" cy="519113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  <a:latin typeface="Arial" charset="0"/>
              </a:rPr>
              <a:t>Loudness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343400" y="838200"/>
          <a:ext cx="3276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4" imgW="7676280" imgH="5146920" progId="CorelDraw.Graphic.7">
                  <p:embed/>
                </p:oleObj>
              </mc:Choice>
              <mc:Fallback>
                <p:oleObj name="CorelDRAW" r:id="rId4" imgW="7676280" imgH="5146920" progId="CorelDraw.Graphic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76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0" y="28956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A quiet sound</a:t>
            </a:r>
            <a:endParaRPr lang="en-GB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419600" y="28956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A loud sound</a:t>
            </a:r>
            <a:endParaRPr lang="en-GB" alt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62000" y="3810000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accent2"/>
                </a:solidFill>
                <a:latin typeface="Arial" charset="0"/>
              </a:rPr>
              <a:t>The </a:t>
            </a:r>
            <a:r>
              <a:rPr lang="en-GB" altLang="en-US" dirty="0" smtClean="0">
                <a:solidFill>
                  <a:schemeClr val="accent2"/>
                </a:solidFill>
                <a:latin typeface="Arial" charset="0"/>
              </a:rPr>
              <a:t>larger </a:t>
            </a:r>
            <a:r>
              <a:rPr lang="en-GB" altLang="en-US" dirty="0">
                <a:solidFill>
                  <a:schemeClr val="accent2"/>
                </a:solidFill>
                <a:latin typeface="Arial" charset="0"/>
              </a:rPr>
              <a:t>the amplitude of the wave on the trace; the </a:t>
            </a:r>
            <a:r>
              <a:rPr lang="en-GB" altLang="en-US" dirty="0" smtClean="0">
                <a:solidFill>
                  <a:schemeClr val="accent2"/>
                </a:solidFill>
                <a:latin typeface="Arial" charset="0"/>
              </a:rPr>
              <a:t>louder </a:t>
            </a:r>
            <a:r>
              <a:rPr lang="en-GB" altLang="en-US" dirty="0">
                <a:solidFill>
                  <a:schemeClr val="accent2"/>
                </a:solidFill>
                <a:latin typeface="Arial" charset="0"/>
              </a:rPr>
              <a:t>the sound.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9600" y="5562600"/>
            <a:ext cx="81534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>
                <a:latin typeface="Arial" charset="0"/>
              </a:rPr>
              <a:t>The bigger the waves you can see, the louder the sound.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4479925" y="3048000"/>
            <a:ext cx="1841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 sz="4400">
              <a:solidFill>
                <a:schemeClr val="tx2"/>
              </a:solidFill>
            </a:endParaRPr>
          </a:p>
          <a:p>
            <a:endParaRPr lang="en-GB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85800" y="838200"/>
          <a:ext cx="3200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6" imgW="7608240" imgH="5146920" progId="CorelDraw.Graphic.7">
                  <p:embed/>
                </p:oleObj>
              </mc:Choice>
              <mc:Fallback>
                <p:oleObj name="CorelDRAW" r:id="rId6" imgW="7608240" imgH="5146920" progId="CorelDraw.Graphic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32004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2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2" grpId="0" autoUpdateAnimBg="0"/>
      <p:bldP spid="14345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2816"/>
            <a:ext cx="1440159" cy="15462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27583" y="116632"/>
            <a:ext cx="3672409" cy="2016224"/>
          </a:xfrm>
          <a:prstGeom prst="wedgeEllipseCallout">
            <a:avLst>
              <a:gd name="adj1" fmla="val -48877"/>
              <a:gd name="adj2" fmla="val 50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So what is our range of hearing?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288032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Sound 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736304" cy="211126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11760" y="1196752"/>
            <a:ext cx="2736304" cy="1872208"/>
          </a:xfrm>
          <a:prstGeom prst="wedgeEllipseCallout">
            <a:avLst>
              <a:gd name="adj1" fmla="val -86261"/>
              <a:gd name="adj2" fmla="val 4399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is sound?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4660900"/>
            <a:ext cx="2197100" cy="21971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620612" y="3781687"/>
            <a:ext cx="4319116" cy="2304256"/>
          </a:xfrm>
          <a:prstGeom prst="wedgeEllipseCallout">
            <a:avLst>
              <a:gd name="adj1" fmla="val 62737"/>
              <a:gd name="adj2" fmla="val 736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Sound is a series of waves (sound waves) caused by vibrations.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pc5/n7d/pc5n7dgcB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0420"/>
            <a:ext cx="2333625" cy="22526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2420888"/>
            <a:ext cx="381642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When a drum is struck, the skin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vibrates</a:t>
            </a:r>
            <a:r>
              <a:rPr lang="en-GB" dirty="0" smtClean="0">
                <a:latin typeface="Comic Sans MS" panose="030F0702030302020204" pitchFamily="66" charset="0"/>
              </a:rPr>
              <a:t> backwards and forwards very quickly, sending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waves </a:t>
            </a:r>
            <a:r>
              <a:rPr lang="en-GB" dirty="0" smtClean="0">
                <a:latin typeface="Comic Sans MS" panose="030F0702030302020204" pitchFamily="66" charset="0"/>
              </a:rPr>
              <a:t>through the air to your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ears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2816"/>
            <a:ext cx="1440159" cy="15462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27583" y="116632"/>
            <a:ext cx="3672409" cy="2016224"/>
          </a:xfrm>
          <a:prstGeom prst="wedgeEllipseCallout">
            <a:avLst>
              <a:gd name="adj1" fmla="val -48877"/>
              <a:gd name="adj2" fmla="val 50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So what is our range of hearing?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lipartbest.com/cliparts/9T4/eLK/9T4eLKdX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6655"/>
            <a:ext cx="28479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96655"/>
            <a:ext cx="10801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Humans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519" y="4096655"/>
            <a:ext cx="248369" cy="2212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3787" y="4096655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787" y="5938249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2874" y="4096655"/>
            <a:ext cx="99912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20,000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874" y="6030582"/>
            <a:ext cx="99912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2816"/>
            <a:ext cx="1440159" cy="15462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27583" y="116632"/>
            <a:ext cx="3672409" cy="2016224"/>
          </a:xfrm>
          <a:prstGeom prst="wedgeEllipseCallout">
            <a:avLst>
              <a:gd name="adj1" fmla="val -48877"/>
              <a:gd name="adj2" fmla="val 50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So what is our range of hearing?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096655"/>
            <a:ext cx="10801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519" y="4096655"/>
            <a:ext cx="248369" cy="2212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3787" y="4096655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787" y="5938249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2874" y="4096655"/>
            <a:ext cx="107113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120,000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874" y="6030582"/>
            <a:ext cx="99912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1,000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2501612" cy="1441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 descr="http://www.clipartbest.com/cliparts/yio/ed8/yioed8g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39399"/>
            <a:ext cx="2713483" cy="1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7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2816"/>
            <a:ext cx="1440159" cy="15462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27583" y="116632"/>
            <a:ext cx="3672409" cy="2016224"/>
          </a:xfrm>
          <a:prstGeom prst="wedgeEllipseCallout">
            <a:avLst>
              <a:gd name="adj1" fmla="val -48877"/>
              <a:gd name="adj2" fmla="val 50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So what is our range of hearing?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096655"/>
            <a:ext cx="10801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Dolphin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519" y="4096655"/>
            <a:ext cx="248369" cy="2212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3787" y="4096655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787" y="5938249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2874" y="4096655"/>
            <a:ext cx="107113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150,000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874" y="6030582"/>
            <a:ext cx="99912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150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2501612" cy="1441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 descr="http://www.clipartbest.com/cliparts/4Tb/K6o/4TbK6o7q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89" y="4490547"/>
            <a:ext cx="1214718" cy="17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772816"/>
            <a:ext cx="2501612" cy="1345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2816"/>
            <a:ext cx="1440159" cy="15462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27583" y="116632"/>
            <a:ext cx="3672409" cy="2016224"/>
          </a:xfrm>
          <a:prstGeom prst="wedgeEllipseCallout">
            <a:avLst>
              <a:gd name="adj1" fmla="val -48877"/>
              <a:gd name="adj2" fmla="val 50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So what is our range of hearing?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096655"/>
            <a:ext cx="10801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Dog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519" y="4096655"/>
            <a:ext cx="248369" cy="2212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3787" y="4096655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787" y="5938249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2874" y="4096655"/>
            <a:ext cx="107113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50,000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874" y="6030582"/>
            <a:ext cx="99912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2501612" cy="1441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772816"/>
            <a:ext cx="2501612" cy="1345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9205"/>
            <a:ext cx="2501612" cy="137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 descr="http://www.clipartbest.com/cliparts/nTX/y9a/nTXy9anTB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4" y="4580115"/>
            <a:ext cx="1364698" cy="17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2816"/>
            <a:ext cx="1440159" cy="15462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27583" y="116632"/>
            <a:ext cx="3672409" cy="2016224"/>
          </a:xfrm>
          <a:prstGeom prst="wedgeEllipseCallout">
            <a:avLst>
              <a:gd name="adj1" fmla="val -48877"/>
              <a:gd name="adj2" fmla="val 50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So what is our range of hearing?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096655"/>
            <a:ext cx="10801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519" y="4096655"/>
            <a:ext cx="248369" cy="2212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3787" y="4096655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787" y="5938249"/>
            <a:ext cx="6517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2874" y="4096655"/>
            <a:ext cx="107113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65,000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874" y="6030582"/>
            <a:ext cx="99912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 Hz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2501612" cy="1441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772816"/>
            <a:ext cx="2501612" cy="1345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9205"/>
            <a:ext cx="2501612" cy="137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52" y="5103896"/>
            <a:ext cx="2526465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 descr="http://www.clipartbest.com/cliparts/dT7/KM4/dT7KM4LT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0" y="4465987"/>
            <a:ext cx="1738711" cy="18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2816"/>
            <a:ext cx="1440159" cy="15462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27583" y="116632"/>
            <a:ext cx="3672409" cy="2016224"/>
          </a:xfrm>
          <a:prstGeom prst="wedgeEllipseCallout">
            <a:avLst>
              <a:gd name="adj1" fmla="val -48877"/>
              <a:gd name="adj2" fmla="val 50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So what is our range of hearing?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2501612" cy="1441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772816"/>
            <a:ext cx="2501612" cy="1345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9205"/>
            <a:ext cx="2501612" cy="137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52" y="5103896"/>
            <a:ext cx="2526465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04" y="2348880"/>
            <a:ext cx="2501863" cy="1384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 descr="http://www.wpclipart.com/animals/cats/cartoon_cats/cartoon_cats_4/scared_cat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17945"/>
            <a:ext cx="2184177" cy="314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7" y="3751944"/>
            <a:ext cx="2232248" cy="25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65174"/>
            <a:ext cx="504056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Ultrasonic cat </a:t>
            </a:r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scarer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(20kHz – 30kHz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72408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Ultrasound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1600200" cy="122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2970853" cy="30990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915816" y="260648"/>
            <a:ext cx="2304256" cy="234255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91880" y="2420888"/>
            <a:ext cx="4699045" cy="3693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548680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Ultrasound is any sound above the range of human hearing (i.e. above 20,000Hz)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892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72408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Ultrasound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1600200" cy="122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2970853" cy="30990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915816" y="260648"/>
            <a:ext cx="2304256" cy="234255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91880" y="2420888"/>
            <a:ext cx="4699045" cy="3693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548680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Ultrasound is any sound above the range of human hearing (i.e. above 20,000Hz)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31925"/>
            <a:ext cx="1440160" cy="7479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Uses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3429000"/>
            <a:ext cx="4120480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buFontTx/>
              <a:buAutoNum type="arabicPeriod"/>
            </a:pPr>
            <a:r>
              <a:rPr lang="en-GB" altLang="en-US" sz="2800" dirty="0">
                <a:latin typeface="Comic Sans MS" panose="030F0702030302020204" pitchFamily="66" charset="0"/>
              </a:rPr>
              <a:t>Industrial cleaning – </a:t>
            </a:r>
            <a:r>
              <a:rPr lang="en-GB" altLang="en-US" sz="2800" dirty="0" err="1">
                <a:latin typeface="Comic Sans MS" panose="030F0702030302020204" pitchFamily="66" charset="0"/>
              </a:rPr>
              <a:t>eg</a:t>
            </a:r>
            <a:r>
              <a:rPr lang="en-GB" altLang="en-US" sz="2800" dirty="0">
                <a:latin typeface="Comic Sans MS" panose="030F0702030302020204" pitchFamily="66" charset="0"/>
              </a:rPr>
              <a:t>. of circuit boards and teeth.</a:t>
            </a:r>
          </a:p>
        </p:txBody>
      </p:sp>
    </p:spTree>
    <p:extLst>
      <p:ext uri="{BB962C8B-B14F-4D97-AF65-F5344CB8AC3E}">
        <p14:creationId xmlns:p14="http://schemas.microsoft.com/office/powerpoint/2010/main" val="2637121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72408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Ultrasound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1600200" cy="122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2970853" cy="30990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915816" y="260648"/>
            <a:ext cx="2304256" cy="234255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91880" y="2420888"/>
            <a:ext cx="4699045" cy="3693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548680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Ultrasound is any sound above the range of human hearing (i.e. above 20,000Hz)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31925"/>
            <a:ext cx="1440160" cy="7479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Uses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3429000"/>
            <a:ext cx="4120480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buFontTx/>
              <a:buAutoNum type="arabicPeriod"/>
            </a:pPr>
            <a:r>
              <a:rPr lang="en-GB" altLang="en-US" sz="2800" dirty="0">
                <a:latin typeface="Comic Sans MS" panose="030F0702030302020204" pitchFamily="66" charset="0"/>
              </a:rPr>
              <a:t>Industrial cleaning – </a:t>
            </a:r>
            <a:r>
              <a:rPr lang="en-GB" altLang="en-US" sz="2800" dirty="0" err="1">
                <a:latin typeface="Comic Sans MS" panose="030F0702030302020204" pitchFamily="66" charset="0"/>
              </a:rPr>
              <a:t>eg</a:t>
            </a:r>
            <a:r>
              <a:rPr lang="en-GB" altLang="en-US" sz="2800" dirty="0">
                <a:latin typeface="Comic Sans MS" panose="030F0702030302020204" pitchFamily="66" charset="0"/>
              </a:rPr>
              <a:t>. of circuit boards and teeth.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5445224"/>
            <a:ext cx="4120480" cy="121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 startAt="2"/>
            </a:pPr>
            <a:r>
              <a:rPr lang="en-GB" alt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Breaking down kidney stones.</a:t>
            </a:r>
          </a:p>
        </p:txBody>
      </p:sp>
    </p:spTree>
    <p:extLst>
      <p:ext uri="{BB962C8B-B14F-4D97-AF65-F5344CB8AC3E}">
        <p14:creationId xmlns:p14="http://schemas.microsoft.com/office/powerpoint/2010/main" val="34522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72408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Ultrasound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1600200" cy="122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2970853" cy="30990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915816" y="260648"/>
            <a:ext cx="2304256" cy="234255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91880" y="2420888"/>
            <a:ext cx="4699045" cy="3693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548680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Ultrasound is any sound above the range of human hearing (i.e. above 20,000Hz)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31925"/>
            <a:ext cx="1440160" cy="7479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Uses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8658"/>
            <a:ext cx="2304256" cy="18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520" y="4293096"/>
            <a:ext cx="3816424" cy="18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</a:rPr>
              <a:t>3. Industrial 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</a:rPr>
              <a:t>quality </a:t>
            </a:r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</a:rPr>
              <a:t>control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</a:rPr>
              <a:t>.- </a:t>
            </a:r>
            <a:r>
              <a:rPr lang="en-GB" altLang="en-US" sz="2800" dirty="0" err="1">
                <a:solidFill>
                  <a:schemeClr val="accent4">
                    <a:lumMod val="50000"/>
                  </a:schemeClr>
                </a:solidFill>
              </a:rPr>
              <a:t>eg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</a:rPr>
              <a:t>. Detecting cracks in a metal</a:t>
            </a:r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9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2880320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Sound 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736304" cy="211126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11760" y="1196752"/>
            <a:ext cx="2736304" cy="1872208"/>
          </a:xfrm>
          <a:prstGeom prst="wedgeEllipseCallout">
            <a:avLst>
              <a:gd name="adj1" fmla="val -86261"/>
              <a:gd name="adj2" fmla="val 4399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is sound?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4660900"/>
            <a:ext cx="2197100" cy="21971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620612" y="3781687"/>
            <a:ext cx="4319116" cy="2304256"/>
          </a:xfrm>
          <a:prstGeom prst="wedgeEllipseCallout">
            <a:avLst>
              <a:gd name="adj1" fmla="val 62737"/>
              <a:gd name="adj2" fmla="val 736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Sound is a series of waves (sound waves) caused by vibrations.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pc5/n7d/pc5n7dgcB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0420"/>
            <a:ext cx="2333625" cy="22526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2420888"/>
            <a:ext cx="381642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When a drum is struck, the skin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vibrates</a:t>
            </a:r>
            <a:r>
              <a:rPr lang="en-GB" dirty="0" smtClean="0">
                <a:latin typeface="Comic Sans MS" panose="030F0702030302020204" pitchFamily="66" charset="0"/>
              </a:rPr>
              <a:t> backwards and forwards very quickly, sending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waves </a:t>
            </a:r>
            <a:r>
              <a:rPr lang="en-GB" dirty="0" smtClean="0">
                <a:latin typeface="Comic Sans MS" panose="030F0702030302020204" pitchFamily="66" charset="0"/>
              </a:rPr>
              <a:t>through the air to your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ears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365104"/>
            <a:ext cx="223224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Sound waves travel as a series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compressions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rarefactions</a:t>
            </a:r>
            <a:r>
              <a:rPr lang="en-GB" dirty="0" smtClean="0">
                <a:latin typeface="Comic Sans MS" panose="030F0702030302020204" pitchFamily="66" charset="0"/>
              </a:rPr>
              <a:t> through the air.  They are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longitudinal waves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72408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Ultrasound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1600200" cy="122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2970853" cy="30990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915816" y="260648"/>
            <a:ext cx="2304256" cy="234255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91880" y="2420888"/>
            <a:ext cx="4699045" cy="3693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548680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Ultrasound is any sound above the range of human hearing (i.e. above 20,000Hz)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31925"/>
            <a:ext cx="1440160" cy="7479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Uses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8658"/>
            <a:ext cx="2304256" cy="18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520" y="4293096"/>
            <a:ext cx="3816424" cy="18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</a:rPr>
              <a:t>3. Industrial 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</a:rPr>
              <a:t>quality </a:t>
            </a:r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</a:rPr>
              <a:t>control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</a:rPr>
              <a:t>.- </a:t>
            </a:r>
            <a:r>
              <a:rPr lang="en-GB" altLang="en-US" sz="2800" dirty="0" err="1">
                <a:solidFill>
                  <a:schemeClr val="accent4">
                    <a:lumMod val="50000"/>
                  </a:schemeClr>
                </a:solidFill>
              </a:rPr>
              <a:t>eg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</a:rPr>
              <a:t>. Detecting cracks in a metal</a:t>
            </a:r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3116" y="3438203"/>
            <a:ext cx="223224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 Pre-natal 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scanning of a foetus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4" descr="http://www.upmc.com/Services/imaging/PublishingImages/magee-imaging/2nd-trim-fet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85" y="3429000"/>
            <a:ext cx="220869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9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3672408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Ultrasound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1600200" cy="122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648"/>
            <a:ext cx="2970853" cy="30990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915816" y="260648"/>
            <a:ext cx="2304256" cy="234255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91880" y="2420888"/>
            <a:ext cx="4699045" cy="3693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548680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Ultrasound is any sound above the range of human hearing (i.e. above 20,000Hz)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31925"/>
            <a:ext cx="1440160" cy="7479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Uses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8658"/>
            <a:ext cx="2304256" cy="18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520" y="4293096"/>
            <a:ext cx="3816424" cy="18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</a:rPr>
              <a:t>3. Industrial 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</a:rPr>
              <a:t>quality </a:t>
            </a:r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</a:rPr>
              <a:t>control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</a:rPr>
              <a:t>.- </a:t>
            </a:r>
            <a:r>
              <a:rPr lang="en-GB" altLang="en-US" sz="2800" dirty="0" err="1">
                <a:solidFill>
                  <a:schemeClr val="accent4">
                    <a:lumMod val="50000"/>
                  </a:schemeClr>
                </a:solidFill>
              </a:rPr>
              <a:t>eg</a:t>
            </a:r>
            <a:r>
              <a:rPr lang="en-GB" altLang="en-US" sz="2800" dirty="0">
                <a:solidFill>
                  <a:schemeClr val="accent4">
                    <a:lumMod val="50000"/>
                  </a:schemeClr>
                </a:solidFill>
              </a:rPr>
              <a:t>. Detecting cracks in a metal</a:t>
            </a:r>
            <a:r>
              <a:rPr lang="en-GB" altLang="en-US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3116" y="3438203"/>
            <a:ext cx="223224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 Pre-natal 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scanning of a foetus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4" descr="http://www.upmc.com/Services/imaging/PublishingImages/magee-imaging/2nd-trim-fet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85" y="3429000"/>
            <a:ext cx="220869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lh5.ggpht.com/_X6JnoL0U4BY/S8BOYnI-KTI/AAAAAAAAXXo/ERjX2xttffs/tmp14A2_thumb_thumb2.jpg?imgmax=8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00" y="4941168"/>
            <a:ext cx="2278364" cy="15841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79493" y="5193196"/>
            <a:ext cx="223224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en-US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5.  Range </a:t>
            </a:r>
            <a:r>
              <a:rPr lang="en-GB" altLang="en-US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and direction finding - SONAR</a:t>
            </a:r>
          </a:p>
        </p:txBody>
      </p:sp>
    </p:spTree>
    <p:extLst>
      <p:ext uri="{BB962C8B-B14F-4D97-AF65-F5344CB8AC3E}">
        <p14:creationId xmlns:p14="http://schemas.microsoft.com/office/powerpoint/2010/main" val="25924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34617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•Describe the production of sound by vibrating sources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longitudinal nature of sound waves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State that the approximate range of audible frequencies for a healthy human ear is 20 Hz to 20 000 Hz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Show an understanding of the term ultrasound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Show an understanding that a medium is needed to transmit sound waves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an experiment to determine the speed of sound in air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Relate the loudness and pitch of sound waves to amplitude and frequency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how the reflection of sound may produce an echo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Describe compression and rarefaction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typical values of the speed of sound in gases, liquids and solids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1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Sound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5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53650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Longitudinal  Waves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8680"/>
            <a:ext cx="360040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Sound 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physicsclassroom.com/Class/sound/u11l1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6411"/>
            <a:ext cx="3096344" cy="19471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664" y="3429000"/>
            <a:ext cx="3942184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http://www.physicsclassroom.com/class/sound/Lesson-1/Sound-as-a-Longitudinal-Wave</a:t>
            </a:r>
          </a:p>
        </p:txBody>
      </p:sp>
    </p:spTree>
    <p:extLst>
      <p:ext uri="{BB962C8B-B14F-4D97-AF65-F5344CB8AC3E}">
        <p14:creationId xmlns:p14="http://schemas.microsoft.com/office/powerpoint/2010/main" val="13737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53650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Longitudinal  Waves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8680"/>
            <a:ext cx="360040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Sound 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physicsclassroom.com/Class/sound/u11l1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6411"/>
            <a:ext cx="3096344" cy="19471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664" y="3429000"/>
            <a:ext cx="3942184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http://www.physicsclassroom.com/class/sound/Lesson-1/Sound-as-a-Longitudinal-Wave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05" y="1988840"/>
            <a:ext cx="4257675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5292080" y="2703215"/>
            <a:ext cx="1080120" cy="1085825"/>
          </a:xfrm>
          <a:prstGeom prst="leftBrace">
            <a:avLst>
              <a:gd name="adj1" fmla="val 298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/>
          <p:cNvSpPr/>
          <p:nvPr/>
        </p:nvSpPr>
        <p:spPr>
          <a:xfrm rot="16200000">
            <a:off x="6879109" y="2700362"/>
            <a:ext cx="1080120" cy="1085825"/>
          </a:xfrm>
          <a:prstGeom prst="leftBrace">
            <a:avLst>
              <a:gd name="adj1" fmla="val 298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48064" y="3786188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Compression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642" y="3786188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Rarefaction 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53650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Longitudinal  Waves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548680"/>
            <a:ext cx="3600400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Sound 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physicsclassroom.com/Class/sound/u11l1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6411"/>
            <a:ext cx="3096344" cy="19471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664" y="3429000"/>
            <a:ext cx="3942184" cy="2154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/>
              <a:t>http://www.physicsclassroom.com/class/sound/Lesson-1/Sound-as-a-Longitudinal-Wave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05" y="1988840"/>
            <a:ext cx="4257675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5292080" y="2703215"/>
            <a:ext cx="1080120" cy="1085825"/>
          </a:xfrm>
          <a:prstGeom prst="leftBrace">
            <a:avLst>
              <a:gd name="adj1" fmla="val 298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/>
          <p:cNvSpPr/>
          <p:nvPr/>
        </p:nvSpPr>
        <p:spPr>
          <a:xfrm rot="16200000">
            <a:off x="6879109" y="2700362"/>
            <a:ext cx="1080120" cy="1085825"/>
          </a:xfrm>
          <a:prstGeom prst="leftBrace">
            <a:avLst>
              <a:gd name="adj1" fmla="val 298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148064" y="3786188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Compression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642" y="3786188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Rarefaction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155520"/>
            <a:ext cx="409532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In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longitudinal waves </a:t>
            </a:r>
            <a:r>
              <a:rPr lang="en-GB" sz="2400" dirty="0" smtClean="0">
                <a:latin typeface="Comic Sans MS" panose="030F0702030302020204" pitchFamily="66" charset="0"/>
              </a:rPr>
              <a:t>the oscillations (vibrations) are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backwards</a:t>
            </a:r>
            <a:r>
              <a:rPr lang="en-GB" sz="2400" dirty="0" smtClean="0">
                <a:latin typeface="Comic Sans MS" panose="030F0702030302020204" pitchFamily="66" charset="0"/>
              </a:rPr>
              <a:t> and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forwards.  </a:t>
            </a:r>
            <a:r>
              <a:rPr lang="en-GB" sz="2400" dirty="0" smtClean="0">
                <a:latin typeface="Comic Sans MS" panose="030F0702030302020204" pitchFamily="66" charset="0"/>
              </a:rPr>
              <a:t>The different sections are known as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compressions</a:t>
            </a:r>
            <a:r>
              <a:rPr lang="en-GB" sz="2400" dirty="0" smtClean="0">
                <a:latin typeface="Comic Sans MS" panose="030F0702030302020204" pitchFamily="66" charset="0"/>
              </a:rPr>
              <a:t> and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rarefactions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2016</Words>
  <Application>Microsoft Office PowerPoint</Application>
  <PresentationFormat>On-screen Show (4:3)</PresentationFormat>
  <Paragraphs>336</Paragraphs>
  <Slides>64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could we calculate the speed of sound in air?</vt:lpstr>
      <vt:lpstr>How could we calculate the speed of sound in air?</vt:lpstr>
      <vt:lpstr>How could we calculate the speed of sound in air?</vt:lpstr>
      <vt:lpstr>How could we calculate the speed of sound in air?</vt:lpstr>
      <vt:lpstr>How could we calculate the speed of sound in air?</vt:lpstr>
      <vt:lpstr>How could we calculate the speed of sound in air?</vt:lpstr>
      <vt:lpstr>Are particles needed for sound to travel?</vt:lpstr>
      <vt:lpstr>Are particles needed for sound to travel?</vt:lpstr>
      <vt:lpstr>Are particles needed for sound to travel?</vt:lpstr>
      <vt:lpstr>Are particles needed for sound to travel?</vt:lpstr>
      <vt:lpstr>Are particles needed for sound to travel?</vt:lpstr>
      <vt:lpstr>Are particles needed for sound to travel?</vt:lpstr>
      <vt:lpstr>Will sound travel faster through a solid, liquid or gas?</vt:lpstr>
      <vt:lpstr>Will sound travel faster through a solid, liquid or gas?</vt:lpstr>
      <vt:lpstr>Will sound travel faster through a solid, liquid or gas?</vt:lpstr>
      <vt:lpstr>Will sound travel faster through a solid, liquid or gas?</vt:lpstr>
      <vt:lpstr>PowerPoint Presentation</vt:lpstr>
      <vt:lpstr>PowerPoint Presentation</vt:lpstr>
      <vt:lpstr>Echoes used for Navigation</vt:lpstr>
      <vt:lpstr>PowerPoint Presentation</vt:lpstr>
      <vt:lpstr>PowerPoint Presentation</vt:lpstr>
      <vt:lpstr>PowerPoint Presentation</vt:lpstr>
      <vt:lpstr>PowerPoint Presentation</vt:lpstr>
      <vt:lpstr>Using sound</vt:lpstr>
      <vt:lpstr>Using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22</cp:revision>
  <dcterms:created xsi:type="dcterms:W3CDTF">2014-08-31T12:32:08Z</dcterms:created>
  <dcterms:modified xsi:type="dcterms:W3CDTF">2014-09-25T17:51:40Z</dcterms:modified>
</cp:coreProperties>
</file>