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9" r:id="rId5"/>
    <p:sldId id="270" r:id="rId6"/>
    <p:sldId id="271" r:id="rId7"/>
    <p:sldId id="272" r:id="rId8"/>
    <p:sldId id="279" r:id="rId9"/>
    <p:sldId id="273" r:id="rId10"/>
    <p:sldId id="274" r:id="rId11"/>
    <p:sldId id="275" r:id="rId12"/>
    <p:sldId id="262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63" r:id="rId28"/>
    <p:sldId id="293" r:id="rId29"/>
    <p:sldId id="264" r:id="rId30"/>
    <p:sldId id="296" r:id="rId31"/>
    <p:sldId id="295" r:id="rId32"/>
    <p:sldId id="265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268" r:id="rId41"/>
    <p:sldId id="304" r:id="rId42"/>
    <p:sldId id="292" r:id="rId43"/>
    <p:sldId id="306" r:id="rId44"/>
    <p:sldId id="307" r:id="rId45"/>
    <p:sldId id="310" r:id="rId46"/>
    <p:sldId id="308" r:id="rId47"/>
    <p:sldId id="309" r:id="rId48"/>
    <p:sldId id="311" r:id="rId49"/>
    <p:sldId id="312" r:id="rId50"/>
    <p:sldId id="313" r:id="rId51"/>
    <p:sldId id="260" r:id="rId52"/>
    <p:sldId id="294" r:id="rId53"/>
    <p:sldId id="31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A2A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03CF8-A02A-470F-A878-BF1EC977CA8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235E8-3483-4C80-AF98-37557CDB7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1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A2DE6D-2ABE-424F-8D43-AAC04E5B6224}" type="slidenum">
              <a:rPr lang="en-GB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5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3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7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1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3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0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6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1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6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Reflection and Refraction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Reflection in a Plane Mirror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99543" y="3428742"/>
            <a:ext cx="4325154" cy="234383"/>
            <a:chOff x="2407086" y="2690561"/>
            <a:chExt cx="4325154" cy="234383"/>
          </a:xfrm>
        </p:grpSpPr>
        <p:grpSp>
          <p:nvGrpSpPr>
            <p:cNvPr id="26" name="Group 25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411760" y="3663125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Plane mirror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64457" y="1268760"/>
            <a:ext cx="0" cy="21645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26586" y="905690"/>
            <a:ext cx="10834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404217" y="1268760"/>
            <a:ext cx="2150360" cy="2164596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72938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Incident ray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 rot="16200000">
            <a:off x="4556598" y="1261642"/>
            <a:ext cx="2150360" cy="2164596"/>
            <a:chOff x="2404217" y="1268760"/>
            <a:chExt cx="2150360" cy="216459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714076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Reflected ray</a:t>
            </a:r>
            <a:endParaRPr lang="en-GB" dirty="0"/>
          </a:p>
        </p:txBody>
      </p:sp>
      <p:sp>
        <p:nvSpPr>
          <p:cNvPr id="3" name="Arc 2"/>
          <p:cNvSpPr/>
          <p:nvPr/>
        </p:nvSpPr>
        <p:spPr>
          <a:xfrm>
            <a:off x="4114800" y="2730366"/>
            <a:ext cx="914400" cy="914400"/>
          </a:xfrm>
          <a:prstGeom prst="arc">
            <a:avLst>
              <a:gd name="adj1" fmla="val 12051339"/>
              <a:gd name="adj2" fmla="val 201986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395519" y="1566997"/>
            <a:ext cx="1087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incidence</a:t>
            </a:r>
            <a:endParaRPr lang="en-GB" dirty="0"/>
          </a:p>
        </p:txBody>
      </p:sp>
      <p:cxnSp>
        <p:nvCxnSpPr>
          <p:cNvPr id="7" name="Straight Arrow Connector 6"/>
          <p:cNvCxnSpPr>
            <a:stCxn id="52" idx="2"/>
          </p:cNvCxnSpPr>
          <p:nvPr/>
        </p:nvCxnSpPr>
        <p:spPr>
          <a:xfrm>
            <a:off x="3939044" y="2213328"/>
            <a:ext cx="471517" cy="783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54283" y="1566997"/>
            <a:ext cx="1087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reflection</a:t>
            </a:r>
            <a:endParaRPr lang="en-GB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698593" y="2213328"/>
            <a:ext cx="487235" cy="783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2938" y="4293096"/>
            <a:ext cx="7167743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Laws of reflection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angle of incidence is equal to the angle of reflection.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5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Reflection in a Plane Mirror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99543" y="3428742"/>
            <a:ext cx="4325154" cy="234383"/>
            <a:chOff x="2407086" y="2690561"/>
            <a:chExt cx="4325154" cy="234383"/>
          </a:xfrm>
        </p:grpSpPr>
        <p:grpSp>
          <p:nvGrpSpPr>
            <p:cNvPr id="26" name="Group 25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411760" y="3663125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Plane mirror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64457" y="1268760"/>
            <a:ext cx="0" cy="21645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26586" y="905690"/>
            <a:ext cx="10834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404217" y="1268760"/>
            <a:ext cx="2150360" cy="2164596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72938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Incident ray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 rot="16200000">
            <a:off x="4556598" y="1261642"/>
            <a:ext cx="2150360" cy="2164596"/>
            <a:chOff x="2404217" y="1268760"/>
            <a:chExt cx="2150360" cy="216459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714076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Reflected ray</a:t>
            </a:r>
            <a:endParaRPr lang="en-GB" dirty="0"/>
          </a:p>
        </p:txBody>
      </p:sp>
      <p:sp>
        <p:nvSpPr>
          <p:cNvPr id="3" name="Arc 2"/>
          <p:cNvSpPr/>
          <p:nvPr/>
        </p:nvSpPr>
        <p:spPr>
          <a:xfrm>
            <a:off x="4114800" y="2730366"/>
            <a:ext cx="914400" cy="914400"/>
          </a:xfrm>
          <a:prstGeom prst="arc">
            <a:avLst>
              <a:gd name="adj1" fmla="val 12051339"/>
              <a:gd name="adj2" fmla="val 201986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395519" y="1566997"/>
            <a:ext cx="1087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incidence</a:t>
            </a:r>
            <a:endParaRPr lang="en-GB" dirty="0"/>
          </a:p>
        </p:txBody>
      </p:sp>
      <p:cxnSp>
        <p:nvCxnSpPr>
          <p:cNvPr id="7" name="Straight Arrow Connector 6"/>
          <p:cNvCxnSpPr>
            <a:stCxn id="52" idx="2"/>
          </p:cNvCxnSpPr>
          <p:nvPr/>
        </p:nvCxnSpPr>
        <p:spPr>
          <a:xfrm>
            <a:off x="3939044" y="2213328"/>
            <a:ext cx="471517" cy="783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54283" y="1566997"/>
            <a:ext cx="1087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reflection</a:t>
            </a:r>
            <a:endParaRPr lang="en-GB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698593" y="2213328"/>
            <a:ext cx="487235" cy="783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2938" y="4293096"/>
            <a:ext cx="7167743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Laws of reflection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angle of incidence is equal to the angle of reflection.</a:t>
            </a:r>
          </a:p>
          <a:p>
            <a:pPr marL="342900" indent="-342900">
              <a:buAutoNum type="arabicPeriod"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The incident ray, the reflected ray and the normal all lie in the same plane (i.e. the two rays and the normal can all be drawn on a single sheet of flat paper).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7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aprilpug.com/wp-content/uploads/2014/03/kitten-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9" y="1268760"/>
            <a:ext cx="2643187" cy="1981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2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aprilpug.com/wp-content/uploads/2014/03/kitten-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9" y="1268760"/>
            <a:ext cx="2643187" cy="1981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 rot="16200000">
            <a:off x="3966776" y="3804888"/>
            <a:ext cx="4325154" cy="234383"/>
            <a:chOff x="2407086" y="2690561"/>
            <a:chExt cx="4325154" cy="234383"/>
          </a:xfrm>
        </p:grpSpPr>
        <p:grpSp>
          <p:nvGrpSpPr>
            <p:cNvPr id="5" name="Group 4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www.clipartbest.com/cliparts/eiM/GnA/eiMGnA6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6424" y="1774588"/>
            <a:ext cx="755576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2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aprilpug.com/wp-content/uploads/2014/03/kitten-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9" y="1268760"/>
            <a:ext cx="2643187" cy="1981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 rot="16200000">
            <a:off x="3966776" y="3804888"/>
            <a:ext cx="4325154" cy="234383"/>
            <a:chOff x="2407086" y="2690561"/>
            <a:chExt cx="4325154" cy="234383"/>
          </a:xfrm>
        </p:grpSpPr>
        <p:grpSp>
          <p:nvGrpSpPr>
            <p:cNvPr id="5" name="Group 4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www.clipartbest.com/cliparts/eiM/GnA/eiMGnA6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6424" y="1774588"/>
            <a:ext cx="755576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283968" y="2520455"/>
            <a:ext cx="1732808" cy="1695264"/>
            <a:chOff x="2404217" y="1268760"/>
            <a:chExt cx="2150360" cy="216459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20745482">
            <a:off x="4478528" y="2316860"/>
            <a:ext cx="1366197" cy="1662346"/>
            <a:chOff x="2404217" y="1268760"/>
            <a:chExt cx="2150360" cy="216459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6118184">
            <a:off x="3480434" y="3799731"/>
            <a:ext cx="2564945" cy="2054773"/>
            <a:chOff x="2404217" y="1268760"/>
            <a:chExt cx="2150360" cy="216459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6118184">
            <a:off x="3391169" y="4465841"/>
            <a:ext cx="2847162" cy="1888954"/>
            <a:chOff x="2404217" y="1268760"/>
            <a:chExt cx="2150360" cy="216459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2" descr="http://www.clipartbest.com/cliparts/9T4/6xE/9T46xEq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9666">
            <a:off x="2613811" y="5416040"/>
            <a:ext cx="1756138" cy="15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aprilpug.com/wp-content/uploads/2014/03/kitten-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9" y="1268760"/>
            <a:ext cx="2643187" cy="1981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 rot="16200000">
            <a:off x="3966776" y="3804888"/>
            <a:ext cx="4325154" cy="234383"/>
            <a:chOff x="2407086" y="2690561"/>
            <a:chExt cx="4325154" cy="234383"/>
          </a:xfrm>
        </p:grpSpPr>
        <p:grpSp>
          <p:nvGrpSpPr>
            <p:cNvPr id="5" name="Group 4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www.clipartbest.com/cliparts/eiM/GnA/eiMGnA6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6424" y="1774588"/>
            <a:ext cx="755576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283968" y="2520455"/>
            <a:ext cx="1732808" cy="1695264"/>
            <a:chOff x="2404217" y="1268760"/>
            <a:chExt cx="2150360" cy="216459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20745482">
            <a:off x="4478528" y="2316860"/>
            <a:ext cx="1366197" cy="1662346"/>
            <a:chOff x="2404217" y="1268760"/>
            <a:chExt cx="2150360" cy="216459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6118184">
            <a:off x="3480434" y="3799731"/>
            <a:ext cx="2564945" cy="2054773"/>
            <a:chOff x="2404217" y="1268760"/>
            <a:chExt cx="2150360" cy="216459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6118184">
            <a:off x="3391169" y="4465841"/>
            <a:ext cx="2847162" cy="1888954"/>
            <a:chOff x="2404217" y="1268760"/>
            <a:chExt cx="2150360" cy="216459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2" descr="http://www.clipartbest.com/cliparts/eiM/GnA/eiMGnA6i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BFA2A">
                <a:alpha val="67059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52320" y="1790273"/>
            <a:ext cx="755576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" name="Straight Connector 2047"/>
          <p:cNvCxnSpPr/>
          <p:nvPr/>
        </p:nvCxnSpPr>
        <p:spPr>
          <a:xfrm flipV="1">
            <a:off x="5580112" y="2342405"/>
            <a:ext cx="2249996" cy="17991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 flipV="1">
            <a:off x="5796136" y="2348718"/>
            <a:ext cx="2033972" cy="20830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2" descr="http://www.clipartbest.com/cliparts/9T4/6xE/9T46xEq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9666">
            <a:off x="2613811" y="5416040"/>
            <a:ext cx="1756138" cy="15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2052"/>
          <p:cNvSpPr txBox="1"/>
          <p:nvPr/>
        </p:nvSpPr>
        <p:spPr>
          <a:xfrm>
            <a:off x="971600" y="3713597"/>
            <a:ext cx="302433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image in the mirror looks the same as the object, but it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laterally inverted</a:t>
            </a:r>
            <a:r>
              <a:rPr lang="en-GB" dirty="0" smtClean="0">
                <a:latin typeface="Comic Sans MS" panose="030F0702030302020204" pitchFamily="66" charset="0"/>
              </a:rPr>
              <a:t> (back to front).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aprilpug.com/wp-content/uploads/2014/03/kitten-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9" y="1268760"/>
            <a:ext cx="2643187" cy="1981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 rot="16200000">
            <a:off x="3966776" y="3804888"/>
            <a:ext cx="4325154" cy="234383"/>
            <a:chOff x="2407086" y="2690561"/>
            <a:chExt cx="4325154" cy="234383"/>
          </a:xfrm>
        </p:grpSpPr>
        <p:grpSp>
          <p:nvGrpSpPr>
            <p:cNvPr id="5" name="Group 4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www.clipartbest.com/cliparts/eiM/GnA/eiMGnA6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6424" y="1774588"/>
            <a:ext cx="755576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283968" y="2520455"/>
            <a:ext cx="1732808" cy="1695264"/>
            <a:chOff x="2404217" y="1268760"/>
            <a:chExt cx="2150360" cy="216459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20745482">
            <a:off x="4478528" y="2316860"/>
            <a:ext cx="1366197" cy="1662346"/>
            <a:chOff x="2404217" y="1268760"/>
            <a:chExt cx="2150360" cy="216459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6118184">
            <a:off x="3480434" y="3799731"/>
            <a:ext cx="2564945" cy="2054773"/>
            <a:chOff x="2404217" y="1268760"/>
            <a:chExt cx="2150360" cy="216459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6118184">
            <a:off x="3391169" y="4465841"/>
            <a:ext cx="2847162" cy="1888954"/>
            <a:chOff x="2404217" y="1268760"/>
            <a:chExt cx="2150360" cy="216459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2" descr="http://www.clipartbest.com/cliparts/eiM/GnA/eiMGnA6i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BFA2A">
                <a:alpha val="67059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52320" y="1790273"/>
            <a:ext cx="755576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" name="Straight Connector 2047"/>
          <p:cNvCxnSpPr/>
          <p:nvPr/>
        </p:nvCxnSpPr>
        <p:spPr>
          <a:xfrm flipV="1">
            <a:off x="5580112" y="2342405"/>
            <a:ext cx="2249996" cy="17991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 flipV="1">
            <a:off x="5796136" y="2348718"/>
            <a:ext cx="2033972" cy="20830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2" descr="http://www.clipartbest.com/cliparts/9T4/6xE/9T46xEq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9666">
            <a:off x="2613811" y="5416040"/>
            <a:ext cx="1756138" cy="15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2052"/>
          <p:cNvSpPr txBox="1"/>
          <p:nvPr/>
        </p:nvSpPr>
        <p:spPr>
          <a:xfrm>
            <a:off x="971600" y="3713597"/>
            <a:ext cx="302433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image in the mirror looks the same as the object, but it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laterally inverted</a:t>
            </a:r>
            <a:r>
              <a:rPr lang="en-GB" dirty="0" smtClean="0">
                <a:latin typeface="Comic Sans MS" panose="030F0702030302020204" pitchFamily="66" charset="0"/>
              </a:rPr>
              <a:t> (back to front).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4208" y="4319087"/>
            <a:ext cx="244827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image formed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upright</a:t>
            </a:r>
            <a:r>
              <a:rPr lang="en-GB" dirty="0" smtClean="0">
                <a:latin typeface="Comic Sans MS" panose="030F0702030302020204" pitchFamily="66" charset="0"/>
              </a:rPr>
              <a:t>, but it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virtual image </a:t>
            </a:r>
            <a:r>
              <a:rPr lang="en-GB" dirty="0" smtClean="0">
                <a:latin typeface="Comic Sans MS" panose="030F0702030302020204" pitchFamily="66" charset="0"/>
              </a:rPr>
              <a:t>(doesn’t really exist).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aprilpug.com/wp-content/uploads/2014/03/kitten-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9" y="1268760"/>
            <a:ext cx="2643187" cy="1981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 rot="16200000">
            <a:off x="3966776" y="3804888"/>
            <a:ext cx="4325154" cy="234383"/>
            <a:chOff x="2407086" y="2690561"/>
            <a:chExt cx="4325154" cy="234383"/>
          </a:xfrm>
        </p:grpSpPr>
        <p:grpSp>
          <p:nvGrpSpPr>
            <p:cNvPr id="5" name="Group 4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www.clipartbest.com/cliparts/eiM/GnA/eiMGnA6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6424" y="1774588"/>
            <a:ext cx="755576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283968" y="2520455"/>
            <a:ext cx="1732808" cy="1695264"/>
            <a:chOff x="2404217" y="1268760"/>
            <a:chExt cx="2150360" cy="216459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20745482">
            <a:off x="4478528" y="2316860"/>
            <a:ext cx="1366197" cy="1662346"/>
            <a:chOff x="2404217" y="1268760"/>
            <a:chExt cx="2150360" cy="216459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6118184">
            <a:off x="3480434" y="3799731"/>
            <a:ext cx="2564945" cy="2054773"/>
            <a:chOff x="2404217" y="1268760"/>
            <a:chExt cx="2150360" cy="216459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6118184">
            <a:off x="3391169" y="4465841"/>
            <a:ext cx="2847162" cy="1888954"/>
            <a:chOff x="2404217" y="1268760"/>
            <a:chExt cx="2150360" cy="216459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2" descr="http://www.clipartbest.com/cliparts/eiM/GnA/eiMGnA6i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BFA2A">
                <a:alpha val="67059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52320" y="1790273"/>
            <a:ext cx="755576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" name="Straight Connector 2047"/>
          <p:cNvCxnSpPr/>
          <p:nvPr/>
        </p:nvCxnSpPr>
        <p:spPr>
          <a:xfrm flipV="1">
            <a:off x="5580112" y="2342405"/>
            <a:ext cx="2249996" cy="17991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 flipV="1">
            <a:off x="5796136" y="2348718"/>
            <a:ext cx="2033972" cy="20830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2" descr="http://www.clipartbest.com/cliparts/9T4/6xE/9T46xEq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9666">
            <a:off x="2613811" y="5416040"/>
            <a:ext cx="1756138" cy="15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2052"/>
          <p:cNvSpPr txBox="1"/>
          <p:nvPr/>
        </p:nvSpPr>
        <p:spPr>
          <a:xfrm>
            <a:off x="971600" y="3713597"/>
            <a:ext cx="302433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image in the mirror looks the same as the object, but it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laterally inverted</a:t>
            </a:r>
            <a:r>
              <a:rPr lang="en-GB" dirty="0" smtClean="0">
                <a:latin typeface="Comic Sans MS" panose="030F0702030302020204" pitchFamily="66" charset="0"/>
              </a:rPr>
              <a:t> (back to front).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4208" y="4319087"/>
            <a:ext cx="244827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image formed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upright</a:t>
            </a:r>
            <a:r>
              <a:rPr lang="en-GB" dirty="0" smtClean="0">
                <a:latin typeface="Comic Sans MS" panose="030F0702030302020204" pitchFamily="66" charset="0"/>
              </a:rPr>
              <a:t>, but it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virtual image </a:t>
            </a:r>
            <a:r>
              <a:rPr lang="en-GB" dirty="0" smtClean="0">
                <a:latin typeface="Comic Sans MS" panose="030F0702030302020204" pitchFamily="66" charset="0"/>
              </a:rPr>
              <a:t>(doesn’t really exist).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2280" y="3201532"/>
            <a:ext cx="18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Dotted lines show the construction of the virtual image)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shirley.moodle2.net.nz/pluginfile.php/5670/mod_imscp/content/1/ess-sci-assets/programme-assets/images/z_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6003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293096"/>
            <a:ext cx="29523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Normal view from the front.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0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shirley.moodle2.net.nz/pluginfile.php/5670/mod_imscp/content/1/ess-sci-assets/programme-assets/images/z_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6003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293096"/>
            <a:ext cx="29523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Normal view from the front.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shirley.moodle2.net.nz/pluginfile.php/5670/mod_imscp/content/1/ess-sci-assets/programme-assets/images/z_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79" y="1245476"/>
            <a:ext cx="36004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16115" y="4293096"/>
            <a:ext cx="29523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Same view as seen in the rear view mirror of a car.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3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69533"/>
              </p:ext>
            </p:extLst>
          </p:nvPr>
        </p:nvGraphicFramePr>
        <p:xfrm>
          <a:off x="1043608" y="1484784"/>
          <a:ext cx="712879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the formation of an optical image by a plane mirror, and give its characteristics </a:t>
                      </a: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Recall and use the law angle of incidence = angle of reflection</a:t>
                      </a: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an experimental demonstration of the refraction of light </a:t>
                      </a: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Use the terminology for the angle of incidence </a:t>
                      </a:r>
                      <a:r>
                        <a:rPr lang="en-GB" sz="12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and angle of refraction r and describe the passage of light through parallel-sided transparent material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Give the meaning of critical angle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Describe internal and total internal reflection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Describe the action of a thin converging lens on a beam of light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Use the terms principal focus and focal length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Draw ray diagrams for the formation of a real image by a single lens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Describe the nature of an image using the terms enlarged/same size/diminished and upright/inverted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the formation of an optical image by a plane mirror, and give its characteristics </a:t>
                      </a:r>
                    </a:p>
                    <a:p>
                      <a:r>
                        <a:rPr lang="en-GB" sz="1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Recall and use the law angle of incidence = angle of reflection</a:t>
                      </a:r>
                    </a:p>
                    <a:p>
                      <a:r>
                        <a:rPr lang="en-GB" sz="1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Recall and use the definition of refractive index n in terms of speed</a:t>
                      </a:r>
                    </a:p>
                    <a:p>
                      <a:r>
                        <a:rPr lang="en-GB" sz="1200" b="0" dirty="0" smtClean="0">
                          <a:latin typeface="Comic Sans MS" panose="030F0702030302020204" pitchFamily="66" charset="0"/>
                        </a:rPr>
                        <a:t>• Recall and use the equation sin I / sin r=n</a:t>
                      </a:r>
                    </a:p>
                    <a:p>
                      <a:r>
                        <a:rPr lang="en-GB" sz="1200" b="0" dirty="0" smtClean="0">
                          <a:latin typeface="Comic Sans MS" panose="030F0702030302020204" pitchFamily="66" charset="0"/>
                        </a:rPr>
                        <a:t>• Recall and use n =  n = 1 / sin</a:t>
                      </a:r>
                      <a:r>
                        <a:rPr lang="en-GB" sz="1200" b="0" baseline="0" dirty="0" smtClean="0">
                          <a:latin typeface="Comic Sans MS" panose="030F0702030302020204" pitchFamily="66" charset="0"/>
                        </a:rPr>
                        <a:t> c</a:t>
                      </a:r>
                      <a:endParaRPr lang="en-GB" sz="12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dirty="0" smtClean="0">
                          <a:latin typeface="Comic Sans MS" panose="030F0702030302020204" pitchFamily="66" charset="0"/>
                        </a:rPr>
                        <a:t>• Describe and explain the action of optical fibres particularly in medicine and communications technology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dirty="0" smtClean="0">
                          <a:latin typeface="Comic Sans MS" panose="030F0702030302020204" pitchFamily="66" charset="0"/>
                        </a:rPr>
                        <a:t>Draw and use ray diagrams for the formation of a virtual image by a single lens • Use and describe the use of a single lens as a magnifying glass • Show understanding of the terms real image and virtual image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6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shirley.moodle2.net.nz/pluginfile.php/5670/mod_imscp/content/1/ess-sci-assets/programme-assets/images/z_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6003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293096"/>
            <a:ext cx="29523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Normal view from the front.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shirley.moodle2.net.nz/pluginfile.php/5670/mod_imscp/content/1/ess-sci-assets/programme-assets/images/z_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79" y="1245476"/>
            <a:ext cx="36004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16115" y="4293096"/>
            <a:ext cx="29523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Same view as seen in the rear view mirror of a car.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5589240"/>
            <a:ext cx="576064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word AMBULANCE is laterally inverted so that it reads correctly when seen in a driving mirror.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05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Finding this image by experiment.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600400" cy="425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92080" y="2276872"/>
            <a:ext cx="3600400" cy="331236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Put a mirror upright on a piece of paper.  Put a pin in front of the mirror – mark the position of the pin and mirror.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77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Finding this image by experiment.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7" y="1988840"/>
            <a:ext cx="3638124" cy="425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92080" y="2276872"/>
            <a:ext cx="3600400" cy="331236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Line up one edge of the ruler with the image of the pin.  Draw a line to mark the position.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56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Finding this image by experiment.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38"/>
            <a:ext cx="3569810" cy="425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92080" y="2276872"/>
            <a:ext cx="3600400" cy="331236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Repeat with the ruler in a different position.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5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Finding this image by experiment.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37"/>
            <a:ext cx="3613646" cy="425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92080" y="2276872"/>
            <a:ext cx="3600400" cy="331236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Take away the ruler and mirror – where the two lines meet is the position of the image.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62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Finding this image by experiment.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0" y="1988836"/>
            <a:ext cx="3619208" cy="425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92080" y="1422067"/>
            <a:ext cx="3600400" cy="4820995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Test the position by putting a second pin exactly where the image was marked.  The second pin should stay in line with the mirror image where-ever you view it from =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parallax.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16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80720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the image in a Plane Mirror?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Finding this image by experiment.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0" y="1988836"/>
            <a:ext cx="3619208" cy="425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3012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530813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292080" y="1772815"/>
            <a:ext cx="3600400" cy="4470247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Rules for mirror images: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Image is the same size as the object.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Image is as far behind the mirror as the object is in front.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05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Refraction is the bending of light when it travels from one medium to another.</a:t>
            </a:r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052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Refraction is the bending of light when it travels from one medium to another.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A ‘medium’ is glass, or air, or water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052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188" y="3214688"/>
            <a:ext cx="3571875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85813" y="3571875"/>
            <a:ext cx="142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Glass block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9125" y="3224386"/>
            <a:ext cx="376759" cy="3474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4393406" y="2060848"/>
            <a:ext cx="35719" cy="40113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9477" y="2535287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411265" y="4386664"/>
            <a:ext cx="1" cy="12019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Reflection in a Plane Mirror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99543" y="3428742"/>
            <a:ext cx="4325154" cy="234383"/>
            <a:chOff x="2407086" y="2690561"/>
            <a:chExt cx="4325154" cy="234383"/>
          </a:xfrm>
        </p:grpSpPr>
        <p:grpSp>
          <p:nvGrpSpPr>
            <p:cNvPr id="26" name="Group 25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411760" y="3663125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Plane mirror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94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188" y="3214688"/>
            <a:ext cx="3571875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85813" y="3571875"/>
            <a:ext cx="142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Glass block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9125" y="3224386"/>
            <a:ext cx="376759" cy="3474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4393406" y="2060848"/>
            <a:ext cx="35719" cy="40113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9477" y="2535287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251520" y="1556792"/>
            <a:ext cx="2816014" cy="1440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Light passing through a glass block at right angles to the surface will not be refracted.  The rays will pass straight through.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411265" y="4386664"/>
            <a:ext cx="1" cy="12019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6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188" y="3214688"/>
            <a:ext cx="3571875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85813" y="3571875"/>
            <a:ext cx="142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Glass block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57688" y="2143125"/>
            <a:ext cx="0" cy="39290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572000" y="59293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Normal 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2535286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38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188" y="3214688"/>
            <a:ext cx="3571875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85813" y="3571875"/>
            <a:ext cx="142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Glass block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572000" y="59293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Normal line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57688" y="2000250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214938" y="2071688"/>
            <a:ext cx="1643062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Incident light </a:t>
            </a:r>
            <a:r>
              <a:rPr lang="en-GB" altLang="en-US" sz="2400" dirty="0">
                <a:latin typeface="Comic Sans MS" panose="030F0702030302020204" pitchFamily="66" charset="0"/>
              </a:rPr>
              <a:t>ray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535286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  <p:sp>
        <p:nvSpPr>
          <p:cNvPr id="2" name="Arc 1"/>
          <p:cNvSpPr/>
          <p:nvPr/>
        </p:nvSpPr>
        <p:spPr>
          <a:xfrm>
            <a:off x="4000500" y="2405992"/>
            <a:ext cx="785813" cy="360126"/>
          </a:xfrm>
          <a:prstGeom prst="arc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79712" y="1574995"/>
            <a:ext cx="2164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Angle of incidence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44516" y="2405992"/>
            <a:ext cx="427484" cy="201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7688" y="2143125"/>
            <a:ext cx="0" cy="39290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188" y="3214688"/>
            <a:ext cx="3571875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85813" y="3571875"/>
            <a:ext cx="142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Glass block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572000" y="59293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Normal line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214938" y="2071688"/>
            <a:ext cx="1643062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Incident light </a:t>
            </a:r>
            <a:r>
              <a:rPr lang="en-GB" altLang="en-US" sz="2400" dirty="0">
                <a:latin typeface="Comic Sans MS" panose="030F0702030302020204" pitchFamily="66" charset="0"/>
              </a:rPr>
              <a:t>ray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535286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  <p:sp>
        <p:nvSpPr>
          <p:cNvPr id="2" name="Arc 1"/>
          <p:cNvSpPr/>
          <p:nvPr/>
        </p:nvSpPr>
        <p:spPr>
          <a:xfrm>
            <a:off x="4000500" y="2405992"/>
            <a:ext cx="785813" cy="360126"/>
          </a:xfrm>
          <a:prstGeom prst="arc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79712" y="1574995"/>
            <a:ext cx="2164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Angle of incidence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44516" y="2405992"/>
            <a:ext cx="427484" cy="201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7688" y="2143125"/>
            <a:ext cx="0" cy="39290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57688" y="2000250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9912" y="3187700"/>
            <a:ext cx="578346" cy="181292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9255752">
            <a:off x="4069085" y="4107656"/>
            <a:ext cx="324321" cy="294482"/>
          </a:xfrm>
          <a:prstGeom prst="arc">
            <a:avLst>
              <a:gd name="adj1" fmla="val 13530379"/>
              <a:gd name="adj2" fmla="val 2074067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75598" y="5098316"/>
            <a:ext cx="2164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Angle of refraction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31245" y="4107656"/>
            <a:ext cx="1544353" cy="990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11560" y="4797152"/>
            <a:ext cx="1710159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Refracted light </a:t>
            </a:r>
            <a:r>
              <a:rPr lang="en-GB" altLang="en-US" sz="2400" dirty="0">
                <a:latin typeface="Comic Sans MS" panose="030F0702030302020204" pitchFamily="66" charset="0"/>
              </a:rPr>
              <a:t>ray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21719" y="4402138"/>
            <a:ext cx="1678781" cy="395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188" y="3214688"/>
            <a:ext cx="3571875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85813" y="3571875"/>
            <a:ext cx="142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Glass block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572000" y="59293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Normal line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214938" y="2071688"/>
            <a:ext cx="1643062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Incident light </a:t>
            </a:r>
            <a:r>
              <a:rPr lang="en-GB" altLang="en-US" sz="2400" dirty="0">
                <a:latin typeface="Comic Sans MS" panose="030F0702030302020204" pitchFamily="66" charset="0"/>
              </a:rPr>
              <a:t>ray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535286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  <p:sp>
        <p:nvSpPr>
          <p:cNvPr id="2" name="Arc 1"/>
          <p:cNvSpPr/>
          <p:nvPr/>
        </p:nvSpPr>
        <p:spPr>
          <a:xfrm>
            <a:off x="4000500" y="2405992"/>
            <a:ext cx="785813" cy="360126"/>
          </a:xfrm>
          <a:prstGeom prst="arc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79712" y="1574995"/>
            <a:ext cx="2164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Angle of incidence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44516" y="2405992"/>
            <a:ext cx="427484" cy="201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7688" y="2143125"/>
            <a:ext cx="0" cy="39290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57688" y="2000250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9912" y="3187700"/>
            <a:ext cx="578346" cy="181292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9255752">
            <a:off x="4069085" y="4107656"/>
            <a:ext cx="324321" cy="294482"/>
          </a:xfrm>
          <a:prstGeom prst="arc">
            <a:avLst>
              <a:gd name="adj1" fmla="val 13530379"/>
              <a:gd name="adj2" fmla="val 2074067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75598" y="5098316"/>
            <a:ext cx="2164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Angle of refraction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31245" y="4107656"/>
            <a:ext cx="1544353" cy="990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11560" y="4797152"/>
            <a:ext cx="1710159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Refracted light </a:t>
            </a:r>
            <a:r>
              <a:rPr lang="en-GB" altLang="en-US" sz="2400" dirty="0">
                <a:latin typeface="Comic Sans MS" panose="030F0702030302020204" pitchFamily="66" charset="0"/>
              </a:rPr>
              <a:t>ray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21719" y="4402138"/>
            <a:ext cx="1678781" cy="395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372200" y="2996951"/>
            <a:ext cx="2592288" cy="20036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When passing from a less dense medium (air) to a more dense medium (glass) light bends </a:t>
            </a:r>
            <a:r>
              <a:rPr lang="en-GB" b="1" u="sng" dirty="0" smtClean="0">
                <a:latin typeface="Comic Sans MS" panose="030F0702030302020204" pitchFamily="66" charset="0"/>
              </a:rPr>
              <a:t>towards</a:t>
            </a:r>
            <a:r>
              <a:rPr lang="en-GB" dirty="0" smtClean="0">
                <a:latin typeface="Comic Sans MS" panose="030F0702030302020204" pitchFamily="66" charset="0"/>
              </a:rPr>
              <a:t> the normal.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188" y="3214688"/>
            <a:ext cx="3571875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85813" y="3571875"/>
            <a:ext cx="142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Glass block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572000" y="59293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Normal line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214938" y="2071688"/>
            <a:ext cx="1643062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Incident light </a:t>
            </a:r>
            <a:r>
              <a:rPr lang="en-GB" altLang="en-US" sz="2400" dirty="0">
                <a:latin typeface="Comic Sans MS" panose="030F0702030302020204" pitchFamily="66" charset="0"/>
              </a:rPr>
              <a:t>ray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535286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  <p:sp>
        <p:nvSpPr>
          <p:cNvPr id="2" name="Arc 1"/>
          <p:cNvSpPr/>
          <p:nvPr/>
        </p:nvSpPr>
        <p:spPr>
          <a:xfrm>
            <a:off x="4000500" y="2405992"/>
            <a:ext cx="785813" cy="360126"/>
          </a:xfrm>
          <a:prstGeom prst="arc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79712" y="1574995"/>
            <a:ext cx="2164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Angle of incidence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44516" y="2405992"/>
            <a:ext cx="427484" cy="201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7688" y="2143125"/>
            <a:ext cx="0" cy="39290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57688" y="2000250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9912" y="3187700"/>
            <a:ext cx="578346" cy="181292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9255752">
            <a:off x="4069085" y="4107656"/>
            <a:ext cx="324321" cy="294482"/>
          </a:xfrm>
          <a:prstGeom prst="arc">
            <a:avLst>
              <a:gd name="adj1" fmla="val 13530379"/>
              <a:gd name="adj2" fmla="val 2074067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75598" y="5098316"/>
            <a:ext cx="2164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Angle of refraction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31245" y="4107656"/>
            <a:ext cx="1544353" cy="990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11560" y="4797152"/>
            <a:ext cx="1710159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Refracted light </a:t>
            </a:r>
            <a:r>
              <a:rPr lang="en-GB" altLang="en-US" sz="2400" dirty="0">
                <a:latin typeface="Comic Sans MS" panose="030F0702030302020204" pitchFamily="66" charset="0"/>
              </a:rPr>
              <a:t>ray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21719" y="4402138"/>
            <a:ext cx="1678781" cy="395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20969" y="5000625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06783" y="2832620"/>
            <a:ext cx="0" cy="39290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188" y="3214688"/>
            <a:ext cx="3571875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85813" y="3571875"/>
            <a:ext cx="142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Glass block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572000" y="59293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Normal line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214938" y="2071688"/>
            <a:ext cx="1643062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Incident light </a:t>
            </a:r>
            <a:r>
              <a:rPr lang="en-GB" altLang="en-US" sz="2400" dirty="0">
                <a:latin typeface="Comic Sans MS" panose="030F0702030302020204" pitchFamily="66" charset="0"/>
              </a:rPr>
              <a:t>ray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535286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  <p:sp>
        <p:nvSpPr>
          <p:cNvPr id="2" name="Arc 1"/>
          <p:cNvSpPr/>
          <p:nvPr/>
        </p:nvSpPr>
        <p:spPr>
          <a:xfrm>
            <a:off x="4000500" y="2405992"/>
            <a:ext cx="785813" cy="360126"/>
          </a:xfrm>
          <a:prstGeom prst="arc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79712" y="1574995"/>
            <a:ext cx="2164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Angle of incidence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44516" y="2405992"/>
            <a:ext cx="427484" cy="201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7688" y="2143125"/>
            <a:ext cx="0" cy="39290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57688" y="2000250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9912" y="3187700"/>
            <a:ext cx="578346" cy="181292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9255752">
            <a:off x="4069085" y="4107656"/>
            <a:ext cx="324321" cy="294482"/>
          </a:xfrm>
          <a:prstGeom prst="arc">
            <a:avLst>
              <a:gd name="adj1" fmla="val 13530379"/>
              <a:gd name="adj2" fmla="val 2074067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75598" y="5098316"/>
            <a:ext cx="2164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Angle of refraction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31245" y="4107656"/>
            <a:ext cx="1544353" cy="990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11560" y="4797152"/>
            <a:ext cx="1710159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Refracted light </a:t>
            </a:r>
            <a:r>
              <a:rPr lang="en-GB" altLang="en-US" sz="2400" dirty="0">
                <a:latin typeface="Comic Sans MS" panose="030F0702030302020204" pitchFamily="66" charset="0"/>
              </a:rPr>
              <a:t>ray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21719" y="4402138"/>
            <a:ext cx="1678781" cy="395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20969" y="5000625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06783" y="2832620"/>
            <a:ext cx="0" cy="39290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555776" y="2000250"/>
            <a:ext cx="2587728" cy="392906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07504" y="5733256"/>
            <a:ext cx="2448272" cy="10263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The ray emerges from the block parallel to its original direction.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188" y="3214688"/>
            <a:ext cx="3571875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85813" y="3571875"/>
            <a:ext cx="142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Glass block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572000" y="59293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Normal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535286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57688" y="2143125"/>
            <a:ext cx="0" cy="39290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57688" y="2000250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9912" y="3187700"/>
            <a:ext cx="578346" cy="181292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20969" y="5000625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1437153" cy="110886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688672" y="1628800"/>
            <a:ext cx="2235255" cy="978669"/>
          </a:xfrm>
          <a:prstGeom prst="wedgeEllipseCallout">
            <a:avLst>
              <a:gd name="adj1" fmla="val -86952"/>
              <a:gd name="adj2" fmla="val 1687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 why is light refracted?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188" y="3214688"/>
            <a:ext cx="3571875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85813" y="3571875"/>
            <a:ext cx="142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Glass block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572000" y="59293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Normal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535286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57688" y="2143125"/>
            <a:ext cx="0" cy="39290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57688" y="2000250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9912" y="3187700"/>
            <a:ext cx="578346" cy="181292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20969" y="5000625"/>
            <a:ext cx="785814" cy="121443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1437153" cy="110886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688672" y="1628800"/>
            <a:ext cx="2235255" cy="978669"/>
          </a:xfrm>
          <a:prstGeom prst="wedgeEllipseCallout">
            <a:avLst>
              <a:gd name="adj1" fmla="val -86952"/>
              <a:gd name="adj2" fmla="val 1687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 why is light refracted?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41558"/>
            <a:ext cx="1384176" cy="138417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732240" y="3429000"/>
            <a:ext cx="2016224" cy="1482550"/>
          </a:xfrm>
          <a:prstGeom prst="wedgeEllipseCallout">
            <a:avLst>
              <a:gd name="adj1" fmla="val 43504"/>
              <a:gd name="adj2" fmla="val 1148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Light is made up of many tiny waves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Refraction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652120" y="3539350"/>
            <a:ext cx="95493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Glass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8669" y="2408904"/>
            <a:ext cx="8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Air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1437153" cy="110886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688672" y="1628800"/>
            <a:ext cx="2235255" cy="978669"/>
          </a:xfrm>
          <a:prstGeom prst="wedgeEllipseCallout">
            <a:avLst>
              <a:gd name="adj1" fmla="val -86952"/>
              <a:gd name="adj2" fmla="val 1687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 why is light refracted?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41558"/>
            <a:ext cx="1384176" cy="138417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732240" y="3429000"/>
            <a:ext cx="2016224" cy="1482550"/>
          </a:xfrm>
          <a:prstGeom prst="wedgeEllipseCallout">
            <a:avLst>
              <a:gd name="adj1" fmla="val 43504"/>
              <a:gd name="adj2" fmla="val 1148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Light is made up of many tiny waves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1848562">
            <a:off x="4769250" y="1649994"/>
            <a:ext cx="1224136" cy="2232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1114073">
            <a:off x="3928053" y="3565802"/>
            <a:ext cx="1224136" cy="2232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67881" y="1794098"/>
            <a:ext cx="1008112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4008" y="2766118"/>
            <a:ext cx="1008112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16225" y="2442082"/>
            <a:ext cx="1008112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76056" y="2084868"/>
            <a:ext cx="1008112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76713" y="3104964"/>
            <a:ext cx="504056" cy="324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11760" y="3429000"/>
            <a:ext cx="432048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50376" y="3438352"/>
            <a:ext cx="1069905" cy="4226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57084" y="3429000"/>
            <a:ext cx="623028" cy="220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30216" y="3649700"/>
            <a:ext cx="1151102" cy="520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734226" y="5229200"/>
            <a:ext cx="1151102" cy="520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29667" y="4968912"/>
            <a:ext cx="1151102" cy="520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24954" y="4708625"/>
            <a:ext cx="1151102" cy="520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99274" y="4448337"/>
            <a:ext cx="1151102" cy="520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68457" y="4222259"/>
            <a:ext cx="1151102" cy="520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53190" y="4038222"/>
            <a:ext cx="1151102" cy="520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24567" y="3881563"/>
            <a:ext cx="1151102" cy="520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05767" y="1772816"/>
            <a:ext cx="774345" cy="13321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192939" y="1973662"/>
            <a:ext cx="774345" cy="13321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068457" y="3597704"/>
            <a:ext cx="540847" cy="17696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529694" y="3750104"/>
            <a:ext cx="540847" cy="17696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51520" y="3954481"/>
            <a:ext cx="3240360" cy="20791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 light beams pass from air into glass one side is slowed before the other.  This causes the light beam to ‘bend’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491880" y="3438352"/>
            <a:ext cx="1424345" cy="7839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7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Reflection in a Plane Mirror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99543" y="3428742"/>
            <a:ext cx="4325154" cy="234383"/>
            <a:chOff x="2407086" y="2690561"/>
            <a:chExt cx="4325154" cy="234383"/>
          </a:xfrm>
        </p:grpSpPr>
        <p:grpSp>
          <p:nvGrpSpPr>
            <p:cNvPr id="26" name="Group 25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411760" y="3663125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Plane mirror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64457" y="1268760"/>
            <a:ext cx="0" cy="21645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26586" y="905690"/>
            <a:ext cx="10834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639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  <a:ln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Connecting the learning.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What happens as a ray of light enters a glass block?</a:t>
            </a:r>
          </a:p>
          <a:p>
            <a:pPr eaLnBrk="1" hangingPunct="1">
              <a:buFontTx/>
              <a:buNone/>
            </a:pPr>
            <a:r>
              <a:rPr lang="en-GB" altLang="en-US" b="1" smtClean="0"/>
              <a:t>It bends towards the normal.</a:t>
            </a:r>
          </a:p>
          <a:p>
            <a:pPr eaLnBrk="1" hangingPunct="1">
              <a:buFontTx/>
              <a:buNone/>
            </a:pPr>
            <a:endParaRPr lang="en-GB" altLang="en-US" b="1" smtClean="0"/>
          </a:p>
          <a:p>
            <a:pPr eaLnBrk="1" hangingPunct="1">
              <a:buFontTx/>
              <a:buNone/>
            </a:pPr>
            <a:r>
              <a:rPr lang="en-GB" altLang="en-US" smtClean="0"/>
              <a:t>Why?</a:t>
            </a:r>
          </a:p>
          <a:p>
            <a:pPr eaLnBrk="1" hangingPunct="1">
              <a:buFontTx/>
              <a:buNone/>
            </a:pPr>
            <a:r>
              <a:rPr lang="en-GB" altLang="en-US" b="1" smtClean="0"/>
              <a:t>Because the speed of light changes</a:t>
            </a:r>
          </a:p>
        </p:txBody>
      </p:sp>
    </p:spTree>
    <p:extLst>
      <p:ext uri="{BB962C8B-B14F-4D97-AF65-F5344CB8AC3E}">
        <p14:creationId xmlns:p14="http://schemas.microsoft.com/office/powerpoint/2010/main" val="30786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48680"/>
            <a:ext cx="4320480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Real and Apparent Depth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724983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11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17180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60648"/>
            <a:ext cx="4320480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is the ‘refractive index’?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17180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60648"/>
            <a:ext cx="4320480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is the ‘refractive index’?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1600200" cy="16002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475656" y="1988840"/>
            <a:ext cx="4536504" cy="3312368"/>
          </a:xfrm>
          <a:prstGeom prst="wedgeEllipseCallout">
            <a:avLst>
              <a:gd name="adj1" fmla="val -50582"/>
              <a:gd name="adj2" fmla="val 5048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refractive index of a medium (glass, water) is defined as the speed of light in a vacuum divided by the speed of light in the medium.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17180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60648"/>
            <a:ext cx="4320480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is the ‘refractive index’?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1600200" cy="16002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475656" y="1988840"/>
            <a:ext cx="4536504" cy="3312368"/>
          </a:xfrm>
          <a:prstGeom prst="wedgeEllipseCallout">
            <a:avLst>
              <a:gd name="adj1" fmla="val -50582"/>
              <a:gd name="adj2" fmla="val 5048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refractive index of a medium (glass, water) is defined as the speed of light in a vacuum divided by the speed of light in the medium.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5589240"/>
            <a:ext cx="6768752" cy="100811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Refractive index =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Speed of light in a vacuum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Speed of light in medium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22894"/>
              </p:ext>
            </p:extLst>
          </p:nvPr>
        </p:nvGraphicFramePr>
        <p:xfrm>
          <a:off x="6084168" y="1988842"/>
          <a:ext cx="2903984" cy="2954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992"/>
                <a:gridCol w="1451992"/>
              </a:tblGrid>
              <a:tr h="3857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Medium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Refractive index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857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Vacuum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1.0000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857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Air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1.0003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857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Water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1.3333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857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Glass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1.5200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857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Diamond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2.4170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857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Perspex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1.4900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7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27584" y="376215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White light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391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60334" y="2716212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Refraction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9259353">
            <a:off x="4187378" y="2905454"/>
            <a:ext cx="841252" cy="677468"/>
            <a:chOff x="2404217" y="1268760"/>
            <a:chExt cx="2150360" cy="21645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20180016">
            <a:off x="4162045" y="3020289"/>
            <a:ext cx="1014230" cy="789488"/>
            <a:chOff x="2404217" y="1268760"/>
            <a:chExt cx="2150360" cy="21645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0534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9259353">
            <a:off x="4187378" y="2905454"/>
            <a:ext cx="841252" cy="677468"/>
            <a:chOff x="2404217" y="1268760"/>
            <a:chExt cx="2150360" cy="21645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20180016">
            <a:off x="4162045" y="3020289"/>
            <a:ext cx="1014230" cy="789488"/>
            <a:chOff x="2404217" y="1268760"/>
            <a:chExt cx="2150360" cy="21645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8" y="3772163"/>
            <a:ext cx="887959" cy="12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 rot="19259353">
            <a:off x="5547804" y="2575353"/>
            <a:ext cx="1468643" cy="1867210"/>
            <a:chOff x="2404217" y="1268760"/>
            <a:chExt cx="2150360" cy="21645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9259353">
            <a:off x="5854391" y="2947159"/>
            <a:ext cx="879669" cy="2555807"/>
            <a:chOff x="2404217" y="1268760"/>
            <a:chExt cx="2150360" cy="21645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855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9259353">
            <a:off x="4187378" y="2905454"/>
            <a:ext cx="841252" cy="677468"/>
            <a:chOff x="2404217" y="1268760"/>
            <a:chExt cx="2150360" cy="21645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20180016">
            <a:off x="4162045" y="3020289"/>
            <a:ext cx="1014230" cy="789488"/>
            <a:chOff x="2404217" y="1268760"/>
            <a:chExt cx="2150360" cy="21645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8" y="3772163"/>
            <a:ext cx="887959" cy="12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 rot="19259353">
            <a:off x="5547804" y="2575353"/>
            <a:ext cx="1468643" cy="1867210"/>
            <a:chOff x="2404217" y="1268760"/>
            <a:chExt cx="2150360" cy="21645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9259353">
            <a:off x="5854391" y="2947159"/>
            <a:ext cx="879669" cy="2555807"/>
            <a:chOff x="2404217" y="1268760"/>
            <a:chExt cx="2150360" cy="21645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71600" y="4869160"/>
            <a:ext cx="576064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effect is called </a:t>
            </a:r>
            <a:r>
              <a:rPr lang="en-GB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dispersion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16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9259353">
            <a:off x="4187378" y="2905454"/>
            <a:ext cx="841252" cy="677468"/>
            <a:chOff x="2404217" y="1268760"/>
            <a:chExt cx="2150360" cy="21645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20180016">
            <a:off x="4162045" y="3020289"/>
            <a:ext cx="1014230" cy="789488"/>
            <a:chOff x="2404217" y="1268760"/>
            <a:chExt cx="2150360" cy="21645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8" y="3772163"/>
            <a:ext cx="887959" cy="12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 rot="19259353">
            <a:off x="5547804" y="2575353"/>
            <a:ext cx="1468643" cy="1867210"/>
            <a:chOff x="2404217" y="1268760"/>
            <a:chExt cx="2150360" cy="21645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9259353">
            <a:off x="5854391" y="2947159"/>
            <a:ext cx="879669" cy="2555807"/>
            <a:chOff x="2404217" y="1268760"/>
            <a:chExt cx="2150360" cy="21645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71600" y="4869160"/>
            <a:ext cx="576064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effect is called </a:t>
            </a:r>
            <a:r>
              <a:rPr lang="en-GB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dispersion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629569" cy="20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4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Reflection in a Plane Mirror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99543" y="3428742"/>
            <a:ext cx="4325154" cy="234383"/>
            <a:chOff x="2407086" y="2690561"/>
            <a:chExt cx="4325154" cy="234383"/>
          </a:xfrm>
        </p:grpSpPr>
        <p:grpSp>
          <p:nvGrpSpPr>
            <p:cNvPr id="26" name="Group 25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411760" y="3663125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Plane mirror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64457" y="1268760"/>
            <a:ext cx="0" cy="21645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26586" y="905690"/>
            <a:ext cx="10834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404217" y="1268760"/>
            <a:ext cx="2150360" cy="2164596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72938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Incident ray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129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9259353">
            <a:off x="4187378" y="2905454"/>
            <a:ext cx="841252" cy="677468"/>
            <a:chOff x="2404217" y="1268760"/>
            <a:chExt cx="2150360" cy="21645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20180016">
            <a:off x="4162045" y="3020289"/>
            <a:ext cx="1014230" cy="789488"/>
            <a:chOff x="2404217" y="1268760"/>
            <a:chExt cx="2150360" cy="21645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8" y="3772163"/>
            <a:ext cx="887959" cy="12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 rot="19259353">
            <a:off x="5547804" y="2575353"/>
            <a:ext cx="1468643" cy="1867210"/>
            <a:chOff x="2404217" y="1268760"/>
            <a:chExt cx="2150360" cy="21645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9259353">
            <a:off x="5854391" y="2947159"/>
            <a:ext cx="879669" cy="2555807"/>
            <a:chOff x="2404217" y="1268760"/>
            <a:chExt cx="2150360" cy="21645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71600" y="4869160"/>
            <a:ext cx="576064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effect is called </a:t>
            </a:r>
            <a:r>
              <a:rPr lang="en-GB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dispersion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629569" cy="20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87521" y="5805264"/>
            <a:ext cx="6640825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happens because white is a mixture of all the colours in the rainbow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34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30242"/>
              </p:ext>
            </p:extLst>
          </p:nvPr>
        </p:nvGraphicFramePr>
        <p:xfrm>
          <a:off x="1043608" y="1484784"/>
          <a:ext cx="712879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the formation of an optical image by a plane mirror, and give its characteristics </a:t>
                      </a: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Recall and use the law angle of incidence = angle of reflection</a:t>
                      </a: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an experimental demonstration of the refraction of light </a:t>
                      </a: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Use the terminology for the angle of incidence </a:t>
                      </a:r>
                      <a:r>
                        <a:rPr lang="en-GB" sz="12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and angle of refraction r and describe the passage of light through parallel-sided transparent material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Give the meaning of critical angle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Describe internal and total internal reflection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Describe the action of a thin converging lens on a beam of light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Use the terms principal focus and focal length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Draw ray diagrams for the formation of a real image by a single lens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Describe the nature of an image using the terms enlarged/same size/diminished and upright/inverted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the formation of an optical image by a plane mirror, and give its characteristics </a:t>
                      </a:r>
                    </a:p>
                    <a:p>
                      <a:r>
                        <a:rPr lang="en-GB" sz="1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Recall and use the law angle of incidence = angle of reflection</a:t>
                      </a:r>
                    </a:p>
                    <a:p>
                      <a:r>
                        <a:rPr lang="en-GB" sz="12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Recall and use the definition of refractive index n in terms of speed</a:t>
                      </a:r>
                    </a:p>
                    <a:p>
                      <a:r>
                        <a:rPr lang="en-GB" sz="1200" b="0" dirty="0" smtClean="0">
                          <a:latin typeface="Comic Sans MS" panose="030F0702030302020204" pitchFamily="66" charset="0"/>
                        </a:rPr>
                        <a:t>• Recall and use the equation sin I / sin r=n</a:t>
                      </a:r>
                    </a:p>
                    <a:p>
                      <a:r>
                        <a:rPr lang="en-GB" sz="1200" b="0" dirty="0" smtClean="0">
                          <a:latin typeface="Comic Sans MS" panose="030F0702030302020204" pitchFamily="66" charset="0"/>
                        </a:rPr>
                        <a:t>• Recall and use n =  n = 1 / sin</a:t>
                      </a:r>
                      <a:r>
                        <a:rPr lang="en-GB" sz="1200" b="0" baseline="0" dirty="0" smtClean="0">
                          <a:latin typeface="Comic Sans MS" panose="030F0702030302020204" pitchFamily="66" charset="0"/>
                        </a:rPr>
                        <a:t> c</a:t>
                      </a:r>
                      <a:endParaRPr lang="en-GB" sz="12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dirty="0" smtClean="0">
                          <a:latin typeface="Comic Sans MS" panose="030F0702030302020204" pitchFamily="66" charset="0"/>
                        </a:rPr>
                        <a:t>• Describe and explain the action of optical fibres particularly in medicine and communications technology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dirty="0" smtClean="0">
                          <a:latin typeface="Comic Sans MS" panose="030F0702030302020204" pitchFamily="66" charset="0"/>
                        </a:rPr>
                        <a:t>Draw and use ray diagrams for the formation of a virtual image by a single lens • Use and describe the use of a single lens as a magnifying glass • Show understanding of the terms real image and virtual image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5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Reflection and Refraction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Reflection in a Plane Mirror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99543" y="3428742"/>
            <a:ext cx="4325154" cy="234383"/>
            <a:chOff x="2407086" y="2690561"/>
            <a:chExt cx="4325154" cy="234383"/>
          </a:xfrm>
        </p:grpSpPr>
        <p:grpSp>
          <p:nvGrpSpPr>
            <p:cNvPr id="26" name="Group 25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411760" y="3663125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Plane mirror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64457" y="1268760"/>
            <a:ext cx="0" cy="21645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26586" y="905690"/>
            <a:ext cx="10834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404217" y="1268760"/>
            <a:ext cx="2150360" cy="2164596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72938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Incident ray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 rot="16200000">
            <a:off x="4556598" y="1261642"/>
            <a:ext cx="2150360" cy="2164596"/>
            <a:chOff x="2404217" y="1268760"/>
            <a:chExt cx="2150360" cy="216459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714076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Reflected ray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56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Reflection in a Plane Mirror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99543" y="3428742"/>
            <a:ext cx="4325154" cy="234383"/>
            <a:chOff x="2407086" y="2690561"/>
            <a:chExt cx="4325154" cy="234383"/>
          </a:xfrm>
        </p:grpSpPr>
        <p:grpSp>
          <p:nvGrpSpPr>
            <p:cNvPr id="26" name="Group 25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411760" y="3663125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Plane mirror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64457" y="1268760"/>
            <a:ext cx="0" cy="21645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26586" y="905690"/>
            <a:ext cx="10834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404217" y="1268760"/>
            <a:ext cx="2150360" cy="2164596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72938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Incident ray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 rot="16200000">
            <a:off x="4556598" y="1261642"/>
            <a:ext cx="2150360" cy="2164596"/>
            <a:chOff x="2404217" y="1268760"/>
            <a:chExt cx="2150360" cy="216459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714076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Reflected ray</a:t>
            </a:r>
            <a:endParaRPr lang="en-GB" dirty="0"/>
          </a:p>
        </p:txBody>
      </p:sp>
      <p:sp>
        <p:nvSpPr>
          <p:cNvPr id="3" name="Arc 2"/>
          <p:cNvSpPr/>
          <p:nvPr/>
        </p:nvSpPr>
        <p:spPr>
          <a:xfrm>
            <a:off x="4114800" y="2730366"/>
            <a:ext cx="914400" cy="914400"/>
          </a:xfrm>
          <a:prstGeom prst="arc">
            <a:avLst>
              <a:gd name="adj1" fmla="val 12051339"/>
              <a:gd name="adj2" fmla="val 201986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395519" y="1566997"/>
            <a:ext cx="1087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incidence</a:t>
            </a:r>
            <a:endParaRPr lang="en-GB" dirty="0"/>
          </a:p>
        </p:txBody>
      </p:sp>
      <p:cxnSp>
        <p:nvCxnSpPr>
          <p:cNvPr id="7" name="Straight Arrow Connector 6"/>
          <p:cNvCxnSpPr>
            <a:stCxn id="52" idx="2"/>
          </p:cNvCxnSpPr>
          <p:nvPr/>
        </p:nvCxnSpPr>
        <p:spPr>
          <a:xfrm>
            <a:off x="3939044" y="2213328"/>
            <a:ext cx="471517" cy="783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54283" y="1566997"/>
            <a:ext cx="1087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reflection</a:t>
            </a:r>
            <a:endParaRPr lang="en-GB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698593" y="2213328"/>
            <a:ext cx="487235" cy="783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0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Reflection in a Plane Mirror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99543" y="3428742"/>
            <a:ext cx="4325154" cy="234383"/>
            <a:chOff x="2407086" y="2690561"/>
            <a:chExt cx="4325154" cy="234383"/>
          </a:xfrm>
        </p:grpSpPr>
        <p:grpSp>
          <p:nvGrpSpPr>
            <p:cNvPr id="26" name="Group 25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411760" y="3663125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Plane mirror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64457" y="1268760"/>
            <a:ext cx="0" cy="21645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26586" y="905690"/>
            <a:ext cx="10834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404217" y="1268760"/>
            <a:ext cx="2150360" cy="2164596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72938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Incident ray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 rot="16200000">
            <a:off x="4556598" y="1261642"/>
            <a:ext cx="2150360" cy="2164596"/>
            <a:chOff x="2404217" y="1268760"/>
            <a:chExt cx="2150360" cy="216459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714076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Reflected ray</a:t>
            </a:r>
            <a:endParaRPr lang="en-GB" dirty="0"/>
          </a:p>
        </p:txBody>
      </p:sp>
      <p:sp>
        <p:nvSpPr>
          <p:cNvPr id="3" name="Arc 2"/>
          <p:cNvSpPr/>
          <p:nvPr/>
        </p:nvSpPr>
        <p:spPr>
          <a:xfrm>
            <a:off x="4114800" y="2730366"/>
            <a:ext cx="914400" cy="914400"/>
          </a:xfrm>
          <a:prstGeom prst="arc">
            <a:avLst>
              <a:gd name="adj1" fmla="val 12051339"/>
              <a:gd name="adj2" fmla="val 201986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395519" y="1566997"/>
            <a:ext cx="1087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incidence</a:t>
            </a:r>
            <a:endParaRPr lang="en-GB" dirty="0"/>
          </a:p>
        </p:txBody>
      </p:sp>
      <p:cxnSp>
        <p:nvCxnSpPr>
          <p:cNvPr id="7" name="Straight Arrow Connector 6"/>
          <p:cNvCxnSpPr>
            <a:stCxn id="52" idx="2"/>
          </p:cNvCxnSpPr>
          <p:nvPr/>
        </p:nvCxnSpPr>
        <p:spPr>
          <a:xfrm>
            <a:off x="3939044" y="2213328"/>
            <a:ext cx="471517" cy="783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54283" y="1566997"/>
            <a:ext cx="1087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reflection</a:t>
            </a:r>
            <a:endParaRPr lang="en-GB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698593" y="2213328"/>
            <a:ext cx="487235" cy="783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724697" y="1988841"/>
            <a:ext cx="2167783" cy="129614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REMINDER: always use a ruler to draw light rays (light travels in straight lines) and don’t forget to include arrows showing direction of light. 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1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Reflection in a Plane Mirror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99543" y="3428742"/>
            <a:ext cx="4325154" cy="234383"/>
            <a:chOff x="2407086" y="2690561"/>
            <a:chExt cx="4325154" cy="234383"/>
          </a:xfrm>
        </p:grpSpPr>
        <p:grpSp>
          <p:nvGrpSpPr>
            <p:cNvPr id="26" name="Group 25"/>
            <p:cNvGrpSpPr/>
            <p:nvPr/>
          </p:nvGrpSpPr>
          <p:grpSpPr>
            <a:xfrm>
              <a:off x="2407086" y="2695175"/>
              <a:ext cx="2155034" cy="229769"/>
              <a:chOff x="2407086" y="2695175"/>
              <a:chExt cx="2155034" cy="2297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62120" y="2690561"/>
              <a:ext cx="2155034" cy="229769"/>
              <a:chOff x="2407086" y="2695175"/>
              <a:chExt cx="2155034" cy="2297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40708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551102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044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83037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969718" y="2706613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5176" y="2704306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2791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41853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562550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701892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848058" y="2695175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987990" y="2699789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132006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278172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418104" y="270892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2411760" y="2712332"/>
              <a:ext cx="4320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411760" y="3663125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Plane mirror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64457" y="1268760"/>
            <a:ext cx="0" cy="21645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26586" y="905690"/>
            <a:ext cx="10834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404217" y="1268760"/>
            <a:ext cx="2150360" cy="2164596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72938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Incident ray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 rot="16200000">
            <a:off x="4556598" y="1261642"/>
            <a:ext cx="2150360" cy="2164596"/>
            <a:chOff x="2404217" y="1268760"/>
            <a:chExt cx="2150360" cy="216459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714076" y="1440577"/>
            <a:ext cx="142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Reflected ray</a:t>
            </a:r>
            <a:endParaRPr lang="en-GB" dirty="0"/>
          </a:p>
        </p:txBody>
      </p:sp>
      <p:sp>
        <p:nvSpPr>
          <p:cNvPr id="3" name="Arc 2"/>
          <p:cNvSpPr/>
          <p:nvPr/>
        </p:nvSpPr>
        <p:spPr>
          <a:xfrm>
            <a:off x="4114800" y="2730366"/>
            <a:ext cx="914400" cy="914400"/>
          </a:xfrm>
          <a:prstGeom prst="arc">
            <a:avLst>
              <a:gd name="adj1" fmla="val 12051339"/>
              <a:gd name="adj2" fmla="val 201986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395519" y="1566997"/>
            <a:ext cx="1087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incidence</a:t>
            </a:r>
            <a:endParaRPr lang="en-GB" dirty="0"/>
          </a:p>
        </p:txBody>
      </p:sp>
      <p:cxnSp>
        <p:nvCxnSpPr>
          <p:cNvPr id="7" name="Straight Arrow Connector 6"/>
          <p:cNvCxnSpPr>
            <a:stCxn id="52" idx="2"/>
          </p:cNvCxnSpPr>
          <p:nvPr/>
        </p:nvCxnSpPr>
        <p:spPr>
          <a:xfrm>
            <a:off x="3939044" y="2213328"/>
            <a:ext cx="471517" cy="783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54283" y="1566997"/>
            <a:ext cx="1087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reflection</a:t>
            </a:r>
            <a:endParaRPr lang="en-GB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698593" y="2213328"/>
            <a:ext cx="487235" cy="783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2938" y="4293096"/>
            <a:ext cx="71677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Laws of reflection</a:t>
            </a:r>
            <a:r>
              <a:rPr lang="en-GB" dirty="0" smtClean="0">
                <a:solidFill>
                  <a:srgbClr val="FF0000"/>
                </a:solidFill>
              </a:rPr>
              <a:t>: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2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1732</Words>
  <Application>Microsoft Office PowerPoint</Application>
  <PresentationFormat>On-screen Show (4:3)</PresentationFormat>
  <Paragraphs>271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Refraction</vt:lpstr>
      <vt:lpstr>Refraction</vt:lpstr>
      <vt:lpstr>Refraction</vt:lpstr>
      <vt:lpstr>Refraction</vt:lpstr>
      <vt:lpstr>Refraction</vt:lpstr>
      <vt:lpstr>Refraction</vt:lpstr>
      <vt:lpstr>Refraction</vt:lpstr>
      <vt:lpstr>Refraction</vt:lpstr>
      <vt:lpstr>Refraction</vt:lpstr>
      <vt:lpstr>Refraction</vt:lpstr>
      <vt:lpstr>Refraction</vt:lpstr>
      <vt:lpstr>Refraction</vt:lpstr>
      <vt:lpstr>Refraction</vt:lpstr>
      <vt:lpstr>Connecting the learning.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26</cp:revision>
  <dcterms:created xsi:type="dcterms:W3CDTF">2014-08-31T12:32:08Z</dcterms:created>
  <dcterms:modified xsi:type="dcterms:W3CDTF">2014-09-10T17:08:56Z</dcterms:modified>
</cp:coreProperties>
</file>