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2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69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68" r:id="rId39"/>
    <p:sldId id="298" r:id="rId40"/>
    <p:sldId id="299" r:id="rId41"/>
    <p:sldId id="300" r:id="rId42"/>
    <p:sldId id="261" r:id="rId43"/>
    <p:sldId id="26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05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3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7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21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833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0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35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26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75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9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F3B4-789E-4AB3-9A49-4916EA5B45E9}" type="datetimeFigureOut">
              <a:rPr lang="en-GB" smtClean="0"/>
              <a:t>05/09/2014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09CFB-4158-4A71-8BB1-EA589B6B6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6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General Wave Properties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0" y="1988840"/>
            <a:ext cx="7812360" cy="229393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4869160"/>
            <a:ext cx="504056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to-and-fro movements of the wave are called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oscillations</a:t>
            </a:r>
            <a:r>
              <a:rPr lang="en-GB" dirty="0" smtClean="0">
                <a:latin typeface="Comic Sans MS" panose="030F0702030302020204" pitchFamily="66" charset="0"/>
              </a:rPr>
              <a:t>.    In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transverse</a:t>
            </a:r>
            <a:r>
              <a:rPr lang="en-GB" dirty="0" smtClean="0">
                <a:latin typeface="Comic Sans MS" panose="030F0702030302020204" pitchFamily="66" charset="0"/>
              </a:rPr>
              <a:t> wave these oscillations are at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right angles </a:t>
            </a:r>
            <a:r>
              <a:rPr lang="en-GB" dirty="0" smtClean="0">
                <a:latin typeface="Comic Sans MS" panose="030F0702030302020204" pitchFamily="66" charset="0"/>
              </a:rPr>
              <a:t>to the direction in which the energy is travelling.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380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0" y="1988840"/>
            <a:ext cx="7812360" cy="229393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4869160"/>
            <a:ext cx="504056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to-and-fro movements of the wave are called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oscillations</a:t>
            </a:r>
            <a:r>
              <a:rPr lang="en-GB" dirty="0" smtClean="0">
                <a:latin typeface="Comic Sans MS" panose="030F0702030302020204" pitchFamily="66" charset="0"/>
              </a:rPr>
              <a:t>.    In a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transverse</a:t>
            </a:r>
            <a:r>
              <a:rPr lang="en-GB" dirty="0" smtClean="0">
                <a:latin typeface="Comic Sans MS" panose="030F0702030302020204" pitchFamily="66" charset="0"/>
              </a:rPr>
              <a:t> wave these oscillations are at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right angles </a:t>
            </a:r>
            <a:r>
              <a:rPr lang="en-GB" dirty="0" smtClean="0">
                <a:latin typeface="Comic Sans MS" panose="030F0702030302020204" pitchFamily="66" charset="0"/>
              </a:rPr>
              <a:t>to the direction in which the energy is travelling.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692556"/>
            <a:ext cx="2462165" cy="7538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 descr="http://productforprofit.com/wp-content/uploads/sites/2/2010/06/slinky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916" y="4365104"/>
            <a:ext cx="1832715" cy="1238916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21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0" y="1988840"/>
            <a:ext cx="7812360" cy="229393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43204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transverse waves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820" y="4437112"/>
            <a:ext cx="217798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1.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Wavelength</a:t>
            </a:r>
            <a:r>
              <a:rPr lang="en-GB" dirty="0" smtClean="0">
                <a:latin typeface="Comic Sans MS" panose="030F0702030302020204" pitchFamily="66" charset="0"/>
              </a:rPr>
              <a:t>.  The distance between any two corresponding points on the wave. (metres)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35696" y="2492896"/>
            <a:ext cx="266429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67844" y="4221088"/>
            <a:ext cx="266429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</p:cNvCxnSpPr>
          <p:nvPr/>
        </p:nvCxnSpPr>
        <p:spPr>
          <a:xfrm flipV="1">
            <a:off x="1754814" y="2564904"/>
            <a:ext cx="1161002" cy="187220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0"/>
          </p:cNvCxnSpPr>
          <p:nvPr/>
        </p:nvCxnSpPr>
        <p:spPr>
          <a:xfrm flipV="1">
            <a:off x="1754814" y="4282774"/>
            <a:ext cx="2241122" cy="15433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834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0" y="1988840"/>
            <a:ext cx="7812360" cy="229393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43204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transverse waves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820" y="4437112"/>
            <a:ext cx="217798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1.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Wavelength</a:t>
            </a:r>
            <a:r>
              <a:rPr lang="en-GB" dirty="0" smtClean="0">
                <a:latin typeface="Comic Sans MS" panose="030F0702030302020204" pitchFamily="66" charset="0"/>
              </a:rPr>
              <a:t>.  The distance between any two corresponding points on the wave. (metres)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35696" y="2492896"/>
            <a:ext cx="266429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67844" y="4221088"/>
            <a:ext cx="266429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</p:cNvCxnSpPr>
          <p:nvPr/>
        </p:nvCxnSpPr>
        <p:spPr>
          <a:xfrm flipV="1">
            <a:off x="1754814" y="2564904"/>
            <a:ext cx="1161002" cy="187220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0"/>
          </p:cNvCxnSpPr>
          <p:nvPr/>
        </p:nvCxnSpPr>
        <p:spPr>
          <a:xfrm flipV="1">
            <a:off x="1754814" y="4282774"/>
            <a:ext cx="2241122" cy="15433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83006" y="4437112"/>
            <a:ext cx="217798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2.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Amplitude</a:t>
            </a:r>
            <a:r>
              <a:rPr lang="en-GB" dirty="0" smtClean="0">
                <a:latin typeface="Comic Sans MS" panose="030F0702030302020204" pitchFamily="66" charset="0"/>
              </a:rPr>
              <a:t>.  The maximum displacement of the wave from its rest point.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092280" y="2492896"/>
            <a:ext cx="0" cy="93610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0"/>
          </p:cNvCxnSpPr>
          <p:nvPr/>
        </p:nvCxnSpPr>
        <p:spPr>
          <a:xfrm flipV="1">
            <a:off x="4572000" y="2960948"/>
            <a:ext cx="2520280" cy="147616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609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0" y="1988840"/>
            <a:ext cx="7812360" cy="229393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43204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transverse waves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820" y="4437112"/>
            <a:ext cx="217798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1.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Wavelength</a:t>
            </a:r>
            <a:r>
              <a:rPr lang="en-GB" dirty="0" smtClean="0">
                <a:latin typeface="Comic Sans MS" panose="030F0702030302020204" pitchFamily="66" charset="0"/>
              </a:rPr>
              <a:t>.  The distance between any two corresponding points on the wave. (metres)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35696" y="2492896"/>
            <a:ext cx="266429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67844" y="4221088"/>
            <a:ext cx="2664296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0"/>
          </p:cNvCxnSpPr>
          <p:nvPr/>
        </p:nvCxnSpPr>
        <p:spPr>
          <a:xfrm flipV="1">
            <a:off x="1754814" y="2564904"/>
            <a:ext cx="1161002" cy="187220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0"/>
          </p:cNvCxnSpPr>
          <p:nvPr/>
        </p:nvCxnSpPr>
        <p:spPr>
          <a:xfrm flipV="1">
            <a:off x="1754814" y="4282774"/>
            <a:ext cx="2241122" cy="15433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83006" y="4437112"/>
            <a:ext cx="217798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2.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Amplitude</a:t>
            </a:r>
            <a:r>
              <a:rPr lang="en-GB" dirty="0" smtClean="0">
                <a:latin typeface="Comic Sans MS" panose="030F0702030302020204" pitchFamily="66" charset="0"/>
              </a:rPr>
              <a:t>.  The maximum displacement of the wave from its rest point.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092280" y="2492896"/>
            <a:ext cx="0" cy="936104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0"/>
          </p:cNvCxnSpPr>
          <p:nvPr/>
        </p:nvCxnSpPr>
        <p:spPr>
          <a:xfrm flipV="1">
            <a:off x="4572000" y="2960948"/>
            <a:ext cx="2520280" cy="147616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00192" y="4437112"/>
            <a:ext cx="2177988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3. 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Speed.</a:t>
            </a:r>
            <a:r>
              <a:rPr lang="en-GB" dirty="0" smtClean="0">
                <a:latin typeface="Comic Sans MS" panose="030F0702030302020204" pitchFamily="66" charset="0"/>
              </a:rPr>
              <a:t>  The speed of the wave is measured in metres per second (m/s).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70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0" y="1988840"/>
            <a:ext cx="7812360" cy="229393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43204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transverse waves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820" y="4437112"/>
            <a:ext cx="354614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Frequency</a:t>
            </a:r>
            <a:r>
              <a:rPr lang="en-GB" dirty="0" smtClean="0">
                <a:latin typeface="Comic Sans MS" panose="030F0702030302020204" pitchFamily="66" charset="0"/>
              </a:rPr>
              <a:t>.  The number of waves passing any point in one second.  The unit of frequency is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hertz (Hz). </a:t>
            </a:r>
            <a:r>
              <a:rPr lang="en-GB" dirty="0" smtClean="0">
                <a:latin typeface="Comic Sans MS" panose="030F0702030302020204" pitchFamily="66" charset="0"/>
              </a:rPr>
              <a:t>One hertz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 vibration </a:t>
            </a:r>
            <a:r>
              <a:rPr lang="en-GB" dirty="0" smtClean="0">
                <a:latin typeface="Comic Sans MS" panose="030F0702030302020204" pitchFamily="66" charset="0"/>
              </a:rPr>
              <a:t>of the wave per second. The time for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 oscillation </a:t>
            </a:r>
            <a:r>
              <a:rPr lang="en-GB" dirty="0" smtClean="0">
                <a:latin typeface="Comic Sans MS" panose="030F0702030302020204" pitchFamily="66" charset="0"/>
              </a:rPr>
              <a:t>is called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period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511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0" y="1988840"/>
            <a:ext cx="7812360" cy="229393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43204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transverse waves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820" y="4437112"/>
            <a:ext cx="354614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Frequency</a:t>
            </a:r>
            <a:r>
              <a:rPr lang="en-GB" dirty="0" smtClean="0">
                <a:latin typeface="Comic Sans MS" panose="030F0702030302020204" pitchFamily="66" charset="0"/>
              </a:rPr>
              <a:t>.  The number of waves passing any point in one second.  The unit of frequency is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hertz (Hz). </a:t>
            </a:r>
            <a:r>
              <a:rPr lang="en-GB" dirty="0" smtClean="0">
                <a:latin typeface="Comic Sans MS" panose="030F0702030302020204" pitchFamily="66" charset="0"/>
              </a:rPr>
              <a:t>One hertz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 vibration </a:t>
            </a:r>
            <a:r>
              <a:rPr lang="en-GB" dirty="0" smtClean="0">
                <a:latin typeface="Comic Sans MS" panose="030F0702030302020204" pitchFamily="66" charset="0"/>
              </a:rPr>
              <a:t>of the wave per second. The time for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one oscillation </a:t>
            </a:r>
            <a:r>
              <a:rPr lang="en-GB" dirty="0" smtClean="0">
                <a:latin typeface="Comic Sans MS" panose="030F0702030302020204" pitchFamily="66" charset="0"/>
              </a:rPr>
              <a:t>is called the </a:t>
            </a:r>
            <a:r>
              <a:rPr lang="en-GB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period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4437112"/>
            <a:ext cx="3546140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For example, if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five complete waves</a:t>
            </a:r>
            <a:r>
              <a:rPr lang="en-GB" dirty="0" smtClean="0">
                <a:latin typeface="Comic Sans MS" panose="030F0702030302020204" pitchFamily="66" charset="0"/>
              </a:rPr>
              <a:t> pass a given point in one second (i.e. five complete oscillations) then the frequency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5 Hz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6819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0" y="1988840"/>
            <a:ext cx="7812360" cy="229393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432048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Features of transverse waves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509120"/>
            <a:ext cx="2160240" cy="2160240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3851920" y="4365104"/>
            <a:ext cx="4464496" cy="2376264"/>
          </a:xfrm>
          <a:prstGeom prst="wedgeRectCallout">
            <a:avLst>
              <a:gd name="adj1" fmla="val -81415"/>
              <a:gd name="adj2" fmla="val -5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Remember!  The </a:t>
            </a:r>
            <a:r>
              <a:rPr lang="en-GB" b="1" dirty="0" smtClean="0"/>
              <a:t>frequency</a:t>
            </a:r>
            <a:r>
              <a:rPr lang="en-GB" dirty="0" smtClean="0"/>
              <a:t> (in Hz) is the number of </a:t>
            </a:r>
            <a:r>
              <a:rPr lang="en-GB" b="1" dirty="0" smtClean="0"/>
              <a:t>oscillations per second</a:t>
            </a:r>
            <a:r>
              <a:rPr lang="en-GB" dirty="0" smtClean="0"/>
              <a:t>.</a:t>
            </a:r>
          </a:p>
          <a:p>
            <a:pPr algn="ctr"/>
            <a:r>
              <a:rPr lang="en-GB" dirty="0" smtClean="0"/>
              <a:t>The </a:t>
            </a:r>
            <a:r>
              <a:rPr lang="en-GB" b="1" dirty="0" smtClean="0"/>
              <a:t>period</a:t>
            </a:r>
            <a:r>
              <a:rPr lang="en-GB" dirty="0" smtClean="0"/>
              <a:t> (in seconds) is the time for </a:t>
            </a:r>
            <a:r>
              <a:rPr lang="en-GB" b="1" dirty="0" smtClean="0"/>
              <a:t>one complete oscillation</a:t>
            </a:r>
            <a:r>
              <a:rPr lang="en-GB" dirty="0" smtClean="0"/>
              <a:t>.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Frequency  =    1 </a:t>
            </a:r>
          </a:p>
          <a:p>
            <a:r>
              <a:rPr lang="en-GB" dirty="0"/>
              <a:t> </a:t>
            </a:r>
            <a:r>
              <a:rPr lang="en-GB" dirty="0" smtClean="0"/>
              <a:t>                                                 period</a:t>
            </a:r>
          </a:p>
          <a:p>
            <a:pPr algn="ctr"/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588224" y="6093296"/>
            <a:ext cx="57606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63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00400" cy="100811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28803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wave equation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1224136" cy="122413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Cloud Callout 5"/>
          <p:cNvSpPr/>
          <p:nvPr/>
        </p:nvSpPr>
        <p:spPr>
          <a:xfrm>
            <a:off x="1907704" y="1916832"/>
            <a:ext cx="2592288" cy="1440160"/>
          </a:xfrm>
          <a:prstGeom prst="cloudCallout">
            <a:avLst>
              <a:gd name="adj1" fmla="val -93565"/>
              <a:gd name="adj2" fmla="val -27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Linking together speed, frequency and wavelength.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227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00400" cy="100811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28803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wave equation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1224136" cy="122413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Cloud Callout 5"/>
          <p:cNvSpPr/>
          <p:nvPr/>
        </p:nvSpPr>
        <p:spPr>
          <a:xfrm>
            <a:off x="1907704" y="1916832"/>
            <a:ext cx="2592288" cy="1440160"/>
          </a:xfrm>
          <a:prstGeom prst="cloudCallout">
            <a:avLst>
              <a:gd name="adj1" fmla="val -93565"/>
              <a:gd name="adj2" fmla="val -27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Linking together speed, frequency and wavelength.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35596" y="3429000"/>
            <a:ext cx="723680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Speed = frequency x wavelength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2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704324"/>
              </p:ext>
            </p:extLst>
          </p:nvPr>
        </p:nvGraphicFramePr>
        <p:xfrm>
          <a:off x="1043608" y="1484784"/>
          <a:ext cx="7128792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Demonstrate understanding that waves transfer energy without transferring matter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what is meant by wave motion as illustrated by vibration in ropes and springs and by experiments using water waves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Use the term </a:t>
                      </a:r>
                      <a:r>
                        <a:rPr lang="en-GB" sz="1400" dirty="0" err="1" smtClean="0">
                          <a:latin typeface="Comic Sans MS" panose="030F0702030302020204" pitchFamily="66" charset="0"/>
                        </a:rPr>
                        <a:t>wavefront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Give the meaning of speed, frequency, wavelength and amplitude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transverse and longitudinal waves and give suitable examples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how waves can undergo: – reflection at a plane surface – refraction due to a change of speed – diffraction through a narrow gap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the use of water waves to demonstrate reflection, refraction and diffraction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Recall and use the equation v = f 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Describe how wavelength and gap size affects diffraction through a gap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    • Describe how wavelength affects diffraction at an edge</a:t>
                      </a: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6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00400" cy="100811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28803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wave equation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1224136" cy="122413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Cloud Callout 5"/>
          <p:cNvSpPr/>
          <p:nvPr/>
        </p:nvSpPr>
        <p:spPr>
          <a:xfrm>
            <a:off x="1907704" y="1916832"/>
            <a:ext cx="2592288" cy="1440160"/>
          </a:xfrm>
          <a:prstGeom prst="cloudCallout">
            <a:avLst>
              <a:gd name="adj1" fmla="val -93565"/>
              <a:gd name="adj2" fmla="val -27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Linking together speed, frequency and wavelength.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35596" y="3429000"/>
            <a:ext cx="723680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Speed = frequency x wavelength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293096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n-GB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=  f </a:t>
            </a:r>
            <a:r>
              <a:rPr lang="el-GR" sz="5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endParaRPr lang="en-GB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429309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l-GR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r>
              <a:rPr lang="en-GB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=  Greek letter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lambda) 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10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00400" cy="100811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28803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wave equation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1224136" cy="122413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Cloud Callout 5"/>
          <p:cNvSpPr/>
          <p:nvPr/>
        </p:nvSpPr>
        <p:spPr>
          <a:xfrm>
            <a:off x="1907704" y="1916832"/>
            <a:ext cx="2592288" cy="1440160"/>
          </a:xfrm>
          <a:prstGeom prst="cloudCallout">
            <a:avLst>
              <a:gd name="adj1" fmla="val -93565"/>
              <a:gd name="adj2" fmla="val -27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Linking together speed, frequency and wavelength.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35596" y="3429000"/>
            <a:ext cx="723680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Speed = frequency x wavelength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4293096"/>
            <a:ext cx="3888432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n-GB" sz="5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=  f </a:t>
            </a:r>
            <a:r>
              <a:rPr lang="el-GR" sz="5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endParaRPr lang="en-GB" sz="5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4293096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l-GR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r>
              <a:rPr lang="en-GB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=  Greek letter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lambda) 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5589240"/>
            <a:ext cx="2880320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m/s   Hz  m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3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00400" cy="100811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28803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wave equation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1224136" cy="122413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Cloud Callout 5"/>
          <p:cNvSpPr/>
          <p:nvPr/>
        </p:nvSpPr>
        <p:spPr>
          <a:xfrm>
            <a:off x="1907704" y="1916832"/>
            <a:ext cx="2592288" cy="1440160"/>
          </a:xfrm>
          <a:prstGeom prst="cloudCallout">
            <a:avLst>
              <a:gd name="adj1" fmla="val -93565"/>
              <a:gd name="adj2" fmla="val -27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Linking together speed, frequency and wavelength.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732240" y="429309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316" y="2560228"/>
            <a:ext cx="2883928" cy="72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1520" y="3573016"/>
            <a:ext cx="4104456" cy="30243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Example 1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:   a wave has a wavelength of 12m.  Calculate the wave speed if it has a frequency of 20 Hz.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  =  f </a:t>
            </a:r>
            <a:r>
              <a:rPr lang="el-GR" dirty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=  20  x  12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  =  240 m/s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00400" cy="100811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28803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wave equation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1224136" cy="122413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Cloud Callout 5"/>
          <p:cNvSpPr/>
          <p:nvPr/>
        </p:nvSpPr>
        <p:spPr>
          <a:xfrm>
            <a:off x="1907704" y="1916832"/>
            <a:ext cx="2592288" cy="1440160"/>
          </a:xfrm>
          <a:prstGeom prst="cloudCallout">
            <a:avLst>
              <a:gd name="adj1" fmla="val -93565"/>
              <a:gd name="adj2" fmla="val -27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Linking together speed, frequency and wavelength.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732240" y="429309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316" y="2560228"/>
            <a:ext cx="2883928" cy="72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1520" y="3573016"/>
            <a:ext cx="4104456" cy="30243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Example 1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:   a wave has a wavelength of 12m.  Calculate the wave speed if it has a frequency of 20 Hz.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  =  f </a:t>
            </a:r>
            <a:r>
              <a:rPr lang="el-GR" dirty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=  20  x  12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  =  240 m/s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3573016"/>
            <a:ext cx="4104456" cy="30243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Example 2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:   a wave has a frequency of 10 Hz.  Calculate the wavelength if it has a wave speed  of 50 m/s.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  =  f </a:t>
            </a:r>
            <a:r>
              <a:rPr lang="el-GR" dirty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r>
              <a:rPr lang="en-GB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=  v  /  f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r>
              <a:rPr lang="en-GB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=  50  /  10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r>
              <a:rPr lang="en-GB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=  5 m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9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12776"/>
            <a:ext cx="3600400" cy="100811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412776"/>
            <a:ext cx="28803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wave equation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132856"/>
            <a:ext cx="1224136" cy="122413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Cloud Callout 5"/>
          <p:cNvSpPr/>
          <p:nvPr/>
        </p:nvSpPr>
        <p:spPr>
          <a:xfrm>
            <a:off x="1907704" y="1916832"/>
            <a:ext cx="2592288" cy="1440160"/>
          </a:xfrm>
          <a:prstGeom prst="cloudCallout">
            <a:avLst>
              <a:gd name="adj1" fmla="val -93565"/>
              <a:gd name="adj2" fmla="val -273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Linking together speed, frequency and wavelength.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732240" y="429309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316" y="2560228"/>
            <a:ext cx="2883928" cy="72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1520" y="3573016"/>
            <a:ext cx="4104456" cy="30243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Example 1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:   a wave has a wavelength of 12m.  Calculate the wave speed if it has a frequency of 20 Hz.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  =  f </a:t>
            </a:r>
            <a:r>
              <a:rPr lang="el-GR" dirty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=  20  x  12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  =  240 m/s 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88024" y="3573016"/>
            <a:ext cx="4104456" cy="30243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Example 2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:   a wave has a frequency of 10 Hz.  Calculate the wavelength if it has a wave speed  of 50 m/s.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v  =  f </a:t>
            </a:r>
            <a:r>
              <a:rPr lang="el-GR" dirty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r>
              <a:rPr lang="en-GB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=  v  /  f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r>
              <a:rPr lang="en-GB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=  50  /  10</a:t>
            </a:r>
          </a:p>
          <a:p>
            <a:pPr algn="ctr"/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λ</a:t>
            </a:r>
            <a:r>
              <a:rPr lang="en-GB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=  5 m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087724" y="1874440"/>
            <a:ext cx="4968552" cy="4290863"/>
          </a:xfrm>
          <a:prstGeom prst="triangl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3203848" y="4149080"/>
            <a:ext cx="266429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7" idx="3"/>
          </p:cNvCxnSpPr>
          <p:nvPr/>
        </p:nvCxnSpPr>
        <p:spPr>
          <a:xfrm>
            <a:off x="4535996" y="4149080"/>
            <a:ext cx="36004" cy="201622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49942" y="2439002"/>
            <a:ext cx="1008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>
                <a:latin typeface="Comic Sans MS" panose="030F0702030302020204" pitchFamily="66" charset="0"/>
              </a:rPr>
              <a:t>v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131840" y="4433916"/>
            <a:ext cx="1008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latin typeface="Comic Sans MS" panose="030F0702030302020204" pitchFamily="66" charset="0"/>
              </a:rPr>
              <a:t>f</a:t>
            </a: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887819" y="4433916"/>
            <a:ext cx="100811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8800" dirty="0">
                <a:latin typeface="Times New Roman"/>
                <a:cs typeface="Times New Roman"/>
              </a:rPr>
              <a:t>λ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75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Longitudinal 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Sound 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www.physicsclassroom.com/Class/sound/u11l1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76411"/>
            <a:ext cx="3096344" cy="194718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4664" y="3429000"/>
            <a:ext cx="3942184" cy="21544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800" dirty="0"/>
              <a:t>http://www.physicsclassroom.com/class/sound/Lesson-1/Sound-as-a-Longitudinal-Wave</a:t>
            </a:r>
          </a:p>
        </p:txBody>
      </p:sp>
    </p:spTree>
    <p:extLst>
      <p:ext uri="{BB962C8B-B14F-4D97-AF65-F5344CB8AC3E}">
        <p14:creationId xmlns:p14="http://schemas.microsoft.com/office/powerpoint/2010/main" val="16663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Longitudinal 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Sound 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www.physicsclassroom.com/Class/sound/u11l1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76411"/>
            <a:ext cx="3096344" cy="194718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4664" y="3429000"/>
            <a:ext cx="3942184" cy="21544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800" dirty="0"/>
              <a:t>http://www.physicsclassroom.com/class/sound/Lesson-1/Sound-as-a-Longitudinal-Wave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805" y="1988840"/>
            <a:ext cx="4257675" cy="71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Left Brace 4"/>
          <p:cNvSpPr/>
          <p:nvPr/>
        </p:nvSpPr>
        <p:spPr>
          <a:xfrm rot="16200000">
            <a:off x="5292080" y="2703215"/>
            <a:ext cx="1080120" cy="1085825"/>
          </a:xfrm>
          <a:prstGeom prst="leftBrace">
            <a:avLst>
              <a:gd name="adj1" fmla="val 298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e 7"/>
          <p:cNvSpPr/>
          <p:nvPr/>
        </p:nvSpPr>
        <p:spPr>
          <a:xfrm rot="16200000">
            <a:off x="6879109" y="2700362"/>
            <a:ext cx="1080120" cy="1085825"/>
          </a:xfrm>
          <a:prstGeom prst="leftBrace">
            <a:avLst>
              <a:gd name="adj1" fmla="val 298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148064" y="3786188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Compression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3642" y="3786188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Rarefaction 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Longitudinal 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Sound 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www.physicsclassroom.com/Class/sound/u11l1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76411"/>
            <a:ext cx="3096344" cy="194718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4664" y="3429000"/>
            <a:ext cx="3942184" cy="21544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800" dirty="0"/>
              <a:t>http://www.physicsclassroom.com/class/sound/Lesson-1/Sound-as-a-Longitudinal-Wave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805" y="1988840"/>
            <a:ext cx="4257675" cy="71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Left Brace 4"/>
          <p:cNvSpPr/>
          <p:nvPr/>
        </p:nvSpPr>
        <p:spPr>
          <a:xfrm rot="16200000">
            <a:off x="5292080" y="2703215"/>
            <a:ext cx="1080120" cy="1085825"/>
          </a:xfrm>
          <a:prstGeom prst="leftBrace">
            <a:avLst>
              <a:gd name="adj1" fmla="val 298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e 7"/>
          <p:cNvSpPr/>
          <p:nvPr/>
        </p:nvSpPr>
        <p:spPr>
          <a:xfrm rot="16200000">
            <a:off x="6879109" y="2700362"/>
            <a:ext cx="1080120" cy="1085825"/>
          </a:xfrm>
          <a:prstGeom prst="leftBrace">
            <a:avLst>
              <a:gd name="adj1" fmla="val 298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148064" y="3786188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Compression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3642" y="3786188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Rarefaction 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155520"/>
            <a:ext cx="4095328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In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longitudinal waves </a:t>
            </a:r>
            <a:r>
              <a:rPr lang="en-GB" sz="2400" dirty="0" smtClean="0">
                <a:latin typeface="Comic Sans MS" panose="030F0702030302020204" pitchFamily="66" charset="0"/>
              </a:rPr>
              <a:t>the oscillations (vibrations) are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backwards</a:t>
            </a:r>
            <a:r>
              <a:rPr lang="en-GB" sz="2400" dirty="0" smtClean="0">
                <a:latin typeface="Comic Sans MS" panose="030F0702030302020204" pitchFamily="66" charset="0"/>
              </a:rPr>
              <a:t> and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forwards.  </a:t>
            </a:r>
            <a:r>
              <a:rPr lang="en-GB" sz="2400" dirty="0" smtClean="0">
                <a:latin typeface="Comic Sans MS" panose="030F0702030302020204" pitchFamily="66" charset="0"/>
              </a:rPr>
              <a:t>The different sections are known as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compressions</a:t>
            </a:r>
            <a:r>
              <a:rPr lang="en-GB" sz="2400" dirty="0" smtClean="0">
                <a:latin typeface="Comic Sans MS" panose="030F0702030302020204" pitchFamily="66" charset="0"/>
              </a:rPr>
              <a:t> and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rarefactions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20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Longitudinal 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Sound </a:t>
            </a:r>
            <a:endParaRPr lang="en-GB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www.physicsclassroom.com/Class/sound/u11l1b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76411"/>
            <a:ext cx="3096344" cy="194718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04664" y="3429000"/>
            <a:ext cx="3942184" cy="21544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800" dirty="0"/>
              <a:t>http://www.physicsclassroom.com/class/sound/Lesson-1/Sound-as-a-Longitudinal-Wave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805" y="1988840"/>
            <a:ext cx="4257675" cy="714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Left Brace 4"/>
          <p:cNvSpPr/>
          <p:nvPr/>
        </p:nvSpPr>
        <p:spPr>
          <a:xfrm rot="16200000">
            <a:off x="5292080" y="2703215"/>
            <a:ext cx="1080120" cy="1085825"/>
          </a:xfrm>
          <a:prstGeom prst="leftBrace">
            <a:avLst>
              <a:gd name="adj1" fmla="val 298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e 7"/>
          <p:cNvSpPr/>
          <p:nvPr/>
        </p:nvSpPr>
        <p:spPr>
          <a:xfrm rot="16200000">
            <a:off x="6879109" y="2700362"/>
            <a:ext cx="1080120" cy="1085825"/>
          </a:xfrm>
          <a:prstGeom prst="leftBrace">
            <a:avLst>
              <a:gd name="adj1" fmla="val 2986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148064" y="3786188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Compression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3642" y="3786188"/>
            <a:ext cx="15121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Rarefaction 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155520"/>
            <a:ext cx="4095328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In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longitudinal waves </a:t>
            </a:r>
            <a:r>
              <a:rPr lang="en-GB" sz="2400" dirty="0" smtClean="0">
                <a:latin typeface="Comic Sans MS" panose="030F0702030302020204" pitchFamily="66" charset="0"/>
              </a:rPr>
              <a:t>the oscillations (vibrations) are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backwards</a:t>
            </a:r>
            <a:r>
              <a:rPr lang="en-GB" sz="2400" dirty="0" smtClean="0">
                <a:latin typeface="Comic Sans MS" panose="030F0702030302020204" pitchFamily="66" charset="0"/>
              </a:rPr>
              <a:t> and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forwards.  </a:t>
            </a:r>
            <a:r>
              <a:rPr lang="en-GB" sz="2400" dirty="0" smtClean="0">
                <a:latin typeface="Comic Sans MS" panose="030F0702030302020204" pitchFamily="66" charset="0"/>
              </a:rPr>
              <a:t>The different sections are known as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compressions</a:t>
            </a:r>
            <a:r>
              <a:rPr lang="en-GB" sz="2400" dirty="0" smtClean="0">
                <a:latin typeface="Comic Sans MS" panose="030F0702030302020204" pitchFamily="66" charset="0"/>
              </a:rPr>
              <a:t> and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rarefactions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4365104"/>
            <a:ext cx="4104456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oscillations</a:t>
            </a:r>
            <a:r>
              <a:rPr lang="en-GB" sz="2400" dirty="0" smtClean="0">
                <a:latin typeface="Comic Sans MS" panose="030F0702030302020204" pitchFamily="66" charset="0"/>
              </a:rPr>
              <a:t> in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longitudinal waves </a:t>
            </a:r>
            <a:r>
              <a:rPr lang="en-GB" sz="2400" dirty="0" smtClean="0">
                <a:latin typeface="Comic Sans MS" panose="030F0702030302020204" pitchFamily="66" charset="0"/>
              </a:rPr>
              <a:t>are in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direction</a:t>
            </a:r>
            <a:r>
              <a:rPr lang="en-GB" sz="2400" dirty="0" smtClean="0">
                <a:latin typeface="Comic Sans MS" panose="030F0702030302020204" pitchFamily="66" charset="0"/>
              </a:rPr>
              <a:t> of travel.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Sound waves </a:t>
            </a:r>
            <a:r>
              <a:rPr lang="en-GB" sz="2400" dirty="0" smtClean="0">
                <a:latin typeface="Comic Sans MS" panose="030F0702030302020204" pitchFamily="66" charset="0"/>
              </a:rPr>
              <a:t>are longitudinal waves.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7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901824" cy="10855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0063"/>
            <a:ext cx="817503" cy="30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2753783">
            <a:off x="7487849" y="586013"/>
            <a:ext cx="764462" cy="1086248"/>
          </a:xfrm>
          <a:prstGeom prst="triangle">
            <a:avLst/>
          </a:prstGeom>
          <a:solidFill>
            <a:srgbClr val="FFFF00">
              <a:alpha val="38824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361607"/>
            <a:ext cx="64807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study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2400" dirty="0" smtClean="0">
                <a:latin typeface="Comic Sans MS" panose="030F0702030302020204" pitchFamily="66" charset="0"/>
              </a:rPr>
              <a:t>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sz="2400" dirty="0" smtClean="0">
                <a:latin typeface="Comic Sans MS" panose="030F0702030302020204" pitchFamily="66" charset="0"/>
              </a:rPr>
              <a:t> by using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ripple tank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9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180020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941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901824" cy="10855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0063"/>
            <a:ext cx="817503" cy="30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2753783">
            <a:off x="7487849" y="586013"/>
            <a:ext cx="764462" cy="1086248"/>
          </a:xfrm>
          <a:prstGeom prst="triangle">
            <a:avLst/>
          </a:prstGeom>
          <a:solidFill>
            <a:srgbClr val="FFFF00">
              <a:alpha val="38824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361607"/>
            <a:ext cx="64807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study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2400" dirty="0" smtClean="0">
                <a:latin typeface="Comic Sans MS" panose="030F0702030302020204" pitchFamily="66" charset="0"/>
              </a:rPr>
              <a:t>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sz="2400" dirty="0" smtClean="0">
                <a:latin typeface="Comic Sans MS" panose="030F0702030302020204" pitchFamily="66" charset="0"/>
              </a:rPr>
              <a:t> by using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ripple tank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upload.wikimedia.org/wikipedia/commons/thumb/a/af/Simple_ripple_tank.svg/240px-Simple_ripple_tank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9" y="2780928"/>
            <a:ext cx="27592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5661248"/>
            <a:ext cx="2327881" cy="2462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GB" sz="1000" dirty="0"/>
              <a:t>http://en.wikipedia.org/wiki/Ripple_tank</a:t>
            </a:r>
          </a:p>
        </p:txBody>
      </p:sp>
    </p:spTree>
    <p:extLst>
      <p:ext uri="{BB962C8B-B14F-4D97-AF65-F5344CB8AC3E}">
        <p14:creationId xmlns:p14="http://schemas.microsoft.com/office/powerpoint/2010/main" val="168748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901824" cy="10855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0063"/>
            <a:ext cx="817503" cy="30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2753783">
            <a:off x="7487849" y="586013"/>
            <a:ext cx="764462" cy="1086248"/>
          </a:xfrm>
          <a:prstGeom prst="triangle">
            <a:avLst/>
          </a:prstGeom>
          <a:solidFill>
            <a:srgbClr val="FFFF00">
              <a:alpha val="38824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361607"/>
            <a:ext cx="64807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study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2400" dirty="0" smtClean="0">
                <a:latin typeface="Comic Sans MS" panose="030F0702030302020204" pitchFamily="66" charset="0"/>
              </a:rPr>
              <a:t>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sz="2400" dirty="0" smtClean="0">
                <a:latin typeface="Comic Sans MS" panose="030F0702030302020204" pitchFamily="66" charset="0"/>
              </a:rPr>
              <a:t> by using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ripple tank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upload.wikimedia.org/wikipedia/commons/thumb/a/af/Simple_ripple_tank.svg/240px-Simple_ripple_tank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9" y="2780928"/>
            <a:ext cx="27592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5661248"/>
            <a:ext cx="2327881" cy="2462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GB" sz="1000" dirty="0"/>
              <a:t>http://en.wikipedia.org/wiki/Ripple_tank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985" y="2371745"/>
            <a:ext cx="3478510" cy="4421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34936" y="2371745"/>
            <a:ext cx="1181080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Paddle vibrates to produce waves.</a:t>
            </a:r>
            <a:endParaRPr lang="en-GB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4716016" y="2852936"/>
            <a:ext cx="864096" cy="1189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03848" y="4826675"/>
            <a:ext cx="1789137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 ripple tank produces water waves that can be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reflected</a:t>
            </a:r>
            <a:r>
              <a:rPr lang="en-GB" dirty="0" smtClean="0">
                <a:latin typeface="Comic Sans MS" panose="030F0702030302020204" pitchFamily="66" charset="0"/>
              </a:rPr>
              <a:t>,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refracted</a:t>
            </a:r>
            <a:r>
              <a:rPr lang="en-GB" dirty="0" smtClean="0">
                <a:latin typeface="Comic Sans MS" panose="030F0702030302020204" pitchFamily="66" charset="0"/>
              </a:rPr>
              <a:t> and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diffracted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4935" y="4005064"/>
            <a:ext cx="1458049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wavefronts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992985" y="3861048"/>
            <a:ext cx="659135" cy="3286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992985" y="4149080"/>
            <a:ext cx="587127" cy="406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3"/>
          </p:cNvCxnSpPr>
          <p:nvPr/>
        </p:nvCxnSpPr>
        <p:spPr>
          <a:xfrm>
            <a:off x="4992984" y="4189730"/>
            <a:ext cx="587128" cy="3926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14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901824" cy="10855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0063"/>
            <a:ext cx="817503" cy="30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2753783">
            <a:off x="7487849" y="586013"/>
            <a:ext cx="764462" cy="1086248"/>
          </a:xfrm>
          <a:prstGeom prst="triangle">
            <a:avLst/>
          </a:prstGeom>
          <a:solidFill>
            <a:srgbClr val="FFFF00">
              <a:alpha val="38824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361607"/>
            <a:ext cx="64807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study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2400" dirty="0" smtClean="0">
                <a:latin typeface="Comic Sans MS" panose="030F0702030302020204" pitchFamily="66" charset="0"/>
              </a:rPr>
              <a:t>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sz="2400" dirty="0" smtClean="0">
                <a:latin typeface="Comic Sans MS" panose="030F0702030302020204" pitchFamily="66" charset="0"/>
              </a:rPr>
              <a:t> by using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ripple tank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upload.wikimedia.org/wikipedia/commons/thumb/a/af/Simple_ripple_tank.svg/240px-Simple_ripple_tank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9" y="2780928"/>
            <a:ext cx="27592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5661248"/>
            <a:ext cx="2327881" cy="2462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GB" sz="1000" dirty="0"/>
              <a:t>http://en.wikipedia.org/wiki/Ripple_tank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09868"/>
            <a:ext cx="3336402" cy="43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203848" y="4826675"/>
            <a:ext cx="1789137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If a plain barrier is put in the way then the waves are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reflected.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572000" y="4826675"/>
            <a:ext cx="936104" cy="15546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60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901824" cy="10855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0063"/>
            <a:ext cx="817503" cy="30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2753783">
            <a:off x="7487849" y="586013"/>
            <a:ext cx="764462" cy="1086248"/>
          </a:xfrm>
          <a:prstGeom prst="triangle">
            <a:avLst/>
          </a:prstGeom>
          <a:solidFill>
            <a:srgbClr val="FFFF00">
              <a:alpha val="38824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361607"/>
            <a:ext cx="64807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study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2400" dirty="0" smtClean="0">
                <a:latin typeface="Comic Sans MS" panose="030F0702030302020204" pitchFamily="66" charset="0"/>
              </a:rPr>
              <a:t>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sz="2400" dirty="0" smtClean="0">
                <a:latin typeface="Comic Sans MS" panose="030F0702030302020204" pitchFamily="66" charset="0"/>
              </a:rPr>
              <a:t> by using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ripple tank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upload.wikimedia.org/wikipedia/commons/thumb/a/af/Simple_ripple_tank.svg/240px-Simple_ripple_tank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9" y="2780928"/>
            <a:ext cx="27592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5661248"/>
            <a:ext cx="2327881" cy="2462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GB" sz="1000" dirty="0"/>
              <a:t>http://en.wikipedia.org/wiki/Ripple_tank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3848" y="4826675"/>
            <a:ext cx="1789137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If a block is submerged in the tank then the waves are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refracted.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247" y="2406006"/>
            <a:ext cx="3336402" cy="432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4644008" y="4566857"/>
            <a:ext cx="936104" cy="15546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0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901824" cy="10855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0063"/>
            <a:ext cx="817503" cy="30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2753783">
            <a:off x="7487849" y="586013"/>
            <a:ext cx="764462" cy="1086248"/>
          </a:xfrm>
          <a:prstGeom prst="triangle">
            <a:avLst/>
          </a:prstGeom>
          <a:solidFill>
            <a:srgbClr val="FFFF00">
              <a:alpha val="38824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361607"/>
            <a:ext cx="64807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study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2400" dirty="0" smtClean="0">
                <a:latin typeface="Comic Sans MS" panose="030F0702030302020204" pitchFamily="66" charset="0"/>
              </a:rPr>
              <a:t>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sz="2400" dirty="0" smtClean="0">
                <a:latin typeface="Comic Sans MS" panose="030F0702030302020204" pitchFamily="66" charset="0"/>
              </a:rPr>
              <a:t> by using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ripple tank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upload.wikimedia.org/wikipedia/commons/thumb/a/af/Simple_ripple_tank.svg/240px-Simple_ripple_tank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9" y="2780928"/>
            <a:ext cx="27592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5661248"/>
            <a:ext cx="2327881" cy="2462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GB" sz="1000" dirty="0"/>
              <a:t>http://en.wikipedia.org/wiki/Ripple_tank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3848" y="4826675"/>
            <a:ext cx="1789137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If a block is submerged in the tank then the waves are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refracted.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247" y="2406006"/>
            <a:ext cx="3336402" cy="432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V="1">
            <a:off x="4644008" y="4566857"/>
            <a:ext cx="936104" cy="155465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35896" y="2408820"/>
            <a:ext cx="1476164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block makes the water more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shallow</a:t>
            </a:r>
            <a:r>
              <a:rPr lang="en-GB" dirty="0" smtClean="0">
                <a:latin typeface="Comic Sans MS" panose="030F0702030302020204" pitchFamily="66" charset="0"/>
              </a:rPr>
              <a:t> which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slows</a:t>
            </a:r>
            <a:r>
              <a:rPr lang="en-GB" dirty="0" smtClean="0">
                <a:latin typeface="Comic Sans MS" panose="030F0702030302020204" pitchFamily="66" charset="0"/>
              </a:rPr>
              <a:t> the waves down.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901824" cy="10855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0063"/>
            <a:ext cx="817503" cy="30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2753783">
            <a:off x="7487849" y="586013"/>
            <a:ext cx="764462" cy="1086248"/>
          </a:xfrm>
          <a:prstGeom prst="triangle">
            <a:avLst/>
          </a:prstGeom>
          <a:solidFill>
            <a:srgbClr val="FFFF00">
              <a:alpha val="38824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361607"/>
            <a:ext cx="64807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study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2400" dirty="0" smtClean="0">
                <a:latin typeface="Comic Sans MS" panose="030F0702030302020204" pitchFamily="66" charset="0"/>
              </a:rPr>
              <a:t>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sz="2400" dirty="0" smtClean="0">
                <a:latin typeface="Comic Sans MS" panose="030F0702030302020204" pitchFamily="66" charset="0"/>
              </a:rPr>
              <a:t> by using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ripple tank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upload.wikimedia.org/wikipedia/commons/thumb/a/af/Simple_ripple_tank.svg/240px-Simple_ripple_tank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9" y="2780928"/>
            <a:ext cx="27592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5661248"/>
            <a:ext cx="2327881" cy="2462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GB" sz="1000" dirty="0"/>
              <a:t>http://en.wikipedia.org/wiki/Ripple_tank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34936" y="2925971"/>
            <a:ext cx="1736881" cy="2862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If there is a gap in the barrier then the waves will be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reflected</a:t>
            </a:r>
            <a:r>
              <a:rPr lang="en-GB" dirty="0" smtClean="0">
                <a:latin typeface="Comic Sans MS" panose="030F0702030302020204" pitchFamily="66" charset="0"/>
              </a:rPr>
              <a:t> – if the gap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smaller</a:t>
            </a:r>
            <a:r>
              <a:rPr lang="en-GB" dirty="0" smtClean="0">
                <a:latin typeface="Comic Sans MS" panose="030F0702030302020204" pitchFamily="66" charset="0"/>
              </a:rPr>
              <a:t> than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wavelength </a:t>
            </a:r>
            <a:r>
              <a:rPr lang="en-GB" dirty="0" smtClean="0">
                <a:latin typeface="Comic Sans MS" panose="030F0702030302020204" pitchFamily="66" charset="0"/>
              </a:rPr>
              <a:t>of the waves.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318" y="2463374"/>
            <a:ext cx="3331858" cy="4294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6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901824" cy="10855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0063"/>
            <a:ext cx="817503" cy="30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2753783">
            <a:off x="7487849" y="586013"/>
            <a:ext cx="764462" cy="1086248"/>
          </a:xfrm>
          <a:prstGeom prst="triangle">
            <a:avLst/>
          </a:prstGeom>
          <a:solidFill>
            <a:srgbClr val="FFFF00">
              <a:alpha val="38824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361607"/>
            <a:ext cx="64807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study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2400" dirty="0" smtClean="0">
                <a:latin typeface="Comic Sans MS" panose="030F0702030302020204" pitchFamily="66" charset="0"/>
              </a:rPr>
              <a:t>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sz="2400" dirty="0" smtClean="0">
                <a:latin typeface="Comic Sans MS" panose="030F0702030302020204" pitchFamily="66" charset="0"/>
              </a:rPr>
              <a:t> by using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ripple tank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upload.wikimedia.org/wikipedia/commons/thumb/a/af/Simple_ripple_tank.svg/240px-Simple_ripple_tank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9" y="2780928"/>
            <a:ext cx="27592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5661248"/>
            <a:ext cx="2327881" cy="2462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GB" sz="1000" dirty="0"/>
              <a:t>http://en.wikipedia.org/wiki/Ripple_tank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34936" y="2925971"/>
            <a:ext cx="1736881" cy="31393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However, if the gap in the barrier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similar</a:t>
            </a:r>
            <a:r>
              <a:rPr lang="en-GB" dirty="0" smtClean="0">
                <a:latin typeface="Comic Sans MS" panose="030F0702030302020204" pitchFamily="66" charset="0"/>
              </a:rPr>
              <a:t> in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width</a:t>
            </a:r>
            <a:r>
              <a:rPr lang="en-GB" dirty="0" smtClean="0">
                <a:latin typeface="Comic Sans MS" panose="030F0702030302020204" pitchFamily="66" charset="0"/>
              </a:rPr>
              <a:t> to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wavelength</a:t>
            </a:r>
            <a:r>
              <a:rPr lang="en-GB" dirty="0" smtClean="0">
                <a:latin typeface="Comic Sans MS" panose="030F0702030302020204" pitchFamily="66" charset="0"/>
              </a:rPr>
              <a:t> of the wave, then the </a:t>
            </a:r>
            <a:r>
              <a:rPr lang="en-GB" dirty="0" err="1" smtClean="0">
                <a:latin typeface="Comic Sans MS" panose="030F0702030302020204" pitchFamily="66" charset="0"/>
              </a:rPr>
              <a:t>wavefronts</a:t>
            </a:r>
            <a:r>
              <a:rPr lang="en-GB" dirty="0" smtClean="0">
                <a:latin typeface="Comic Sans MS" panose="030F0702030302020204" pitchFamily="66" charset="0"/>
              </a:rPr>
              <a:t> are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diffracted</a:t>
            </a:r>
            <a:r>
              <a:rPr lang="en-GB" dirty="0" smtClean="0">
                <a:latin typeface="Comic Sans MS" panose="030F0702030302020204" pitchFamily="66" charset="0"/>
              </a:rPr>
              <a:t>.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69" y="2431261"/>
            <a:ext cx="3255807" cy="412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076056" y="5784358"/>
            <a:ext cx="1296144" cy="1231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9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60648"/>
            <a:ext cx="901824" cy="1085529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10063"/>
            <a:ext cx="817503" cy="303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Isosceles Triangle 3"/>
          <p:cNvSpPr/>
          <p:nvPr/>
        </p:nvSpPr>
        <p:spPr>
          <a:xfrm rot="2753783">
            <a:off x="7487849" y="586013"/>
            <a:ext cx="764462" cy="1086248"/>
          </a:xfrm>
          <a:prstGeom prst="triangle">
            <a:avLst/>
          </a:prstGeom>
          <a:solidFill>
            <a:srgbClr val="FFFF00">
              <a:alpha val="38824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361607"/>
            <a:ext cx="6480720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We can study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properties</a:t>
            </a:r>
            <a:r>
              <a:rPr lang="en-GB" sz="2400" dirty="0" smtClean="0">
                <a:latin typeface="Comic Sans MS" panose="030F0702030302020204" pitchFamily="66" charset="0"/>
              </a:rPr>
              <a:t> of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sz="2400" dirty="0" smtClean="0">
                <a:latin typeface="Comic Sans MS" panose="030F0702030302020204" pitchFamily="66" charset="0"/>
              </a:rPr>
              <a:t> by using a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ripple tank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http://upload.wikimedia.org/wikipedia/commons/thumb/a/af/Simple_ripple_tank.svg/240px-Simple_ripple_tank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9" y="2780928"/>
            <a:ext cx="275929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3568" y="5661248"/>
            <a:ext cx="2327881" cy="24622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GB" sz="1000" dirty="0"/>
              <a:t>http://en.wikipedia.org/wiki/Ripple_tank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26695" y="2708920"/>
            <a:ext cx="1736881" cy="39703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If the gap in the barrier is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larger</a:t>
            </a:r>
            <a:r>
              <a:rPr lang="en-GB" dirty="0" smtClean="0">
                <a:latin typeface="Comic Sans MS" panose="030F0702030302020204" pitchFamily="66" charset="0"/>
              </a:rPr>
              <a:t> than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wavelength</a:t>
            </a:r>
            <a:r>
              <a:rPr lang="en-GB" dirty="0" smtClean="0">
                <a:latin typeface="Comic Sans MS" panose="030F0702030302020204" pitchFamily="66" charset="0"/>
              </a:rPr>
              <a:t> of the waves, then the wave will pass through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unchanged</a:t>
            </a:r>
            <a:r>
              <a:rPr lang="en-GB" dirty="0" smtClean="0">
                <a:latin typeface="Comic Sans MS" panose="030F0702030302020204" pitchFamily="66" charset="0"/>
              </a:rPr>
              <a:t> apart from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slight diffraction </a:t>
            </a:r>
            <a:r>
              <a:rPr lang="en-GB" dirty="0" smtClean="0">
                <a:latin typeface="Comic Sans MS" panose="030F0702030302020204" pitchFamily="66" charset="0"/>
              </a:rPr>
              <a:t>at the 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edges.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384" y="2492290"/>
            <a:ext cx="3255808" cy="4067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5220072" y="5517232"/>
            <a:ext cx="1296144" cy="6480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988840"/>
            <a:ext cx="7261227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7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988840"/>
            <a:ext cx="7261227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3"/>
            <a:ext cx="4479404" cy="90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1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180020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75956" y="3032956"/>
            <a:ext cx="792088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427984" y="3284984"/>
            <a:ext cx="288032" cy="28803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1534074" cy="1534074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1018557" y="1556792"/>
            <a:ext cx="4057499" cy="1368152"/>
          </a:xfrm>
          <a:prstGeom prst="wedgeEllipseCallout">
            <a:avLst>
              <a:gd name="adj1" fmla="val -49537"/>
              <a:gd name="adj2" fmla="val 51244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When a stone is dropped into a pond, ripples begin to spread out across the surface.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7243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988840"/>
            <a:ext cx="7261227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3"/>
            <a:ext cx="4479404" cy="90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298" y="4293096"/>
            <a:ext cx="4376054" cy="88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3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536504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Looking at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988840"/>
            <a:ext cx="7261227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3"/>
            <a:ext cx="4479404" cy="903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298" y="4293096"/>
            <a:ext cx="4376054" cy="883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301208"/>
            <a:ext cx="4680520" cy="77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19572" y="548680"/>
            <a:ext cx="7704856" cy="5760640"/>
          </a:xfrm>
          <a:prstGeom prst="roundRect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4572000" y="548680"/>
            <a:ext cx="3852428" cy="93610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LEARNING OBJECTIVES</a:t>
            </a:r>
            <a:endParaRPr lang="en-GB" sz="24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981135"/>
              </p:ext>
            </p:extLst>
          </p:nvPr>
        </p:nvGraphicFramePr>
        <p:xfrm>
          <a:off x="1043608" y="1484784"/>
          <a:ext cx="7128792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8392"/>
                <a:gridCol w="3600400"/>
              </a:tblGrid>
              <a:tr h="439248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Core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Demonstrate understanding that waves transfer energy without transferring matter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what is meant by wave motion as illustrated by vibration in ropes and springs and by experiments using water waves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Use the term </a:t>
                      </a:r>
                      <a:r>
                        <a:rPr lang="en-GB" sz="1400" dirty="0" err="1" smtClean="0">
                          <a:latin typeface="Comic Sans MS" panose="030F0702030302020204" pitchFamily="66" charset="0"/>
                        </a:rPr>
                        <a:t>wavefront</a:t>
                      </a:r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Give the meaning of speed, frequency, wavelength and amplitude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Distinguish between transverse and longitudinal waves and give suitable examples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how waves can undergo: – reflection at a plane surface – refraction due to a change of speed – diffraction through a narrow gap </a:t>
                      </a:r>
                    </a:p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• Describe the use of water waves to demonstrate reflection, refraction and diffraction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Supplement</a:t>
                      </a: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Recall and use the equation v = f λ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Describe how wavelength and gap size affects diffraction through a gap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="0" dirty="0" smtClean="0">
                          <a:latin typeface="Comic Sans MS" panose="030F0702030302020204" pitchFamily="66" charset="0"/>
                        </a:rPr>
                        <a:t>    • Describe how wavelength affects diffraction at an edge</a:t>
                      </a:r>
                    </a:p>
                    <a:p>
                      <a:endParaRPr lang="en-GB" sz="1300" b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0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57332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5733256"/>
            <a:ext cx="9144001" cy="1124744"/>
          </a:xfrm>
          <a:prstGeom prst="rect">
            <a:avLst/>
          </a:prstGeom>
          <a:solidFill>
            <a:srgbClr val="FFFF66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PHYSICS – General Wave Properties</a:t>
            </a:r>
            <a:endParaRPr lang="en-GB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180020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75956" y="3032956"/>
            <a:ext cx="792088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427984" y="3284984"/>
            <a:ext cx="288032" cy="28803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851920" y="2708920"/>
            <a:ext cx="1440160" cy="1440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4" idx="7"/>
          </p:cNvCxnSpPr>
          <p:nvPr/>
        </p:nvCxnSpPr>
        <p:spPr>
          <a:xfrm flipV="1">
            <a:off x="4673835" y="2708921"/>
            <a:ext cx="618245" cy="6182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1"/>
          </p:cNvCxnSpPr>
          <p:nvPr/>
        </p:nvCxnSpPr>
        <p:spPr>
          <a:xfrm flipH="1" flipV="1">
            <a:off x="3851921" y="2708921"/>
            <a:ext cx="618244" cy="6182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5"/>
          </p:cNvCxnSpPr>
          <p:nvPr/>
        </p:nvCxnSpPr>
        <p:spPr>
          <a:xfrm>
            <a:off x="4673835" y="3530835"/>
            <a:ext cx="618245" cy="618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</p:cNvCxnSpPr>
          <p:nvPr/>
        </p:nvCxnSpPr>
        <p:spPr>
          <a:xfrm flipH="1">
            <a:off x="3851921" y="3530835"/>
            <a:ext cx="618244" cy="618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1534074" cy="1534074"/>
          </a:xfrm>
          <a:prstGeom prst="rect">
            <a:avLst/>
          </a:prstGeom>
        </p:spPr>
      </p:pic>
      <p:sp>
        <p:nvSpPr>
          <p:cNvPr id="19" name="Oval Callout 18"/>
          <p:cNvSpPr/>
          <p:nvPr/>
        </p:nvSpPr>
        <p:spPr>
          <a:xfrm>
            <a:off x="1018557" y="1340768"/>
            <a:ext cx="4057499" cy="1368153"/>
          </a:xfrm>
          <a:prstGeom prst="wedgeEllipseCallout">
            <a:avLst>
              <a:gd name="adj1" fmla="val -48588"/>
              <a:gd name="adj2" fmla="val 64611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The tiny waves carry energy – but there is no actual flow of water across the pond.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879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180020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75956" y="3032956"/>
            <a:ext cx="792088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427984" y="3284984"/>
            <a:ext cx="288032" cy="28803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851920" y="2708920"/>
            <a:ext cx="1440160" cy="1440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4" idx="7"/>
            <a:endCxn id="6" idx="7"/>
          </p:cNvCxnSpPr>
          <p:nvPr/>
        </p:nvCxnSpPr>
        <p:spPr>
          <a:xfrm flipV="1">
            <a:off x="4673835" y="2410653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1"/>
            <a:endCxn id="6" idx="1"/>
          </p:cNvCxnSpPr>
          <p:nvPr/>
        </p:nvCxnSpPr>
        <p:spPr>
          <a:xfrm flipH="1" flipV="1">
            <a:off x="3553653" y="2410653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5"/>
            <a:endCxn id="6" idx="5"/>
          </p:cNvCxnSpPr>
          <p:nvPr/>
        </p:nvCxnSpPr>
        <p:spPr>
          <a:xfrm>
            <a:off x="4673835" y="3530835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6" idx="3"/>
          </p:cNvCxnSpPr>
          <p:nvPr/>
        </p:nvCxnSpPr>
        <p:spPr>
          <a:xfrm flipH="1">
            <a:off x="3553653" y="3530835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131840" y="1988840"/>
            <a:ext cx="2880320" cy="2880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526338" y="2321685"/>
            <a:ext cx="2098467" cy="20984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88473"/>
            <a:ext cx="1584176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>
            <a:stCxn id="3" idx="2"/>
          </p:cNvCxnSpPr>
          <p:nvPr/>
        </p:nvCxnSpPr>
        <p:spPr>
          <a:xfrm>
            <a:off x="4175956" y="3429000"/>
            <a:ext cx="0" cy="1800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45781" y="3530835"/>
            <a:ext cx="0" cy="1800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1534074" cy="1534074"/>
          </a:xfrm>
          <a:prstGeom prst="rect">
            <a:avLst/>
          </a:prstGeom>
        </p:spPr>
      </p:pic>
      <p:sp>
        <p:nvSpPr>
          <p:cNvPr id="27" name="Oval Callout 26"/>
          <p:cNvSpPr/>
          <p:nvPr/>
        </p:nvSpPr>
        <p:spPr>
          <a:xfrm>
            <a:off x="1018557" y="1340768"/>
            <a:ext cx="2905371" cy="1069885"/>
          </a:xfrm>
          <a:prstGeom prst="wedgeEllipseCallout">
            <a:avLst>
              <a:gd name="adj1" fmla="val -48919"/>
              <a:gd name="adj2" fmla="val 9789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Waves are just the up and down movement in water.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471242" y="5157192"/>
            <a:ext cx="9486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Peak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24805" y="6021288"/>
            <a:ext cx="9486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Trough  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>
            <a:stCxn id="24" idx="3"/>
          </p:cNvCxnSpPr>
          <p:nvPr/>
        </p:nvCxnSpPr>
        <p:spPr>
          <a:xfrm flipV="1">
            <a:off x="3419872" y="5331035"/>
            <a:ext cx="756084" cy="108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>
            <a:stCxn id="29" idx="1"/>
          </p:cNvCxnSpPr>
          <p:nvPr/>
        </p:nvCxnSpPr>
        <p:spPr>
          <a:xfrm flipH="1">
            <a:off x="4575571" y="6205954"/>
            <a:ext cx="104923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96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180020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75956" y="3032956"/>
            <a:ext cx="792088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427984" y="3284984"/>
            <a:ext cx="288032" cy="28803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851920" y="2708920"/>
            <a:ext cx="1440160" cy="1440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4" idx="7"/>
            <a:endCxn id="6" idx="7"/>
          </p:cNvCxnSpPr>
          <p:nvPr/>
        </p:nvCxnSpPr>
        <p:spPr>
          <a:xfrm flipV="1">
            <a:off x="4673835" y="2410653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1"/>
            <a:endCxn id="6" idx="1"/>
          </p:cNvCxnSpPr>
          <p:nvPr/>
        </p:nvCxnSpPr>
        <p:spPr>
          <a:xfrm flipH="1" flipV="1">
            <a:off x="3553653" y="2410653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5"/>
            <a:endCxn id="6" idx="5"/>
          </p:cNvCxnSpPr>
          <p:nvPr/>
        </p:nvCxnSpPr>
        <p:spPr>
          <a:xfrm>
            <a:off x="4673835" y="3530835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6" idx="3"/>
          </p:cNvCxnSpPr>
          <p:nvPr/>
        </p:nvCxnSpPr>
        <p:spPr>
          <a:xfrm flipH="1">
            <a:off x="3553653" y="3530835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131840" y="1988840"/>
            <a:ext cx="2880320" cy="2880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526338" y="2321685"/>
            <a:ext cx="2098467" cy="20984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88473"/>
            <a:ext cx="1584176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>
            <a:stCxn id="3" idx="2"/>
          </p:cNvCxnSpPr>
          <p:nvPr/>
        </p:nvCxnSpPr>
        <p:spPr>
          <a:xfrm>
            <a:off x="4175956" y="3429000"/>
            <a:ext cx="0" cy="1800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45781" y="3530835"/>
            <a:ext cx="0" cy="1800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1534074" cy="1534074"/>
          </a:xfrm>
          <a:prstGeom prst="rect">
            <a:avLst/>
          </a:prstGeom>
        </p:spPr>
      </p:pic>
      <p:sp>
        <p:nvSpPr>
          <p:cNvPr id="27" name="Oval Callout 26"/>
          <p:cNvSpPr/>
          <p:nvPr/>
        </p:nvSpPr>
        <p:spPr>
          <a:xfrm>
            <a:off x="1018557" y="1340768"/>
            <a:ext cx="2905371" cy="1069885"/>
          </a:xfrm>
          <a:prstGeom prst="wedgeEllipseCallout">
            <a:avLst>
              <a:gd name="adj1" fmla="val -48919"/>
              <a:gd name="adj2" fmla="val 9789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Waves are just the up and down movement in water.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471242" y="5157192"/>
            <a:ext cx="9486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Peak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24805" y="6021288"/>
            <a:ext cx="9486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Trough  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>
            <a:stCxn id="24" idx="3"/>
          </p:cNvCxnSpPr>
          <p:nvPr/>
        </p:nvCxnSpPr>
        <p:spPr>
          <a:xfrm flipV="1">
            <a:off x="3419872" y="5331035"/>
            <a:ext cx="756084" cy="108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>
            <a:stCxn id="29" idx="1"/>
          </p:cNvCxnSpPr>
          <p:nvPr/>
        </p:nvCxnSpPr>
        <p:spPr>
          <a:xfrm flipH="1">
            <a:off x="4575571" y="6205954"/>
            <a:ext cx="104923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56176" y="560874"/>
            <a:ext cx="2793360" cy="224676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There are other sorts of waves, such as:</a:t>
            </a: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Sound</a:t>
            </a: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Radio</a:t>
            </a: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Light</a:t>
            </a:r>
          </a:p>
          <a:p>
            <a:pPr algn="ctr"/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5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180020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75956" y="3032956"/>
            <a:ext cx="792088" cy="7920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427984" y="3284984"/>
            <a:ext cx="288032" cy="288032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851920" y="2708920"/>
            <a:ext cx="1440160" cy="14401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4" idx="7"/>
            <a:endCxn id="6" idx="7"/>
          </p:cNvCxnSpPr>
          <p:nvPr/>
        </p:nvCxnSpPr>
        <p:spPr>
          <a:xfrm flipV="1">
            <a:off x="4673835" y="2410653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1"/>
            <a:endCxn id="6" idx="1"/>
          </p:cNvCxnSpPr>
          <p:nvPr/>
        </p:nvCxnSpPr>
        <p:spPr>
          <a:xfrm flipH="1" flipV="1">
            <a:off x="3553653" y="2410653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5"/>
            <a:endCxn id="6" idx="5"/>
          </p:cNvCxnSpPr>
          <p:nvPr/>
        </p:nvCxnSpPr>
        <p:spPr>
          <a:xfrm>
            <a:off x="4673835" y="3530835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6" idx="3"/>
          </p:cNvCxnSpPr>
          <p:nvPr/>
        </p:nvCxnSpPr>
        <p:spPr>
          <a:xfrm flipH="1">
            <a:off x="3553653" y="3530835"/>
            <a:ext cx="916512" cy="91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131840" y="1988840"/>
            <a:ext cx="2880320" cy="28803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3526338" y="2321685"/>
            <a:ext cx="2098467" cy="20984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88473"/>
            <a:ext cx="1584176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>
            <a:stCxn id="3" idx="2"/>
          </p:cNvCxnSpPr>
          <p:nvPr/>
        </p:nvCxnSpPr>
        <p:spPr>
          <a:xfrm>
            <a:off x="4175956" y="3429000"/>
            <a:ext cx="0" cy="1800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45781" y="3530835"/>
            <a:ext cx="0" cy="1800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1534074" cy="1534074"/>
          </a:xfrm>
          <a:prstGeom prst="rect">
            <a:avLst/>
          </a:prstGeom>
        </p:spPr>
      </p:pic>
      <p:sp>
        <p:nvSpPr>
          <p:cNvPr id="27" name="Oval Callout 26"/>
          <p:cNvSpPr/>
          <p:nvPr/>
        </p:nvSpPr>
        <p:spPr>
          <a:xfrm>
            <a:off x="1018557" y="1340768"/>
            <a:ext cx="2905371" cy="1069885"/>
          </a:xfrm>
          <a:prstGeom prst="wedgeEllipseCallout">
            <a:avLst>
              <a:gd name="adj1" fmla="val -48919"/>
              <a:gd name="adj2" fmla="val 9789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Waves are just the up and down movement in water.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471242" y="5157192"/>
            <a:ext cx="9486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Peak 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24805" y="6021288"/>
            <a:ext cx="94863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Trough  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>
            <a:stCxn id="24" idx="3"/>
          </p:cNvCxnSpPr>
          <p:nvPr/>
        </p:nvCxnSpPr>
        <p:spPr>
          <a:xfrm flipV="1">
            <a:off x="3419872" y="5331035"/>
            <a:ext cx="756084" cy="1082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>
            <a:stCxn id="29" idx="1"/>
          </p:cNvCxnSpPr>
          <p:nvPr/>
        </p:nvCxnSpPr>
        <p:spPr>
          <a:xfrm flipH="1">
            <a:off x="4575571" y="6205954"/>
            <a:ext cx="104923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56176" y="560874"/>
            <a:ext cx="2793360" cy="224676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There are other sorts of waves, such as:</a:t>
            </a: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Sound</a:t>
            </a: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Radio</a:t>
            </a:r>
          </a:p>
          <a:p>
            <a:pPr algn="ctr"/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Light</a:t>
            </a:r>
          </a:p>
          <a:p>
            <a:pPr algn="ctr"/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88144" y="3205715"/>
            <a:ext cx="2793360" cy="224676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Waves have features in common, and can be divided into two main types:</a:t>
            </a:r>
          </a:p>
          <a:p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Transverse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Longitudinal 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50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1520" y="548680"/>
            <a:ext cx="4320480" cy="72008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Transverse Waves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92080" y="548680"/>
            <a:ext cx="3600400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Eg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light, ultra-violet, gamma rays, radio.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cnx.org/resources/158eadaf1d72608cdf170039d121739e/PG10C5_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20" y="1988840"/>
            <a:ext cx="7812360" cy="2293934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80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1713</Words>
  <Application>Microsoft Office PowerPoint</Application>
  <PresentationFormat>On-screen Show (4:3)</PresentationFormat>
  <Paragraphs>252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20</cp:revision>
  <dcterms:created xsi:type="dcterms:W3CDTF">2014-08-31T12:32:08Z</dcterms:created>
  <dcterms:modified xsi:type="dcterms:W3CDTF">2014-09-05T06:11:59Z</dcterms:modified>
</cp:coreProperties>
</file>