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65" r:id="rId6"/>
    <p:sldId id="266" r:id="rId7"/>
    <p:sldId id="267" r:id="rId8"/>
    <p:sldId id="268" r:id="rId9"/>
    <p:sldId id="270" r:id="rId10"/>
    <p:sldId id="269" r:id="rId11"/>
    <p:sldId id="262" r:id="rId12"/>
    <p:sldId id="272" r:id="rId13"/>
    <p:sldId id="273" r:id="rId14"/>
    <p:sldId id="264" r:id="rId15"/>
    <p:sldId id="271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74" r:id="rId27"/>
    <p:sldId id="263" r:id="rId28"/>
    <p:sldId id="26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11/08/2014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34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11/08/2014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3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11/08/2014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16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11/08/2014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2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11/08/2014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0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11/08/2014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79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11/08/2014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8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11/08/2014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50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11/08/2014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29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11/08/2014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05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11/08/2014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67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02658-2FC9-439B-8E59-011FDFC8874A}" type="datetimeFigureOut">
              <a:rPr lang="en-GB" smtClean="0"/>
              <a:t>11/08/2014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42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Forces 2   Moments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Forces and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us1.webpublications.com.au/static/images/articles/i1113/111379_5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430" y="1988840"/>
            <a:ext cx="4119363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53785" y="1772816"/>
            <a:ext cx="3600401" cy="26776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 increase the force applied to undoing a wheel nut, extend the length of the spanner – you can do this by inserting a length of pipe over the end.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309169"/>
            <a:ext cx="3221980" cy="248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34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2288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E8"/>
              </a:clrFrom>
              <a:clrTo>
                <a:srgbClr val="FFFEE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1600200" cy="1600200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1691680" y="476672"/>
            <a:ext cx="2808312" cy="2664296"/>
          </a:xfrm>
          <a:prstGeom prst="wedgeEllipseCallout">
            <a:avLst>
              <a:gd name="adj1" fmla="val -68131"/>
              <a:gd name="adj2" fmla="val 8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Let’s look at a few examples of calculations involving moments.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4149080"/>
            <a:ext cx="2160240" cy="14401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2195736" y="4293096"/>
            <a:ext cx="288032" cy="122413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429309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32309" y="371703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4m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1520" y="4086364"/>
            <a:ext cx="21602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34837" y="5229200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34534" y="5877272"/>
            <a:ext cx="419345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Moment about X = 5  x  4  =  20N</a:t>
            </a:r>
          </a:p>
          <a:p>
            <a:pPr algn="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(clockwise)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2288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E8"/>
              </a:clrFrom>
              <a:clrTo>
                <a:srgbClr val="FFFEE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1600200" cy="1600200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1691680" y="476672"/>
            <a:ext cx="2808312" cy="2664296"/>
          </a:xfrm>
          <a:prstGeom prst="wedgeEllipseCallout">
            <a:avLst>
              <a:gd name="adj1" fmla="val -68131"/>
              <a:gd name="adj2" fmla="val 8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Let’s look at a few examples of calculations involving moments.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4149080"/>
            <a:ext cx="2160240" cy="14401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2195736" y="4293096"/>
            <a:ext cx="288032" cy="122413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429309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32309" y="371703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4m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1520" y="4086364"/>
            <a:ext cx="21602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34837" y="5229200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34534" y="5877272"/>
            <a:ext cx="419345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Moment about X = 5  x  4  =  20N</a:t>
            </a:r>
          </a:p>
          <a:p>
            <a:pPr algn="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(clockwise)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92080" y="1808820"/>
            <a:ext cx="2880320" cy="14401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 rot="10800000">
            <a:off x="7956376" y="836712"/>
            <a:ext cx="288032" cy="9721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282992" y="1439488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292080" y="2060848"/>
            <a:ext cx="288032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62464" y="206449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</a:t>
            </a:r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8248338" y="548680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788024" y="2617802"/>
            <a:ext cx="419345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Moment about X = 3  x  5  =  15N</a:t>
            </a:r>
          </a:p>
          <a:p>
            <a:pPr algn="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(anticlockwise)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2288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E8"/>
              </a:clrFrom>
              <a:clrTo>
                <a:srgbClr val="FFFEE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1600200" cy="1600200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1691680" y="476672"/>
            <a:ext cx="2808312" cy="2664296"/>
          </a:xfrm>
          <a:prstGeom prst="wedgeEllipseCallout">
            <a:avLst>
              <a:gd name="adj1" fmla="val -68131"/>
              <a:gd name="adj2" fmla="val 8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Let’s look at a few examples of calculations involving moments.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4149080"/>
            <a:ext cx="2160240" cy="14401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2195736" y="4293096"/>
            <a:ext cx="288032" cy="122413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429309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32309" y="371703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4m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1520" y="4086364"/>
            <a:ext cx="21602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34837" y="5229200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34534" y="5877272"/>
            <a:ext cx="419345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Moment about X = 5  x  4  =  20N</a:t>
            </a:r>
          </a:p>
          <a:p>
            <a:pPr algn="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(clockwise)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92080" y="1808820"/>
            <a:ext cx="2880320" cy="14401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 rot="10800000">
            <a:off x="7956376" y="836712"/>
            <a:ext cx="288032" cy="9721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282992" y="1439488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292080" y="2060848"/>
            <a:ext cx="288032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62464" y="206449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</a:t>
            </a:r>
            <a:r>
              <a:rPr lang="en-GB" dirty="0" smtClean="0"/>
              <a:t>m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8248338" y="548680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788024" y="2617802"/>
            <a:ext cx="419345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Moment about X = 3  x  5  =  15N</a:t>
            </a:r>
          </a:p>
          <a:p>
            <a:pPr algn="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(anticlockwise)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2080" y="4149080"/>
            <a:ext cx="3312368" cy="21602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Principle of moments</a:t>
            </a:r>
            <a:endParaRPr lang="en-GB" sz="24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2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893129"/>
              </p:ext>
            </p:extLst>
          </p:nvPr>
        </p:nvGraphicFramePr>
        <p:xfrm>
          <a:off x="1043608" y="1484784"/>
          <a:ext cx="7128792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1.5.2 Turning effect </a:t>
                      </a:r>
                    </a:p>
                    <a:p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Core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the moment of a force as a measure of its turning effect and give everyday examples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Understand that increasing force or distance from the pivot increases the moment of a force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Calculate moment using the product force × perpendicular distance from the pivot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Apply the principle of moments to the balancing of a beam about a pivot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1.5.3 Conditions for equilibrium </a:t>
                      </a:r>
                    </a:p>
                    <a:p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Core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Recognise that, when there is no resultant force and no resultant turning effect, a system is in equilibrium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Supplement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</a:t>
                      </a:r>
                      <a:r>
                        <a:rPr lang="en-GB" sz="14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Apply the principle of moments to different situations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Perform and describe an experiment (involving vertical forces) to show that there is no net moment on a body in equilibrium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8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51520" y="620688"/>
            <a:ext cx="576064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Principle of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211960" y="2708920"/>
            <a:ext cx="720080" cy="72008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691680" y="2492896"/>
            <a:ext cx="5760640" cy="21602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131840" y="1844824"/>
            <a:ext cx="576064" cy="6480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49558" y="2139937"/>
            <a:ext cx="576064" cy="3240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28090" y="3789040"/>
            <a:ext cx="572423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This beam is in a state of balance.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4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51520" y="620688"/>
            <a:ext cx="576064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Principle of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211960" y="2708920"/>
            <a:ext cx="720080" cy="72008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691680" y="2492896"/>
            <a:ext cx="5760640" cy="21602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131840" y="1844824"/>
            <a:ext cx="576064" cy="6480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49558" y="2139937"/>
            <a:ext cx="576064" cy="3240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28090" y="3789040"/>
            <a:ext cx="572423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This beam is in a state of balance.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8090" y="4221088"/>
            <a:ext cx="572423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order to be balanced, the clockwise forces must be equal to the anticlockwise forces.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say that the beam is in a state of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equilibrium.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0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51520" y="620688"/>
            <a:ext cx="576064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Principle of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211960" y="2708920"/>
            <a:ext cx="720080" cy="72008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691680" y="2492896"/>
            <a:ext cx="5760640" cy="21602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131840" y="1844824"/>
            <a:ext cx="576064" cy="6480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49558" y="2139937"/>
            <a:ext cx="576064" cy="3240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28090" y="3789040"/>
            <a:ext cx="572423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This beam is in a state of balance.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8090" y="4221088"/>
            <a:ext cx="572423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order to be balanced, the clockwise forces must be equal to the anticlockwise forces.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say that the beam is in a state of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equilibrium.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5373216"/>
            <a:ext cx="72008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Principle of Moments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states that: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“If an object is in equilibrium, the sum of the clockwise moments about any point is equal to the sum of the anticlockwise moments about that point.”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9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620688"/>
            <a:ext cx="576064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Principle of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211960" y="3412882"/>
            <a:ext cx="720080" cy="72008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693538" y="3196858"/>
            <a:ext cx="5760640" cy="21602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110499" y="2548786"/>
            <a:ext cx="576064" cy="6480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78114" y="2872822"/>
            <a:ext cx="576064" cy="3240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693538" y="4869160"/>
            <a:ext cx="286211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Anticlockwise moment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20  x  1  =  20Nm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E8"/>
              </a:clrFrom>
              <a:clrTo>
                <a:srgbClr val="FFFEE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245920"/>
            <a:ext cx="864096" cy="864096"/>
          </a:xfrm>
          <a:prstGeom prst="rect">
            <a:avLst/>
          </a:prstGeom>
        </p:spPr>
      </p:pic>
      <p:sp>
        <p:nvSpPr>
          <p:cNvPr id="10" name="Oval Callout 9"/>
          <p:cNvSpPr/>
          <p:nvPr/>
        </p:nvSpPr>
        <p:spPr>
          <a:xfrm>
            <a:off x="6878114" y="620688"/>
            <a:ext cx="2014366" cy="1417320"/>
          </a:xfrm>
          <a:prstGeom prst="wedgeEllipseCallout">
            <a:avLst>
              <a:gd name="adj1" fmla="val -62875"/>
              <a:gd name="adj2" fmla="val 171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Let’s look at some worked examples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0" y="1329348"/>
            <a:ext cx="0" cy="1543474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55976" y="287282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63166" y="2420888"/>
            <a:ext cx="122413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87302" y="2708920"/>
            <a:ext cx="257884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166146" y="2708920"/>
            <a:ext cx="0" cy="1224136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98531" y="2425121"/>
            <a:ext cx="0" cy="1543474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79386" y="2240455"/>
            <a:ext cx="576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2m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660350" y="2023615"/>
            <a:ext cx="551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1m</a:t>
            </a:r>
            <a:endParaRPr lang="en-GB" dirty="0"/>
          </a:p>
        </p:txBody>
      </p:sp>
      <p:sp>
        <p:nvSpPr>
          <p:cNvPr id="25" name="Down Arrow 24"/>
          <p:cNvSpPr/>
          <p:nvPr/>
        </p:nvSpPr>
        <p:spPr>
          <a:xfrm>
            <a:off x="3298170" y="3212432"/>
            <a:ext cx="200722" cy="10242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own Arrow 25"/>
          <p:cNvSpPr/>
          <p:nvPr/>
        </p:nvSpPr>
        <p:spPr>
          <a:xfrm>
            <a:off x="7065785" y="3212432"/>
            <a:ext cx="200722" cy="10242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950122" y="4239551"/>
            <a:ext cx="57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10N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182506" y="4236662"/>
            <a:ext cx="59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20N</a:t>
            </a:r>
            <a:endParaRPr lang="en-GB" dirty="0"/>
          </a:p>
        </p:txBody>
      </p:sp>
      <p:sp>
        <p:nvSpPr>
          <p:cNvPr id="29" name="Down Arrow 28"/>
          <p:cNvSpPr/>
          <p:nvPr/>
        </p:nvSpPr>
        <p:spPr>
          <a:xfrm rot="10800000">
            <a:off x="4443286" y="3429000"/>
            <a:ext cx="288032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581102" y="4869160"/>
            <a:ext cx="286211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lockwise moment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10  x  2  =  20Nm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8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620688"/>
            <a:ext cx="576064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Principle of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211960" y="3412882"/>
            <a:ext cx="720080" cy="72008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693538" y="3196858"/>
            <a:ext cx="5760640" cy="21602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110499" y="2548786"/>
            <a:ext cx="576064" cy="6480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78114" y="3034840"/>
            <a:ext cx="576064" cy="1620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693538" y="4869160"/>
            <a:ext cx="286211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Anticlockwise moment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20  x  1  =  20Nm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E8"/>
              </a:clrFrom>
              <a:clrTo>
                <a:srgbClr val="FFFEE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245920"/>
            <a:ext cx="864096" cy="864096"/>
          </a:xfrm>
          <a:prstGeom prst="rect">
            <a:avLst/>
          </a:prstGeom>
        </p:spPr>
      </p:pic>
      <p:sp>
        <p:nvSpPr>
          <p:cNvPr id="10" name="Oval Callout 9"/>
          <p:cNvSpPr/>
          <p:nvPr/>
        </p:nvSpPr>
        <p:spPr>
          <a:xfrm>
            <a:off x="6878114" y="620688"/>
            <a:ext cx="2014366" cy="1417320"/>
          </a:xfrm>
          <a:prstGeom prst="wedgeEllipseCallout">
            <a:avLst>
              <a:gd name="adj1" fmla="val -62875"/>
              <a:gd name="adj2" fmla="val 171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Let’s look at some worked examples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0" y="1329348"/>
            <a:ext cx="0" cy="1543474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55976" y="287282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63166" y="2101085"/>
            <a:ext cx="122413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55653" y="2294682"/>
            <a:ext cx="257884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166146" y="2294682"/>
            <a:ext cx="0" cy="1638374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98531" y="2121951"/>
            <a:ext cx="0" cy="1846644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79386" y="1925350"/>
            <a:ext cx="576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2m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660349" y="1752619"/>
            <a:ext cx="551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1m</a:t>
            </a:r>
            <a:endParaRPr lang="en-GB" dirty="0"/>
          </a:p>
        </p:txBody>
      </p:sp>
      <p:sp>
        <p:nvSpPr>
          <p:cNvPr id="25" name="Down Arrow 24"/>
          <p:cNvSpPr/>
          <p:nvPr/>
        </p:nvSpPr>
        <p:spPr>
          <a:xfrm>
            <a:off x="3298170" y="3212432"/>
            <a:ext cx="200722" cy="10242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own Arrow 25"/>
          <p:cNvSpPr/>
          <p:nvPr/>
        </p:nvSpPr>
        <p:spPr>
          <a:xfrm>
            <a:off x="7065785" y="3212432"/>
            <a:ext cx="200722" cy="10242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950122" y="4239551"/>
            <a:ext cx="57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5N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182506" y="4236662"/>
            <a:ext cx="59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20N</a:t>
            </a:r>
            <a:endParaRPr lang="en-GB" dirty="0"/>
          </a:p>
        </p:txBody>
      </p:sp>
      <p:sp>
        <p:nvSpPr>
          <p:cNvPr id="29" name="Down Arrow 28"/>
          <p:cNvSpPr/>
          <p:nvPr/>
        </p:nvSpPr>
        <p:spPr>
          <a:xfrm rot="10800000">
            <a:off x="4443286" y="3429000"/>
            <a:ext cx="288032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581102" y="4869160"/>
            <a:ext cx="359129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Combined clockwise moment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(5  x  2) + (20 x 0.5)  =  20Nm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03322" y="2708920"/>
            <a:ext cx="576064" cy="47798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5294700" y="2589055"/>
            <a:ext cx="0" cy="1638374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own Arrow 32"/>
          <p:cNvSpPr/>
          <p:nvPr/>
        </p:nvSpPr>
        <p:spPr>
          <a:xfrm>
            <a:off x="5190993" y="3212432"/>
            <a:ext cx="200722" cy="10242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81102" y="2589055"/>
            <a:ext cx="71359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49505" y="2255056"/>
            <a:ext cx="742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0.5m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4971629" y="4239551"/>
            <a:ext cx="59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20N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439745"/>
              </p:ext>
            </p:extLst>
          </p:nvPr>
        </p:nvGraphicFramePr>
        <p:xfrm>
          <a:off x="1043608" y="1484784"/>
          <a:ext cx="7128792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1.5.2 Turning effect </a:t>
                      </a:r>
                    </a:p>
                    <a:p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Core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the moment of a force as a measure of its turning effect and give everyday examples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Understand that increasing force or distance from the pivot increases the moment of a force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Calculate moment using the product force × perpendicular distance from the pivot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Apply the principle of moments to the balancing of a beam about a pivot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1.5.3 Conditions for equilibrium </a:t>
                      </a:r>
                    </a:p>
                    <a:p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Core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Recognise that, when there is no resultant force and no resultant turning effect, a system is in equilibrium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Supplement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Apply the principle of moments to different situations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Perform and describe an experiment (involving vertical forces) to show that there is no net moment on a body in equilibrium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1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51520" y="620688"/>
            <a:ext cx="576064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Principle of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476672"/>
            <a:ext cx="2600505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force does the trailer exert on the hitching point, and what force do the rear tyres exert on the road?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LcK/r97/LcKr97pc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69925" y="2095498"/>
            <a:ext cx="5040559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71800" y="38610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Hitching point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3671900" y="3068960"/>
            <a:ext cx="108012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2160" y="3789040"/>
            <a:ext cx="1588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Rear tyres (consider as a single force)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588224" y="3428999"/>
            <a:ext cx="72008" cy="3600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9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51520" y="620688"/>
            <a:ext cx="576064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Principle of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476672"/>
            <a:ext cx="2600505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force does the trailer exert on the hitching point, and what force do the rear tyres exert on the road?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LcK/r97/LcKr97pc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69925" y="2095498"/>
            <a:ext cx="5040559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 flipV="1">
            <a:off x="4590204" y="2635872"/>
            <a:ext cx="144016" cy="103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266168" y="2133557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Comic Sans MS" panose="030F0702030302020204" pitchFamily="66" charset="0"/>
              </a:rPr>
              <a:t>Centre of mass of trailer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572000" y="2762248"/>
            <a:ext cx="216024" cy="122413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19972" y="40015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400 </a:t>
            </a:r>
            <a:r>
              <a:rPr lang="en-GB" dirty="0" err="1" smtClean="0"/>
              <a:t>kN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707904" y="2710565"/>
            <a:ext cx="0" cy="143851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16216" y="2709741"/>
            <a:ext cx="0" cy="143851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707904" y="2708917"/>
            <a:ext cx="882300" cy="8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34220" y="2708917"/>
            <a:ext cx="1790380" cy="8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98274" y="2687555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3m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274405" y="2635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5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51520" y="620688"/>
            <a:ext cx="576064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Principle of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476672"/>
            <a:ext cx="2600505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force does the trailer exert on the hitching point, and what force do the rear tyres exert on the road?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LcK/r97/LcKr97pc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69925" y="2095498"/>
            <a:ext cx="5040559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 flipV="1">
            <a:off x="4590204" y="2635872"/>
            <a:ext cx="144016" cy="103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266168" y="2133557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Comic Sans MS" panose="030F0702030302020204" pitchFamily="66" charset="0"/>
              </a:rPr>
              <a:t>Centre of mass of trailer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572000" y="2762248"/>
            <a:ext cx="216024" cy="122413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19972" y="40015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400 </a:t>
            </a:r>
            <a:r>
              <a:rPr lang="en-GB" dirty="0" err="1" smtClean="0"/>
              <a:t>kN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707904" y="2710565"/>
            <a:ext cx="0" cy="143851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16216" y="2709741"/>
            <a:ext cx="0" cy="143851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707904" y="2708917"/>
            <a:ext cx="882300" cy="8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34220" y="2708917"/>
            <a:ext cx="1790380" cy="8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98274" y="2687555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3m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274405" y="2635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6m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07904" y="2687555"/>
            <a:ext cx="0" cy="146070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57124" y="2405150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79075" y="4148256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297769" y="4869160"/>
            <a:ext cx="2600505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 the hitching point, the downward force of the trailer on the hitch is equal to the upward force of the hitch on the trailer (X).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9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51520" y="620688"/>
            <a:ext cx="576064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Principle of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476672"/>
            <a:ext cx="2600505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force does the trailer exert on the hitching point, and what force do the rear tyres exert on the road?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LcK/r97/LcKr97pc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69925" y="2095498"/>
            <a:ext cx="5040559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 flipV="1">
            <a:off x="4590204" y="2635872"/>
            <a:ext cx="144016" cy="103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266168" y="2133557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Comic Sans MS" panose="030F0702030302020204" pitchFamily="66" charset="0"/>
              </a:rPr>
              <a:t>Centre of mass of trailer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572000" y="2762248"/>
            <a:ext cx="216024" cy="122413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19972" y="40015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400 </a:t>
            </a:r>
            <a:r>
              <a:rPr lang="en-GB" dirty="0" err="1" smtClean="0"/>
              <a:t>kN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707904" y="2710565"/>
            <a:ext cx="0" cy="143851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16216" y="2709741"/>
            <a:ext cx="0" cy="143851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707904" y="2708917"/>
            <a:ext cx="882300" cy="8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34220" y="2708917"/>
            <a:ext cx="1790380" cy="8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98274" y="2687555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3m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274405" y="2635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6m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07904" y="2687555"/>
            <a:ext cx="0" cy="146070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57124" y="2405150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79075" y="4148256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297769" y="4869160"/>
            <a:ext cx="2600505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 the hitching point, the downward force of the trailer on the hitch is equal to the upward force of the hitch on the trailer (X).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24600" y="2708917"/>
            <a:ext cx="0" cy="146070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84236" y="4148256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265436" y="2372884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15963" y="4866333"/>
            <a:ext cx="2600505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downward force of the rear tyres on the road is equal to the upward force of the road </a:t>
            </a:r>
            <a:r>
              <a:rPr lang="en-GB" sz="1600" smtClean="0">
                <a:solidFill>
                  <a:srgbClr val="FF0000"/>
                </a:solidFill>
                <a:latin typeface="Comic Sans MS" panose="030F0702030302020204" pitchFamily="66" charset="0"/>
              </a:rPr>
              <a:t>on the tyres (Y).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0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51520" y="620688"/>
            <a:ext cx="576064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Principle of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476672"/>
            <a:ext cx="2600505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force does the trailer exert on the hitching point, and what force do the rear tyres exert on the road?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LcK/r97/LcKr97pc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69925" y="2095498"/>
            <a:ext cx="5040559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 flipV="1">
            <a:off x="4590204" y="2635872"/>
            <a:ext cx="144016" cy="103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266168" y="2133557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Comic Sans MS" panose="030F0702030302020204" pitchFamily="66" charset="0"/>
              </a:rPr>
              <a:t>Centre of mass of trailer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572000" y="2762248"/>
            <a:ext cx="216024" cy="122413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19972" y="40015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400 </a:t>
            </a:r>
            <a:r>
              <a:rPr lang="en-GB" dirty="0" err="1" smtClean="0"/>
              <a:t>kN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707904" y="2710565"/>
            <a:ext cx="0" cy="143851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16216" y="2709741"/>
            <a:ext cx="0" cy="143851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707904" y="2708917"/>
            <a:ext cx="882300" cy="8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34220" y="2708917"/>
            <a:ext cx="1790380" cy="8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98274" y="2687555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3m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274405" y="2635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6m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07904" y="2687555"/>
            <a:ext cx="0" cy="146070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57124" y="2405150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79075" y="4148256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51520" y="4527079"/>
            <a:ext cx="5004555" cy="20621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 find X, look at the moments about point B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Clockwise moment = X  </a:t>
            </a:r>
            <a:r>
              <a:rPr lang="en-GB" sz="1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9m</a:t>
            </a:r>
          </a:p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Anticlockwise moment = 400kN  x  6m = 2400kN m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  </a:t>
            </a:r>
            <a:r>
              <a:rPr lang="en-GB" sz="1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9m  =  2400 </a:t>
            </a:r>
            <a:r>
              <a:rPr lang="en-GB" sz="1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kN</a:t>
            </a:r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m</a:t>
            </a:r>
          </a:p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So: X  =  266.7 </a:t>
            </a:r>
            <a:r>
              <a:rPr lang="en-GB" sz="1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kN</a:t>
            </a:r>
            <a:endParaRPr lang="en-GB" sz="1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So: downward force on hitching point = 266.7kN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24600" y="2708917"/>
            <a:ext cx="0" cy="146070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84236" y="4148256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265436" y="2372884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9733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51520" y="620688"/>
            <a:ext cx="576064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Principle of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476672"/>
            <a:ext cx="2600505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force does the trailer exert on the hitching point, and what force do the rear tyres exert on the road?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clipartbest.com/cliparts/LcK/r97/LcKr97pc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69925" y="2095498"/>
            <a:ext cx="5040559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 flipV="1">
            <a:off x="4590204" y="2635872"/>
            <a:ext cx="144016" cy="103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266168" y="2133557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Comic Sans MS" panose="030F0702030302020204" pitchFamily="66" charset="0"/>
              </a:rPr>
              <a:t>Centre of mass of trailer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572000" y="2762248"/>
            <a:ext cx="216024" cy="122413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19972" y="40015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400 </a:t>
            </a:r>
            <a:r>
              <a:rPr lang="en-GB" dirty="0" err="1" smtClean="0"/>
              <a:t>kN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707904" y="2710565"/>
            <a:ext cx="0" cy="143851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16216" y="2709741"/>
            <a:ext cx="0" cy="143851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707904" y="2708917"/>
            <a:ext cx="882300" cy="8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34220" y="2708917"/>
            <a:ext cx="1790380" cy="8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98274" y="2687555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3m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274405" y="2635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6m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07904" y="2687555"/>
            <a:ext cx="0" cy="146070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57124" y="2405150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79075" y="4148256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870574" y="4532581"/>
            <a:ext cx="5093914" cy="20621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 find Y: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Total upward force = Total downward force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So:        X  +  Y   =  400kN</a:t>
            </a:r>
          </a:p>
          <a:p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So:   266.7 + Y    =  400kN</a:t>
            </a:r>
          </a:p>
          <a:p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So:                Y    =  400kN  -  266.7kN</a:t>
            </a:r>
          </a:p>
          <a:p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Y    =   133.3kN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So:  the downward force from rear tyres = 133.3kN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24600" y="2708917"/>
            <a:ext cx="0" cy="146070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84236" y="4148256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265436" y="2372884"/>
            <a:ext cx="50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0583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34492"/>
              </p:ext>
            </p:extLst>
          </p:nvPr>
        </p:nvGraphicFramePr>
        <p:xfrm>
          <a:off x="1043608" y="1484784"/>
          <a:ext cx="7128792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1.5.2 Turning effect </a:t>
                      </a:r>
                    </a:p>
                    <a:p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Core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the moment of a force as a measure of its turning effect and give everyday examples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Understand that increasing force or distance from the pivot increases the moment of a force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Calculate moment using the product force × perpendicular distance from the pivot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Apply the principle of moments to the balancing of a beam about a pivot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1.5.3 Conditions for equilibrium </a:t>
                      </a:r>
                    </a:p>
                    <a:p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Core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Recognise that, when there is no resultant force and no resultant turning effect, a system is in equilibrium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Supplement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Apply the principle of moments to different situations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Perform and describe an experiment (involving vertical forces) to show that there is no net moment on a body in equilibrium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4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Forces 2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00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249310"/>
              </p:ext>
            </p:extLst>
          </p:nvPr>
        </p:nvGraphicFramePr>
        <p:xfrm>
          <a:off x="1043608" y="1484784"/>
          <a:ext cx="7128792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1.5.2 Turning effect </a:t>
                      </a:r>
                    </a:p>
                    <a:p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Core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Describe the moment of a force as a measure of its turning effect and give everyday examples </a:t>
                      </a:r>
                    </a:p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• Understand that increasing force or distance from the pivot increases the moment of a force </a:t>
                      </a:r>
                    </a:p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• Calculate moment using the product force × perpendicular distance from the pivot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Apply the principle of moments to the balancing of a beam about a pivot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1.5.3 Conditions for equilibrium </a:t>
                      </a:r>
                    </a:p>
                    <a:p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Core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Recognise that, when there is no resultant force and no resultant turning effect, a system is in equilibrium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Supplement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Apply the principle of moments to different situations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Perform and describe an experiment (involving vertical forces) to show that there is no net moment on a body in equilibrium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5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http://www.alltoolsdirect.co.uk/ekmps/shops/alltoolsdirect/images/draper-36mm-single-open-end-spanner-37536-5942-p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1637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exagon 1"/>
          <p:cNvSpPr/>
          <p:nvPr/>
        </p:nvSpPr>
        <p:spPr>
          <a:xfrm rot="20047443">
            <a:off x="1062808" y="2749153"/>
            <a:ext cx="501911" cy="45059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241755" y="2903289"/>
            <a:ext cx="144016" cy="1423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5220072" y="1988840"/>
            <a:ext cx="648072" cy="172819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Forces and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3" y="4365104"/>
            <a:ext cx="1693044" cy="1693044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2771800" y="3717032"/>
            <a:ext cx="2772308" cy="2880320"/>
          </a:xfrm>
          <a:prstGeom prst="wedgeEllipseCallout">
            <a:avLst>
              <a:gd name="adj1" fmla="val -100340"/>
              <a:gd name="adj2" fmla="val -12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Spanners are used for tightening and loosening nuts. They help to produce a larger turning effect.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http://www.alltoolsdirect.co.uk/ekmps/shops/alltoolsdirect/images/draper-36mm-single-open-end-spanner-37536-5942-p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1637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exagon 1"/>
          <p:cNvSpPr/>
          <p:nvPr/>
        </p:nvSpPr>
        <p:spPr>
          <a:xfrm rot="20047443">
            <a:off x="1062808" y="2749153"/>
            <a:ext cx="501911" cy="45059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241755" y="2903289"/>
            <a:ext cx="144016" cy="1423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5220072" y="1988840"/>
            <a:ext cx="648072" cy="172819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Forces and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3" y="4365104"/>
            <a:ext cx="1693044" cy="1693044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2771800" y="3717032"/>
            <a:ext cx="2772308" cy="2880320"/>
          </a:xfrm>
          <a:prstGeom prst="wedgeEllipseCallout">
            <a:avLst>
              <a:gd name="adj1" fmla="val -100340"/>
              <a:gd name="adj2" fmla="val -12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Spanners are used for tightening and loosening nuts. They help to produce a larger turning effect.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12160" y="620688"/>
            <a:ext cx="2880320" cy="280831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longer the spanner, the greater the turning effect (force) 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1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http://www.alltoolsdirect.co.uk/ekmps/shops/alltoolsdirect/images/draper-36mm-single-open-end-spanner-37536-5942-p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1637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exagon 1"/>
          <p:cNvSpPr/>
          <p:nvPr/>
        </p:nvSpPr>
        <p:spPr>
          <a:xfrm rot="20047443">
            <a:off x="1062808" y="2749153"/>
            <a:ext cx="501911" cy="45059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241755" y="2903289"/>
            <a:ext cx="144016" cy="1423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5220072" y="1988840"/>
            <a:ext cx="648072" cy="172819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Forces and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3" y="4365104"/>
            <a:ext cx="1693044" cy="1693044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2771800" y="3717032"/>
            <a:ext cx="2772308" cy="2880320"/>
          </a:xfrm>
          <a:prstGeom prst="wedgeEllipseCallout">
            <a:avLst>
              <a:gd name="adj1" fmla="val -100340"/>
              <a:gd name="adj2" fmla="val -126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Spanners are used for tightening and loosening nuts. They help to produce a larger turning effect.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12160" y="620688"/>
            <a:ext cx="2880320" cy="280831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longer the spanner, the greater the turning effect (force) 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520277"/>
            <a:ext cx="2808312" cy="31521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 rot="214592">
            <a:off x="6206306" y="4212418"/>
            <a:ext cx="2304256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The turning effect of a force is called a </a:t>
            </a:r>
            <a:r>
              <a:rPr lang="en-GB" sz="2000" b="1" u="sng" dirty="0" smtClean="0">
                <a:latin typeface="Comic Sans MS" panose="030F0702030302020204" pitchFamily="66" charset="0"/>
              </a:rPr>
              <a:t>moment.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Forces and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E8"/>
              </a:clrFrom>
              <a:clrTo>
                <a:srgbClr val="FFFEE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8465"/>
            <a:ext cx="1600200" cy="1600200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1979712" y="1988840"/>
            <a:ext cx="6912768" cy="3384376"/>
          </a:xfrm>
          <a:prstGeom prst="wedgeRectCallout">
            <a:avLst>
              <a:gd name="adj1" fmla="val -62028"/>
              <a:gd name="adj2" fmla="val -30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   Moment of  =  force  x  perpendicular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a force about                 distance from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a point                            the point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Forces and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E8"/>
              </a:clrFrom>
              <a:clrTo>
                <a:srgbClr val="FFFEE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8465"/>
            <a:ext cx="1600200" cy="1600200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1979712" y="1988840"/>
            <a:ext cx="6912768" cy="3384376"/>
          </a:xfrm>
          <a:prstGeom prst="wedgeRectCallout">
            <a:avLst>
              <a:gd name="adj1" fmla="val -62028"/>
              <a:gd name="adj2" fmla="val -30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   Moment of  =  force  x  perpendicular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a force about                 distance from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a point                            the point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54466" y="5589240"/>
            <a:ext cx="6938014" cy="1152128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Moments may be described as clockwise or anticlockwise, and the moment of a force is also called a </a:t>
            </a:r>
            <a:r>
              <a:rPr lang="en-GB" sz="2400" b="1" u="sng" dirty="0" smtClean="0">
                <a:latin typeface="Comic Sans MS" panose="030F0702030302020204" pitchFamily="66" charset="0"/>
              </a:rPr>
              <a:t>torque.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94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Forces and moments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E8"/>
              </a:clrFrom>
              <a:clrTo>
                <a:srgbClr val="FFFEE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8465"/>
            <a:ext cx="1600200" cy="1600200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1979712" y="1988840"/>
            <a:ext cx="6912768" cy="3384376"/>
          </a:xfrm>
          <a:prstGeom prst="wedgeRectCallout">
            <a:avLst>
              <a:gd name="adj1" fmla="val -62028"/>
              <a:gd name="adj2" fmla="val -30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   Moment of  =  force  x  perpendicular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a force about                 distance from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a point                            the point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54466" y="5589240"/>
            <a:ext cx="6938014" cy="1152128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Moments may be described as clockwise or anticlockwise, and the moment of a force is also called a </a:t>
            </a:r>
            <a:r>
              <a:rPr lang="en-GB" sz="2400" b="1" u="sng" dirty="0" smtClean="0">
                <a:latin typeface="Comic Sans MS" panose="030F0702030302020204" pitchFamily="66" charset="0"/>
              </a:rPr>
              <a:t>torque.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520" y="3681028"/>
            <a:ext cx="1440160" cy="291632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Don’t forget that the unit of Force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ie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the Newton (N)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1504</Words>
  <Application>Microsoft Office PowerPoint</Application>
  <PresentationFormat>On-screen Show (4:3)</PresentationFormat>
  <Paragraphs>276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25</cp:revision>
  <dcterms:created xsi:type="dcterms:W3CDTF">2014-07-05T12:56:18Z</dcterms:created>
  <dcterms:modified xsi:type="dcterms:W3CDTF">2014-08-11T13:04:19Z</dcterms:modified>
</cp:coreProperties>
</file>