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302" r:id="rId4"/>
    <p:sldId id="297" r:id="rId5"/>
    <p:sldId id="298" r:id="rId6"/>
    <p:sldId id="265" r:id="rId7"/>
    <p:sldId id="258" r:id="rId8"/>
    <p:sldId id="266" r:id="rId9"/>
    <p:sldId id="267" r:id="rId10"/>
    <p:sldId id="262" r:id="rId11"/>
    <p:sldId id="269" r:id="rId12"/>
    <p:sldId id="268" r:id="rId13"/>
    <p:sldId id="271" r:id="rId14"/>
    <p:sldId id="285" r:id="rId15"/>
    <p:sldId id="286" r:id="rId16"/>
    <p:sldId id="287" r:id="rId17"/>
    <p:sldId id="292" r:id="rId18"/>
    <p:sldId id="293" r:id="rId19"/>
    <p:sldId id="294" r:id="rId20"/>
    <p:sldId id="296" r:id="rId21"/>
    <p:sldId id="289" r:id="rId22"/>
    <p:sldId id="290" r:id="rId23"/>
    <p:sldId id="291" r:id="rId24"/>
    <p:sldId id="303" r:id="rId25"/>
    <p:sldId id="270" r:id="rId26"/>
    <p:sldId id="288" r:id="rId27"/>
    <p:sldId id="273" r:id="rId28"/>
    <p:sldId id="279" r:id="rId29"/>
    <p:sldId id="280" r:id="rId30"/>
    <p:sldId id="281" r:id="rId31"/>
    <p:sldId id="282" r:id="rId32"/>
    <p:sldId id="283" r:id="rId33"/>
    <p:sldId id="284" r:id="rId34"/>
    <p:sldId id="304" r:id="rId35"/>
    <p:sldId id="274" r:id="rId36"/>
    <p:sldId id="275" r:id="rId37"/>
    <p:sldId id="276" r:id="rId38"/>
    <p:sldId id="299" r:id="rId39"/>
    <p:sldId id="277" r:id="rId40"/>
    <p:sldId id="278" r:id="rId41"/>
    <p:sldId id="300" r:id="rId42"/>
    <p:sldId id="301" r:id="rId43"/>
    <p:sldId id="264" r:id="rId44"/>
    <p:sldId id="263" r:id="rId45"/>
    <p:sldId id="26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D8503-C3EE-4926-AB93-25EF070BD938}" type="datetimeFigureOut">
              <a:rPr lang="en-GB" smtClean="0"/>
              <a:t>27/07/2014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956C0-BAEE-41F4-BA9D-A24317D9F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6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956C0-BAEE-41F4-BA9D-A24317D9F27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105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956C0-BAEE-41F4-BA9D-A24317D9F27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105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956C0-BAEE-41F4-BA9D-A24317D9F27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105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956C0-BAEE-41F4-BA9D-A24317D9F27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10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956C0-BAEE-41F4-BA9D-A24317D9F27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105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956C0-BAEE-41F4-BA9D-A24317D9F27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105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956C0-BAEE-41F4-BA9D-A24317D9F27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10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27/07/2014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34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27/07/2014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03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27/07/2014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27/07/2014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27/07/2014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0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27/07/2014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79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27/07/2014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38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27/07/2014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0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27/07/2014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2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27/07/2014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5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27/07/2014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7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02658-2FC9-439B-8E59-011FDFC8874A}" type="datetimeFigureOut">
              <a:rPr lang="en-GB" smtClean="0"/>
              <a:t>27/07/2014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42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Forces 1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98029" y="548680"/>
            <a:ext cx="79208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Newton’s first law of motion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everyhistory.org/images37/1640/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7" y="1484784"/>
            <a:ext cx="2160240" cy="26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059832" y="1787714"/>
            <a:ext cx="5616624" cy="2304256"/>
          </a:xfrm>
          <a:prstGeom prst="wedgeEllipseCallout">
            <a:avLst>
              <a:gd name="adj1" fmla="val -73101"/>
              <a:gd name="adj2" fmla="val -2354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If no external force is acting on it, and object will:</a:t>
            </a:r>
          </a:p>
          <a:p>
            <a:pPr marL="285750" indent="-285750" algn="ctr">
              <a:buFontTx/>
              <a:buChar char="-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If stationary, remain stationary</a:t>
            </a:r>
          </a:p>
          <a:p>
            <a:pPr marL="285750" indent="-285750" algn="ctr">
              <a:buFontTx/>
              <a:buChar char="-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If moving, keep moving at a steady speed in a straight line.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98029" y="548680"/>
            <a:ext cx="79208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Newton’s first law of motion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everyhistory.org/images37/1640/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7" y="1484784"/>
            <a:ext cx="2160240" cy="26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059832" y="1787714"/>
            <a:ext cx="5616624" cy="2304256"/>
          </a:xfrm>
          <a:prstGeom prst="wedgeEllipseCallout">
            <a:avLst>
              <a:gd name="adj1" fmla="val -73101"/>
              <a:gd name="adj2" fmla="val -2354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If no external force is acting on it, and object will:</a:t>
            </a:r>
          </a:p>
          <a:p>
            <a:pPr marL="285750" indent="-285750" algn="ctr">
              <a:buFontTx/>
              <a:buChar char="-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If stationary, remain stationary</a:t>
            </a:r>
          </a:p>
          <a:p>
            <a:pPr marL="285750" indent="-285750" algn="ctr">
              <a:buFontTx/>
              <a:buChar char="-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If moving, keep moving at a steady speed in a straight line.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www.clipart.dk.co.uk/DKImages/sci_space/image_sci_space03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209" y="4091970"/>
            <a:ext cx="3966247" cy="254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5489" y="4321498"/>
            <a:ext cx="3600400" cy="20882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 space, where there are no external forces, a satellite will continue to move at a steady speed in a straight line …. for ever!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9493" y="548680"/>
            <a:ext cx="3600400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Balanced forces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://falconsscience.files.wordpress.com/2007/10/balancedforc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04" y="2492896"/>
            <a:ext cx="4126335" cy="350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887375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forces are in balance, then they cancel each other out, and the object behaves as if there is no force on it at 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01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9493" y="548680"/>
            <a:ext cx="3600400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Balanced forces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://falconsscience.files.wordpress.com/2007/10/balancedforc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04" y="2492896"/>
            <a:ext cx="4126335" cy="350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887375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forces are in balance, then they cancel each other out, and the object behaves as if there is no force on it at all</a:t>
            </a:r>
            <a:endParaRPr lang="en-GB" dirty="0"/>
          </a:p>
        </p:txBody>
      </p:sp>
      <p:pic>
        <p:nvPicPr>
          <p:cNvPr id="6146" name="Picture 2" descr="http://www.picgifs.com/sport-graphics/sport-graphics/skydiving/sport-graphics-skydiving-1517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2" y="1485677"/>
            <a:ext cx="3652992" cy="231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149080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When terminal velocity is reached, the skydiver is falling at a steady speed.  The force of air resistance is exactly balanced by the air resistance pushing upwards.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7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4400" b="1" u="sng">
                <a:solidFill>
                  <a:schemeClr val="tx2"/>
                </a:solidFill>
                <a:latin typeface="Gill Sans MT" pitchFamily="34" charset="0"/>
              </a:rPr>
              <a:t>Balanced or unbalanced forces?</a:t>
            </a:r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3200400" y="990600"/>
          <a:ext cx="2524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CorelDRAW 6.0" r:id="rId3" imgW="6791040" imgH="2977920" progId="CorelDRAW.Graphic.6">
                  <p:embed/>
                </p:oleObj>
              </mc:Choice>
              <mc:Fallback>
                <p:oleObj name="CorelDRAW 6.0" r:id="rId3" imgW="6791040" imgH="2977920" progId="CorelDRAW.Graphic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990600"/>
                        <a:ext cx="252412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3200400" y="2514600"/>
          <a:ext cx="2524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CorelDRAW 6.0" r:id="rId5" imgW="6791040" imgH="2977920" progId="CorelDRAW.Graphic.6">
                  <p:embed/>
                </p:oleObj>
              </mc:Choice>
              <mc:Fallback>
                <p:oleObj name="CorelDRAW 6.0" r:id="rId5" imgW="6791040" imgH="2977920" progId="CorelDRAW.Graphic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514600"/>
                        <a:ext cx="252412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3200400" y="4038600"/>
          <a:ext cx="2524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CorelDRAW 6.0" r:id="rId6" imgW="6791040" imgH="2977920" progId="CorelDRAW.Graphic.6">
                  <p:embed/>
                </p:oleObj>
              </mc:Choice>
              <mc:Fallback>
                <p:oleObj name="CorelDRAW 6.0" r:id="rId6" imgW="6791040" imgH="2977920" progId="CorelDRAW.Graphic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038600"/>
                        <a:ext cx="252412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3200400" y="5486400"/>
          <a:ext cx="2524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CorelDRAW 6.0" r:id="rId7" imgW="6791040" imgH="2977920" progId="CorelDRAW.Graphic.6">
                  <p:embed/>
                </p:oleObj>
              </mc:Choice>
              <mc:Fallback>
                <p:oleObj name="CorelDRAW 6.0" r:id="rId7" imgW="6791040" imgH="2977920" progId="CorelDRAW.Graphic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486400"/>
                        <a:ext cx="252412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5943600" y="1143000"/>
            <a:ext cx="1295400" cy="762000"/>
          </a:xfrm>
          <a:prstGeom prst="rightArrow">
            <a:avLst>
              <a:gd name="adj1" fmla="val 50000"/>
              <a:gd name="adj2" fmla="val 4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5943600" y="2667000"/>
            <a:ext cx="1295400" cy="762000"/>
          </a:xfrm>
          <a:prstGeom prst="rightArrow">
            <a:avLst>
              <a:gd name="adj1" fmla="val 50000"/>
              <a:gd name="adj2" fmla="val 4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5943600" y="4191000"/>
            <a:ext cx="1295400" cy="762000"/>
          </a:xfrm>
          <a:prstGeom prst="rightArrow">
            <a:avLst>
              <a:gd name="adj1" fmla="val 50000"/>
              <a:gd name="adj2" fmla="val 4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2286000" y="2895600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 flipH="1">
            <a:off x="1752600" y="4191000"/>
            <a:ext cx="1295400" cy="762000"/>
          </a:xfrm>
          <a:prstGeom prst="rightArrow">
            <a:avLst>
              <a:gd name="adj1" fmla="val 50000"/>
              <a:gd name="adj2" fmla="val 4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 flipH="1">
            <a:off x="1752600" y="5638800"/>
            <a:ext cx="1295400" cy="762000"/>
          </a:xfrm>
          <a:prstGeom prst="rightArrow">
            <a:avLst>
              <a:gd name="adj1" fmla="val 50000"/>
              <a:gd name="adj2" fmla="val 4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sp>
        <p:nvSpPr>
          <p:cNvPr id="1037" name="TextBox 12"/>
          <p:cNvSpPr txBox="1">
            <a:spLocks noChangeArrowheads="1"/>
          </p:cNvSpPr>
          <p:nvPr/>
        </p:nvSpPr>
        <p:spPr bwMode="auto">
          <a:xfrm>
            <a:off x="250825" y="981075"/>
            <a:ext cx="23764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3600" dirty="0">
                <a:latin typeface="Calibri" pitchFamily="34" charset="0"/>
              </a:rPr>
              <a:t>W</a:t>
            </a:r>
            <a:r>
              <a:rPr lang="en-GB" altLang="en-US" sz="3600" dirty="0" smtClean="0">
                <a:latin typeface="Calibri" pitchFamily="34" charset="0"/>
              </a:rPr>
              <a:t>hat </a:t>
            </a:r>
            <a:r>
              <a:rPr lang="en-GB" altLang="en-US" sz="3600" dirty="0">
                <a:latin typeface="Calibri" pitchFamily="34" charset="0"/>
              </a:rPr>
              <a:t>will happen in each </a:t>
            </a:r>
            <a:r>
              <a:rPr lang="en-GB" altLang="en-US" sz="3600" dirty="0" smtClean="0">
                <a:latin typeface="Calibri" pitchFamily="34" charset="0"/>
              </a:rPr>
              <a:t>case?</a:t>
            </a:r>
            <a:endParaRPr lang="en-GB" altLang="en-US" sz="3600" dirty="0">
              <a:latin typeface="Calibri" pitchFamily="34" charset="0"/>
            </a:endParaRPr>
          </a:p>
        </p:txBody>
      </p:sp>
      <p:sp>
        <p:nvSpPr>
          <p:cNvPr id="1038" name="TextBox 13"/>
          <p:cNvSpPr txBox="1">
            <a:spLocks noChangeArrowheads="1"/>
          </p:cNvSpPr>
          <p:nvPr/>
        </p:nvSpPr>
        <p:spPr bwMode="auto">
          <a:xfrm>
            <a:off x="7451725" y="908050"/>
            <a:ext cx="720725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4800">
                <a:latin typeface="Calibri" pitchFamily="34" charset="0"/>
              </a:rPr>
              <a:t>A</a:t>
            </a:r>
          </a:p>
          <a:p>
            <a:pPr algn="ctr" eaLnBrk="1" hangingPunct="1"/>
            <a:endParaRPr lang="en-GB" altLang="en-US" sz="4800">
              <a:latin typeface="Calibri" pitchFamily="34" charset="0"/>
            </a:endParaRPr>
          </a:p>
          <a:p>
            <a:pPr algn="ctr" eaLnBrk="1" hangingPunct="1"/>
            <a:r>
              <a:rPr lang="en-GB" altLang="en-US" sz="4800">
                <a:latin typeface="Calibri" pitchFamily="34" charset="0"/>
              </a:rPr>
              <a:t>B</a:t>
            </a:r>
          </a:p>
          <a:p>
            <a:pPr algn="ctr" eaLnBrk="1" hangingPunct="1"/>
            <a:endParaRPr lang="en-GB" altLang="en-US" sz="4800">
              <a:latin typeface="Calibri" pitchFamily="34" charset="0"/>
            </a:endParaRPr>
          </a:p>
          <a:p>
            <a:pPr algn="ctr" eaLnBrk="1" hangingPunct="1"/>
            <a:r>
              <a:rPr lang="en-GB" altLang="en-US" sz="4800">
                <a:latin typeface="Calibri" pitchFamily="34" charset="0"/>
              </a:rPr>
              <a:t>C</a:t>
            </a:r>
          </a:p>
          <a:p>
            <a:pPr algn="ctr" eaLnBrk="1" hangingPunct="1"/>
            <a:endParaRPr lang="en-GB" altLang="en-US" sz="4800">
              <a:latin typeface="Calibri" pitchFamily="34" charset="0"/>
            </a:endParaRPr>
          </a:p>
          <a:p>
            <a:pPr algn="ctr" eaLnBrk="1" hangingPunct="1"/>
            <a:r>
              <a:rPr lang="en-GB" altLang="en-US" sz="4800">
                <a:latin typeface="Calibri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110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  <p:bldP spid="24586" grpId="0" animBg="1"/>
      <p:bldP spid="24587" grpId="0" animBg="1"/>
      <p:bldP spid="24588" grpId="0" animBg="1"/>
      <p:bldP spid="24589" grpId="0" animBg="1"/>
      <p:bldP spid="245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u="sng" smtClean="0">
                <a:latin typeface="Gill Sans MT" pitchFamily="34" charset="0"/>
              </a:rPr>
              <a:t>Balanced and Unbalanced Forces</a:t>
            </a:r>
            <a:endParaRPr lang="en-US" altLang="en-US" sz="4000" b="1" u="sng" smtClean="0">
              <a:latin typeface="Gill Sans MT" pitchFamily="34" charset="0"/>
            </a:endParaRPr>
          </a:p>
        </p:txBody>
      </p:sp>
      <p:graphicFrame>
        <p:nvGraphicFramePr>
          <p:cNvPr id="23557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2987675" y="2852738"/>
          <a:ext cx="2160588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orelDRAW 6.0" r:id="rId3" imgW="6791040" imgH="2977920" progId="CorelDRAW.Graphic.6">
                  <p:embed/>
                </p:oleObj>
              </mc:Choice>
              <mc:Fallback>
                <p:oleObj name="CorelDRAW 6.0" r:id="rId3" imgW="6791040" imgH="2977920" progId="CorelDRAW.Graphic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852738"/>
                        <a:ext cx="2160588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72723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 u="sng">
                <a:latin typeface="Gill Sans MT" pitchFamily="34" charset="0"/>
              </a:rPr>
              <a:t>Balanced forces: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Gill Sans MT" pitchFamily="34" charset="0"/>
              </a:rPr>
              <a:t>If the forces acting on an object are balanced then the object will either remain stationary or continue to move with a constant speed.</a:t>
            </a:r>
            <a:endParaRPr lang="en-US" altLang="en-US" sz="2000">
              <a:latin typeface="Gill Sans MT" pitchFamily="34" charset="0"/>
            </a:endParaRP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 flipH="1">
            <a:off x="2195513" y="3068638"/>
            <a:ext cx="660400" cy="587375"/>
          </a:xfrm>
          <a:prstGeom prst="rightArrow">
            <a:avLst>
              <a:gd name="adj1" fmla="val 50000"/>
              <a:gd name="adj2" fmla="val 281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 rot="10856370" flipH="1">
            <a:off x="5219700" y="3068638"/>
            <a:ext cx="660400" cy="587375"/>
          </a:xfrm>
          <a:prstGeom prst="rightArrow">
            <a:avLst>
              <a:gd name="adj1" fmla="val 50000"/>
              <a:gd name="adj2" fmla="val 281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u="sng" smtClean="0">
                <a:latin typeface="Gill Sans MT" pitchFamily="34" charset="0"/>
              </a:rPr>
              <a:t>Balanced and Unbalanced Forces</a:t>
            </a:r>
            <a:endParaRPr lang="en-US" altLang="en-US" sz="4000" b="1" u="sng" smtClean="0">
              <a:latin typeface="Gill Sans MT" pitchFamily="34" charset="0"/>
            </a:endParaRPr>
          </a:p>
        </p:txBody>
      </p:sp>
      <p:graphicFrame>
        <p:nvGraphicFramePr>
          <p:cNvPr id="23557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2987675" y="2852738"/>
          <a:ext cx="2160588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CorelDRAW 6.0" r:id="rId3" imgW="6791040" imgH="2977920" progId="CorelDRAW.Graphic.6">
                  <p:embed/>
                </p:oleObj>
              </mc:Choice>
              <mc:Fallback>
                <p:oleObj name="CorelDRAW 6.0" r:id="rId3" imgW="6791040" imgH="2977920" progId="CorelDRAW.Graphic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852738"/>
                        <a:ext cx="2160588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72723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 u="sng">
                <a:latin typeface="Gill Sans MT" pitchFamily="34" charset="0"/>
              </a:rPr>
              <a:t>Balanced forces: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Gill Sans MT" pitchFamily="34" charset="0"/>
              </a:rPr>
              <a:t>If the forces acting on an object are balanced then the object will either remain stationary or continue to move with a constant speed.</a:t>
            </a:r>
            <a:endParaRPr lang="en-US" altLang="en-US" sz="2000">
              <a:latin typeface="Gill Sans MT" pitchFamily="34" charset="0"/>
            </a:endParaRP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 flipH="1">
            <a:off x="2195513" y="3068638"/>
            <a:ext cx="660400" cy="587375"/>
          </a:xfrm>
          <a:prstGeom prst="rightArrow">
            <a:avLst>
              <a:gd name="adj1" fmla="val 50000"/>
              <a:gd name="adj2" fmla="val 281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 rot="10856370" flipH="1">
            <a:off x="5219700" y="3068638"/>
            <a:ext cx="660400" cy="587375"/>
          </a:xfrm>
          <a:prstGeom prst="rightArrow">
            <a:avLst>
              <a:gd name="adj1" fmla="val 50000"/>
              <a:gd name="adj2" fmla="val 281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971550" y="3860800"/>
            <a:ext cx="72723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 u="sng">
                <a:latin typeface="Gill Sans MT" pitchFamily="34" charset="0"/>
              </a:rPr>
              <a:t>Unbalanced forces: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Gill Sans MT" pitchFamily="34" charset="0"/>
              </a:rPr>
              <a:t>If the forces acting on an object are unbalanced then the object will change its speed.  It will begin to move, speed up, slow down or stop.</a:t>
            </a:r>
            <a:endParaRPr lang="en-US" altLang="en-US" sz="2000">
              <a:latin typeface="Gill Sans MT" pitchFamily="34" charset="0"/>
            </a:endParaRPr>
          </a:p>
        </p:txBody>
      </p:sp>
      <p:graphicFrame>
        <p:nvGraphicFramePr>
          <p:cNvPr id="23566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2916238" y="5445125"/>
          <a:ext cx="2376487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CorelDRAW 6.0" r:id="rId5" imgW="6791040" imgH="2977920" progId="CorelDRAW.Graphic.6">
                  <p:embed/>
                </p:oleObj>
              </mc:Choice>
              <mc:Fallback>
                <p:oleObj name="CorelDRAW 6.0" r:id="rId5" imgW="6791040" imgH="2977920" progId="CorelDRAW.Graphic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445125"/>
                        <a:ext cx="2376487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AutoShape 16"/>
          <p:cNvSpPr>
            <a:spLocks noChangeArrowheads="1"/>
          </p:cNvSpPr>
          <p:nvPr/>
        </p:nvSpPr>
        <p:spPr bwMode="auto">
          <a:xfrm rot="10856370" flipH="1">
            <a:off x="5435600" y="5734050"/>
            <a:ext cx="660400" cy="587375"/>
          </a:xfrm>
          <a:prstGeom prst="rightArrow">
            <a:avLst>
              <a:gd name="adj1" fmla="val 50000"/>
              <a:gd name="adj2" fmla="val 281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 flipH="1">
            <a:off x="1547813" y="5589588"/>
            <a:ext cx="1236662" cy="804862"/>
          </a:xfrm>
          <a:prstGeom prst="rightArrow">
            <a:avLst>
              <a:gd name="adj1" fmla="val 50000"/>
              <a:gd name="adj2" fmla="val 384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1519" y="404664"/>
            <a:ext cx="360040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Friction and Stopping Forces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1519" y="404664"/>
            <a:ext cx="360040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Friction and Stopping Forces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450" y="1268760"/>
            <a:ext cx="866403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Although it is sometimes unwanted, friction can really help us – for example in car braking systems, and giving shoes grip on the ground.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C:\Users\asus\AppData\Local\Microsoft\Windows\INetCache\IE\R4LAI2AA\Fotolia_63863660_X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1981076" cy="1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sus\AppData\Local\Microsoft\Windows\INetCache\IE\M5TANJ5G\Fotolia_47431417_X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F6FD"/>
              </a:clrFrom>
              <a:clrTo>
                <a:srgbClr val="EDF6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95611"/>
            <a:ext cx="2410718" cy="159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0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1519" y="404664"/>
            <a:ext cx="360040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Friction and Stopping Forces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450" y="1268760"/>
            <a:ext cx="866403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Although it is sometimes unwanted, friction can really help us – for example in car braking systems, and giving shoes grip on the ground.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C:\Users\asus\AppData\Local\Microsoft\Windows\INetCache\IE\R4LAI2AA\Fotolia_63863660_X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1981076" cy="1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sus\AppData\Local\Microsoft\Windows\INetCache\IE\M5TANJ5G\Fotolia_47431417_X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F6FD"/>
              </a:clrFrom>
              <a:clrTo>
                <a:srgbClr val="EDF6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95611"/>
            <a:ext cx="2410718" cy="159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19" y="6309320"/>
            <a:ext cx="3600400" cy="3600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http://www.clipartbest.com/cliparts/dc7/eK9/dc7eK9Gc9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5129" y="3089567"/>
            <a:ext cx="428968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4869160"/>
            <a:ext cx="208823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51919" y="4185940"/>
            <a:ext cx="504056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 the block is gently pulled, friction stops it moving – increase the force and the block will start to slip = starting or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static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friction.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17646"/>
              </p:ext>
            </p:extLst>
          </p:nvPr>
        </p:nvGraphicFramePr>
        <p:xfrm>
          <a:off x="1043608" y="1484784"/>
          <a:ext cx="7128792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1.5.1 Effects of forces </a:t>
                      </a:r>
                    </a:p>
                    <a:p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Recognise that a force may produce a change in size and shape of a body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Plot and interpret extension-load graphs and describe the associated experimental procedure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Describe the ways in which a force may change the motion of a body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Find the resultant of two or more forces acting along the same line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Recognise that if there is no resultant force on a body it either remains at rest or continues at constant speed in a straight line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Understand friction as the force between two surfaces which impedes motion and results in heating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Recognise air resistance as a form of friction</a:t>
                      </a: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State Hooke’s Law and recall and use the expression F = k x, where k is the spring constant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Recognise the significance of the ‘limit of proportionality’ for an extension-load graph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Recall and use the relation between force, mass and acceleration (including the direction), F = ma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Describe qualitatively motion in a circular path due to a perpendicular force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1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1519" y="404664"/>
            <a:ext cx="360040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Friction and Stopping Forces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450" y="1268760"/>
            <a:ext cx="866403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Although it is sometimes unwanted, friction can really help us – for example in car braking systems, and giving shoes grip on the ground.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C:\Users\asus\AppData\Local\Microsoft\Windows\INetCache\IE\R4LAI2AA\Fotolia_63863660_X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1981076" cy="1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sus\AppData\Local\Microsoft\Windows\INetCache\IE\M5TANJ5G\Fotolia_47431417_X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F6FD"/>
              </a:clrFrom>
              <a:clrTo>
                <a:srgbClr val="EDF6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95611"/>
            <a:ext cx="2410718" cy="159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19" y="6309320"/>
            <a:ext cx="3600400" cy="3600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http://www.clipartbest.com/cliparts/dc7/eK9/dc7eK9Gc9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18573" y="3089568"/>
            <a:ext cx="428968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7624" y="4869160"/>
            <a:ext cx="208823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51918" y="4090204"/>
            <a:ext cx="5040561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When the block starts to move, the friction drops.  Moving or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dynamic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friction is less than static friction.  This friction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materials up.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8067" y="5301208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519" y="5445224"/>
            <a:ext cx="7206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5579052"/>
            <a:ext cx="972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519" y="5733256"/>
            <a:ext cx="7206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8067" y="5949280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9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90488"/>
            <a:ext cx="8229600" cy="1143001"/>
          </a:xfrm>
        </p:spPr>
        <p:txBody>
          <a:bodyPr/>
          <a:lstStyle/>
          <a:p>
            <a:r>
              <a:rPr lang="en-GB" altLang="en-US" smtClean="0"/>
              <a:t>Stopping distance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893175" cy="237648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GB" dirty="0">
                <a:latin typeface="Comic Sans MS" pitchFamily="66" charset="0"/>
              </a:rPr>
              <a:t>T</a:t>
            </a:r>
            <a:r>
              <a:rPr lang="en-GB" dirty="0" smtClean="0">
                <a:latin typeface="Comic Sans MS" pitchFamily="66" charset="0"/>
              </a:rPr>
              <a:t>he distance needed for a car, travelling at a given speed, to stop (m).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GB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GB" dirty="0" smtClean="0">
                <a:latin typeface="Comic Sans MS" pitchFamily="66" charset="0"/>
              </a:rPr>
              <a:t>Stopping distance = Thinking distance + Braking Distance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GB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GB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GB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GB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GB" dirty="0" smtClean="0">
              <a:latin typeface="Comic Sans MS" pitchFamily="66" charset="0"/>
            </a:endParaRPr>
          </a:p>
        </p:txBody>
      </p:sp>
      <p:pic>
        <p:nvPicPr>
          <p:cNvPr id="6148" name="Picture 4" descr="j021295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3789363"/>
            <a:ext cx="1828800" cy="1149350"/>
          </a:xfrm>
        </p:spPr>
      </p:pic>
      <p:pic>
        <p:nvPicPr>
          <p:cNvPr id="6149" name="Picture 6" descr="j0189242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076700"/>
            <a:ext cx="847725" cy="857250"/>
          </a:xfrm>
        </p:spPr>
      </p:pic>
      <p:pic>
        <p:nvPicPr>
          <p:cNvPr id="6150" name="Picture 9" descr="j032375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652963"/>
            <a:ext cx="10302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0" descr="j029516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037138"/>
            <a:ext cx="1439862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2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latin typeface="Comic Sans MS" pitchFamily="66" charset="0"/>
              </a:rPr>
              <a:t>Thinking Distance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1800225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   Before we react to a danger our brain takes time to think. The distance travelled during this time is the </a:t>
            </a:r>
            <a:r>
              <a:rPr lang="en-GB" altLang="en-US" u="sng" smtClean="0">
                <a:latin typeface="Comic Sans MS" pitchFamily="66" charset="0"/>
              </a:rPr>
              <a:t>Thinking Distance </a:t>
            </a:r>
            <a:r>
              <a:rPr lang="en-GB" altLang="en-US" smtClean="0">
                <a:latin typeface="Comic Sans MS" pitchFamily="66" charset="0"/>
              </a:rPr>
              <a:t>(m)</a:t>
            </a:r>
          </a:p>
          <a:p>
            <a:pPr>
              <a:buFontTx/>
              <a:buNone/>
            </a:pPr>
            <a:endParaRPr lang="en-GB" altLang="en-US" smtClean="0">
              <a:latin typeface="Comic Sans MS" pitchFamily="66" charset="0"/>
            </a:endParaRPr>
          </a:p>
        </p:txBody>
      </p:sp>
      <p:pic>
        <p:nvPicPr>
          <p:cNvPr id="20486" name="Picture 6" descr="j02853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5037138"/>
            <a:ext cx="1660525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j033647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467225"/>
            <a:ext cx="13684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1690688" y="3068638"/>
            <a:ext cx="2952750" cy="18002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051050" y="3357563"/>
            <a:ext cx="21605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>
                <a:solidFill>
                  <a:srgbClr val="CC0000"/>
                </a:solidFill>
              </a:rPr>
              <a:t>Mmh, a level crossing! I should stop now!</a:t>
            </a:r>
          </a:p>
        </p:txBody>
      </p:sp>
      <p:sp>
        <p:nvSpPr>
          <p:cNvPr id="20494" name="WordArt 14"/>
          <p:cNvSpPr>
            <a:spLocks noChangeArrowheads="1" noChangeShapeType="1" noTextEdit="1"/>
          </p:cNvSpPr>
          <p:nvPr/>
        </p:nvSpPr>
        <p:spPr bwMode="auto">
          <a:xfrm>
            <a:off x="5364163" y="3213100"/>
            <a:ext cx="1190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0.6 s</a:t>
            </a:r>
          </a:p>
        </p:txBody>
      </p:sp>
    </p:spTree>
    <p:extLst>
      <p:ext uri="{BB962C8B-B14F-4D97-AF65-F5344CB8AC3E}">
        <p14:creationId xmlns:p14="http://schemas.microsoft.com/office/powerpoint/2010/main" val="81725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w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istle_8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animBg="1"/>
      <p:bldP spid="20493" grpId="0"/>
      <p:bldP spid="2049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j02853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5084763"/>
            <a:ext cx="1660525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j033647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467225"/>
            <a:ext cx="13684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3276600" y="3789363"/>
            <a:ext cx="2089150" cy="1008062"/>
          </a:xfrm>
          <a:prstGeom prst="cloudCallout">
            <a:avLst>
              <a:gd name="adj1" fmla="val 30394"/>
              <a:gd name="adj2" fmla="val 7850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494088" y="4040188"/>
            <a:ext cx="2160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>
                <a:solidFill>
                  <a:srgbClr val="CC0000"/>
                </a:solidFill>
              </a:rPr>
              <a:t>Just in time!</a:t>
            </a:r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4400">
                <a:latin typeface="Comic Sans MS" pitchFamily="66" charset="0"/>
              </a:rPr>
              <a:t>Braking Distance</a:t>
            </a:r>
          </a:p>
        </p:txBody>
      </p:sp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-107950" y="981075"/>
            <a:ext cx="92519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3200">
                <a:latin typeface="Comic Sans MS" pitchFamily="66" charset="0"/>
              </a:rPr>
              <a:t>   Cars don’t stop straight away. They travel a certain distance from when you start braking to when they stop. This is the </a:t>
            </a:r>
            <a:r>
              <a:rPr lang="en-GB" altLang="en-US" sz="3200" u="sng">
                <a:latin typeface="Comic Sans MS" pitchFamily="66" charset="0"/>
              </a:rPr>
              <a:t>Braking Distance</a:t>
            </a:r>
            <a:r>
              <a:rPr lang="en-GB" altLang="en-US" sz="320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280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0116 L 0.38229 -0.0011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k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903257"/>
              </p:ext>
            </p:extLst>
          </p:nvPr>
        </p:nvGraphicFramePr>
        <p:xfrm>
          <a:off x="1043608" y="1484784"/>
          <a:ext cx="7128792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1.5.1 Effects of forces </a:t>
                      </a:r>
                    </a:p>
                    <a:p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Recognise that a force may produce a change in size and shape of a body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Plot and interpret extension-load graphs and describe the associated experimental procedure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Describe the ways in which a force may change the motion of a body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Find the resultant of two or more forces acting along the same line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Recognise that if there is no resultant force on a body it either remains at rest or continues at constant speed in a straight line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Understand friction as the force between two surfaces which impedes motion and results in heating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Recognise air resistance as a form of friction</a:t>
                      </a: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</a:t>
                      </a:r>
                      <a:r>
                        <a:rPr lang="en-GB" sz="14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State Hooke’s Law and recall and use the expression F = k x, where k is the spring constant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Recognise the significance of the ‘limit of proportionality’ for an extension-load graph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Recall and use the relation between force, mass and acceleration (including the direction), F = ma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Describe qualitatively motion in a circular path due to a perpendicular force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4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51519" y="404664"/>
            <a:ext cx="360040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Hooke’s Law and forces acting on a stretched spring.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88840"/>
            <a:ext cx="14763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2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5292080" y="332656"/>
            <a:ext cx="360040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Hooke’s Law and forces acting on a stretched spring.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14763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07704" y="188640"/>
            <a:ext cx="3312368" cy="302433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Robert Hooke was born in 1635 and he devised an equation describing elasticity.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6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5292080" y="332656"/>
            <a:ext cx="360040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Hooke’s Law and forces acting on a stretched spring.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14763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727895" y="188640"/>
            <a:ext cx="3852217" cy="30963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Robert Hooke was born in 1635 and the 1660’s he devised an equation describing elasticity.</a:t>
            </a:r>
            <a:endParaRPr lang="en-GB" dirty="0"/>
          </a:p>
        </p:txBody>
      </p:sp>
      <p:pic>
        <p:nvPicPr>
          <p:cNvPr id="8194" name="Picture 2" descr="http://www.a3bs.com/imagelibrary/U40816/U40816_01_set-of-helical-springs-for-hookes-la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84" y="2564904"/>
            <a:ext cx="4058816" cy="40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35696" y="3450658"/>
            <a:ext cx="4114800" cy="1310444"/>
          </a:xfrm>
          <a:prstGeom prst="rect">
            <a:avLst/>
          </a:prstGeo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800" b="1" dirty="0" smtClean="0">
                <a:latin typeface="Comic Sans MS" panose="030F0702030302020204" pitchFamily="66" charset="0"/>
              </a:rPr>
              <a:t>Hooke discovered that the amount a spring stretches is proportional to the amount of force applied to it.</a:t>
            </a:r>
          </a:p>
        </p:txBody>
      </p:sp>
    </p:spTree>
    <p:extLst>
      <p:ext uri="{BB962C8B-B14F-4D97-AF65-F5344CB8AC3E}">
        <p14:creationId xmlns:p14="http://schemas.microsoft.com/office/powerpoint/2010/main" val="11159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5292080" y="332656"/>
            <a:ext cx="360040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Hooke’s Law and forces acting on a stretched spring.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14763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727895" y="188640"/>
            <a:ext cx="3852217" cy="30963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Robert Hooke was born in 1635 and the 1660’s he devised an equation describing elasticity.</a:t>
            </a:r>
            <a:endParaRPr lang="en-GB" dirty="0"/>
          </a:p>
        </p:txBody>
      </p:sp>
      <p:pic>
        <p:nvPicPr>
          <p:cNvPr id="8194" name="Picture 2" descr="http://www.a3bs.com/imagelibrary/U40816/U40816_01_set-of-helical-springs-for-hookes-la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84" y="2564904"/>
            <a:ext cx="4058816" cy="40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35696" y="3450658"/>
            <a:ext cx="4114800" cy="1310444"/>
          </a:xfrm>
          <a:prstGeom prst="rect">
            <a:avLst/>
          </a:prstGeo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800" b="1" dirty="0" smtClean="0">
                <a:latin typeface="Comic Sans MS" panose="030F0702030302020204" pitchFamily="66" charset="0"/>
              </a:rPr>
              <a:t>Hooke discovered that the amount a spring stretches is proportional to the amount of force applied to it.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4108" y="5229200"/>
            <a:ext cx="4114800" cy="103671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800" b="1" dirty="0" smtClean="0">
                <a:latin typeface="Comic Sans MS" panose="030F0702030302020204" pitchFamily="66" charset="0"/>
              </a:rPr>
              <a:t>That is, if you double the load the extension will double.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GB" sz="1800" b="1" dirty="0" smtClean="0">
                <a:latin typeface="Comic Sans MS" panose="030F0702030302020204" pitchFamily="66" charset="0"/>
              </a:rPr>
              <a:t>   =  Hooke’s Law</a:t>
            </a:r>
          </a:p>
        </p:txBody>
      </p:sp>
    </p:spTree>
    <p:extLst>
      <p:ext uri="{BB962C8B-B14F-4D97-AF65-F5344CB8AC3E}">
        <p14:creationId xmlns:p14="http://schemas.microsoft.com/office/powerpoint/2010/main" val="13558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5292080" y="332656"/>
            <a:ext cx="360040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Hooke’s Law and forces acting on a stretched spring.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14763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727895" y="188640"/>
            <a:ext cx="3852217" cy="30963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Robert Hooke was born in 1635 and the 1660’s he devised an equation describing elasticity.</a:t>
            </a:r>
            <a:endParaRPr lang="en-GB" dirty="0"/>
          </a:p>
        </p:txBody>
      </p:sp>
      <p:pic>
        <p:nvPicPr>
          <p:cNvPr id="8194" name="Picture 2" descr="http://www.a3bs.com/imagelibrary/U40816/U40816_01_set-of-helical-springs-for-hookes-la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84" y="2564904"/>
            <a:ext cx="4058816" cy="40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3283868"/>
            <a:ext cx="2088232" cy="1310444"/>
          </a:xfrm>
          <a:prstGeom prst="rect">
            <a:avLst/>
          </a:prstGeo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200" b="1" dirty="0" smtClean="0">
                <a:latin typeface="Comic Sans MS" panose="030F0702030302020204" pitchFamily="66" charset="0"/>
              </a:rPr>
              <a:t>Hooke discovered that the amount a spring stretches is proportional to the amount of force applied to it.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4869160"/>
            <a:ext cx="2105581" cy="78340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b="1" dirty="0" smtClean="0">
                <a:latin typeface="Comic Sans MS" panose="030F0702030302020204" pitchFamily="66" charset="0"/>
              </a:rPr>
              <a:t>That is, if you double the load the extension will double.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GB" sz="1200" b="1" dirty="0" smtClean="0">
                <a:latin typeface="Comic Sans MS" panose="030F0702030302020204" pitchFamily="66" charset="0"/>
              </a:rPr>
              <a:t>   =  Hooke’s Law</a:t>
            </a:r>
          </a:p>
        </p:txBody>
      </p:sp>
      <p:pic>
        <p:nvPicPr>
          <p:cNvPr id="9218" name="Picture 2" descr="http://www.bbc.co.uk/schools/gcsebitesize/science/images/add_aqa_phy_graph_hooke_la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3343043" cy="260965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3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176439"/>
              </p:ext>
            </p:extLst>
          </p:nvPr>
        </p:nvGraphicFramePr>
        <p:xfrm>
          <a:off x="1043608" y="1484784"/>
          <a:ext cx="7128792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1.5.1 Effects of forces </a:t>
                      </a:r>
                    </a:p>
                    <a:p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Recognise that a force may produce a change in size and shape of a body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Plot and interpret extension-load graphs and describe the associated experimental procedure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Describe the ways in which a force may change the motion of a body</a:t>
                      </a:r>
                    </a:p>
                    <a:p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Find the resultant of two or more forces acting along the same line </a:t>
                      </a:r>
                    </a:p>
                    <a:p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Recognise that if there is no resultant force on a body it either remains at rest or continues at constant speed in a straight line </a:t>
                      </a:r>
                    </a:p>
                    <a:p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Understand friction as the force between two surfaces which impedes motion and results in heating </a:t>
                      </a:r>
                    </a:p>
                    <a:p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Recognise air resistance as a form of friction</a:t>
                      </a: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State Hooke’s Law and recall and use the expression F = k x, where k is the spring constant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Recognise the significance of the ‘limit of proportionality’ for an extension-load graph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Recall and use the relation between force, mass and acceleration (including the direction), F = ma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</a:t>
                      </a:r>
                      <a:r>
                        <a:rPr lang="en-GB" sz="14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Describe qualitatively motion in a circular path due to a perpendicular force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5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5292080" y="332656"/>
            <a:ext cx="360040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Hooke’s Law and forces acting on a stretched spring.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14763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727895" y="188640"/>
            <a:ext cx="3852217" cy="30963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Robert Hooke was born in 1635 and the 1660’s he devised an equation describing elasticity.</a:t>
            </a:r>
            <a:endParaRPr lang="en-GB" dirty="0"/>
          </a:p>
        </p:txBody>
      </p:sp>
      <p:pic>
        <p:nvPicPr>
          <p:cNvPr id="8194" name="Picture 2" descr="http://www.a3bs.com/imagelibrary/U40816/U40816_01_set-of-helical-springs-for-hookes-la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32" y="1563505"/>
            <a:ext cx="2172500" cy="21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3283868"/>
            <a:ext cx="2088232" cy="1310444"/>
          </a:xfrm>
          <a:prstGeom prst="rect">
            <a:avLst/>
          </a:prstGeo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200" b="1" dirty="0" smtClean="0">
                <a:latin typeface="Comic Sans MS" panose="030F0702030302020204" pitchFamily="66" charset="0"/>
              </a:rPr>
              <a:t>Hooke discovered that the amount a spring stretches is proportional to the amount of force applied to it.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4869160"/>
            <a:ext cx="2105581" cy="78340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b="1" dirty="0" smtClean="0">
                <a:latin typeface="Comic Sans MS" panose="030F0702030302020204" pitchFamily="66" charset="0"/>
              </a:rPr>
              <a:t>That is, if you double the load the extension will double.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GB" sz="1200" b="1" dirty="0" smtClean="0">
                <a:latin typeface="Comic Sans MS" panose="030F0702030302020204" pitchFamily="66" charset="0"/>
              </a:rPr>
              <a:t>   =  Hooke’s Law</a:t>
            </a:r>
          </a:p>
        </p:txBody>
      </p:sp>
      <p:pic>
        <p:nvPicPr>
          <p:cNvPr id="9218" name="Picture 2" descr="http://www.bbc.co.uk/schools/gcsebitesize/science/images/add_aqa_phy_graph_hooke_la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3343043" cy="260965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260593" y="3997347"/>
            <a:ext cx="2631885" cy="223079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en-US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any spring, dividing the load (force) by the extension gives a value called the spring constant (K), provided that the spring is not stretched beyond its elastic limit.</a:t>
            </a:r>
          </a:p>
        </p:txBody>
      </p:sp>
    </p:spTree>
    <p:extLst>
      <p:ext uri="{BB962C8B-B14F-4D97-AF65-F5344CB8AC3E}">
        <p14:creationId xmlns:p14="http://schemas.microsoft.com/office/powerpoint/2010/main" val="5923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5292080" y="332656"/>
            <a:ext cx="360040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Hooke’s Law and forces acting on a stretched spring.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14763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727895" y="188640"/>
            <a:ext cx="3852217" cy="30963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Robert Hooke was born in 1635 and the 1660’s he devised an equation describing elasticity.</a:t>
            </a:r>
            <a:endParaRPr lang="en-GB" dirty="0"/>
          </a:p>
        </p:txBody>
      </p:sp>
      <p:pic>
        <p:nvPicPr>
          <p:cNvPr id="8194" name="Picture 2" descr="http://www.a3bs.com/imagelibrary/U40816/U40816_01_set-of-helical-springs-for-hookes-la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32" y="1563505"/>
            <a:ext cx="2172500" cy="21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3408526"/>
            <a:ext cx="5688632" cy="110059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1600" b="1" u="sng" dirty="0" smtClean="0">
                <a:latin typeface="Comic Sans MS" panose="030F0702030302020204" pitchFamily="66" charset="0"/>
              </a:rPr>
              <a:t>Spring constant:</a:t>
            </a:r>
            <a:endParaRPr lang="en-GB" sz="16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endParaRPr lang="en-GB" sz="1600" b="1" u="sng" dirty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en-GB" sz="1600" dirty="0" smtClean="0">
                <a:latin typeface="Comic Sans MS" panose="030F0702030302020204" pitchFamily="66" charset="0"/>
              </a:rPr>
              <a:t>Load = spring constant x extension      </a:t>
            </a:r>
            <a:r>
              <a:rPr lang="en-GB" sz="2400" dirty="0" smtClean="0">
                <a:latin typeface="Comic Sans MS" panose="030F0702030302020204" pitchFamily="66" charset="0"/>
              </a:rPr>
              <a:t>F  =  k  x 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x</a:t>
            </a:r>
            <a:r>
              <a:rPr lang="en-GB" sz="2400" dirty="0" smtClean="0">
                <a:latin typeface="Comic Sans MS" panose="030F0702030302020204" pitchFamily="66" charset="0"/>
              </a:rPr>
              <a:t>  </a:t>
            </a:r>
          </a:p>
        </p:txBody>
      </p:sp>
      <p:pic>
        <p:nvPicPr>
          <p:cNvPr id="9218" name="Picture 2" descr="http://www.bbc.co.uk/schools/gcsebitesize/science/images/add_aqa_phy_graph_hooke_la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1" y="4627978"/>
            <a:ext cx="2686726" cy="209731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260593" y="3997347"/>
            <a:ext cx="2631885" cy="223079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en-US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any spring, dividing the load (force) by the extension gives a value called the spring constant (K), provided that the spring is not stretched beyond its elastic limit.</a:t>
            </a:r>
          </a:p>
        </p:txBody>
      </p:sp>
    </p:spTree>
    <p:extLst>
      <p:ext uri="{BB962C8B-B14F-4D97-AF65-F5344CB8AC3E}">
        <p14:creationId xmlns:p14="http://schemas.microsoft.com/office/powerpoint/2010/main" val="14423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5292080" y="332656"/>
            <a:ext cx="360040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Hooke’s Law and forces acting on a stretched spring.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14763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727895" y="188640"/>
            <a:ext cx="3852217" cy="30963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Robert Hooke was born in 1635 and the 1660’s he devised an equation describing elasticity.</a:t>
            </a:r>
            <a:endParaRPr lang="en-GB" dirty="0"/>
          </a:p>
        </p:txBody>
      </p:sp>
      <p:pic>
        <p:nvPicPr>
          <p:cNvPr id="8194" name="Picture 2" descr="http://www.a3bs.com/imagelibrary/U40816/U40816_01_set-of-helical-springs-for-hookes-la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32" y="1563505"/>
            <a:ext cx="2172500" cy="21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3408526"/>
            <a:ext cx="5688632" cy="110059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1600" b="1" u="sng" dirty="0" smtClean="0">
                <a:latin typeface="Comic Sans MS" panose="030F0702030302020204" pitchFamily="66" charset="0"/>
              </a:rPr>
              <a:t>Spring constant:</a:t>
            </a:r>
            <a:endParaRPr lang="en-GB" sz="16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endParaRPr lang="en-GB" sz="1600" b="1" u="sng" dirty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en-GB" sz="1600" dirty="0" smtClean="0">
                <a:latin typeface="Comic Sans MS" panose="030F0702030302020204" pitchFamily="66" charset="0"/>
              </a:rPr>
              <a:t>Load = spring constant x extension      </a:t>
            </a:r>
            <a:r>
              <a:rPr lang="en-GB" sz="2400" dirty="0" smtClean="0">
                <a:latin typeface="Comic Sans MS" panose="030F0702030302020204" pitchFamily="66" charset="0"/>
              </a:rPr>
              <a:t>F  =  k  x 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x</a:t>
            </a:r>
            <a:r>
              <a:rPr lang="en-GB" sz="2400" dirty="0" smtClean="0">
                <a:latin typeface="Comic Sans MS" panose="030F0702030302020204" pitchFamily="66" charset="0"/>
              </a:rPr>
              <a:t>  </a:t>
            </a:r>
          </a:p>
        </p:txBody>
      </p:sp>
      <p:pic>
        <p:nvPicPr>
          <p:cNvPr id="9218" name="Picture 2" descr="http://www.bbc.co.uk/schools/gcsebitesize/science/images/add_aqa_phy_graph_hooke_la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1" y="4627978"/>
            <a:ext cx="2686726" cy="209731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260593" y="3997347"/>
            <a:ext cx="2631885" cy="223079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en-US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any spring, dividing the load (force) by the extension gives a value called the spring constant (K), provided that the spring is not stretched beyond its elastic limit.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5050" y="462797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4627977"/>
            <a:ext cx="2664296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Up to point ‘X’ the extension is proportional to the load.  Point ‘X’ is the </a:t>
            </a:r>
            <a:r>
              <a:rPr lang="en-GB" sz="2000" b="1" dirty="0" smtClean="0"/>
              <a:t>limit or proportionality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559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5292080" y="332656"/>
            <a:ext cx="360040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Hooke’s Law and forces acting on a stretched spring.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14763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727895" y="188640"/>
            <a:ext cx="3852217" cy="30963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Robert Hooke was born in 1635 and the 1660’s he devised an equation describing elasticity.</a:t>
            </a:r>
            <a:endParaRPr lang="en-GB" dirty="0"/>
          </a:p>
        </p:txBody>
      </p:sp>
      <p:pic>
        <p:nvPicPr>
          <p:cNvPr id="8194" name="Picture 2" descr="http://www.a3bs.com/imagelibrary/U40816/U40816_01_set-of-helical-springs-for-hookes-la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32" y="1563505"/>
            <a:ext cx="2172500" cy="21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bbc.co.uk/schools/gcsebitesize/science/images/add_aqa_phy_graph_hooke_la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1" y="4627978"/>
            <a:ext cx="2686726" cy="209731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260593" y="3997347"/>
            <a:ext cx="2631885" cy="223079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en-US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any spring, dividing the load (force) by the extension gives a value called the spring constant (K), provided that the spring is not stretched beyond its elastic limit.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5050" y="462797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4627977"/>
            <a:ext cx="2664296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Up to point ‘X’ the extension is proportional to the load.  Point ‘X’ is the </a:t>
            </a:r>
            <a:r>
              <a:rPr lang="en-GB" sz="2000" b="1" dirty="0" smtClean="0"/>
              <a:t>limit or proportionality</a:t>
            </a:r>
            <a:endParaRPr lang="en-GB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223002" y="3411968"/>
            <a:ext cx="5789158" cy="102514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Beyond point ‘X’ the spring continues to behave elastically and returns to its original length when the force is removed.  At the elastic limit the spring behaves in a ‘plastic’ way and does not return to its original length – it is permanently stretched.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298242"/>
              </p:ext>
            </p:extLst>
          </p:nvPr>
        </p:nvGraphicFramePr>
        <p:xfrm>
          <a:off x="1043608" y="1484784"/>
          <a:ext cx="7128792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1.5.1 Effects of forces </a:t>
                      </a:r>
                    </a:p>
                    <a:p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Recognise that a force may produce a change in size and shape of a body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Plot and interpret extension-load graphs and describe the associated experimental procedure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Describe the ways in which a force may change the motion of a body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Find the resultant of two or more forces acting along the same line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Recognise that if there is no resultant force on a body it either remains at rest or continues at constant speed in a straight line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Understand friction as the force between two surfaces which impedes motion and results in heating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Recognise air resistance as a form of friction</a:t>
                      </a: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State Hooke’s Law and recall and use the expression F = k x, where k is the spring constant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Recognise the significance of the ‘limit of proportionality’ for an extension-load graph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</a:t>
                      </a:r>
                      <a:r>
                        <a:rPr lang="en-GB" sz="14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Recall and use the relation between force, mass and acceleration (including the direction), F = ma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Describe qualitatively motion in a circular path due to a perpendicular force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4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2.gstatic.com/images?q=tbn:ANd9GcQxbKpaqYDu5wKxrjCmx9xbLnrk_w7znd3Tx5Tfjz50apKCSDB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292725" y="549275"/>
            <a:ext cx="2951163" cy="1568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FF0000"/>
                </a:solidFill>
                <a:latin typeface="Comic Sans MS" pitchFamily="66" charset="0"/>
              </a:rPr>
              <a:t>Force, mass and acceleration</a:t>
            </a:r>
          </a:p>
        </p:txBody>
      </p:sp>
    </p:spTree>
    <p:extLst>
      <p:ext uri="{BB962C8B-B14F-4D97-AF65-F5344CB8AC3E}">
        <p14:creationId xmlns:p14="http://schemas.microsoft.com/office/powerpoint/2010/main" val="7699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971550" y="549275"/>
            <a:ext cx="7200900" cy="13223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FF0000"/>
                </a:solidFill>
                <a:latin typeface="Comic Sans MS" pitchFamily="66" charset="0"/>
              </a:rPr>
              <a:t>Force, mass and acceleration are related by the formula:</a:t>
            </a:r>
          </a:p>
        </p:txBody>
      </p:sp>
    </p:spTree>
    <p:extLst>
      <p:ext uri="{BB962C8B-B14F-4D97-AF65-F5344CB8AC3E}">
        <p14:creationId xmlns:p14="http://schemas.microsoft.com/office/powerpoint/2010/main" val="18301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971550" y="549275"/>
            <a:ext cx="7200900" cy="13223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FF0000"/>
                </a:solidFill>
                <a:latin typeface="Comic Sans MS" pitchFamily="66" charset="0"/>
              </a:rPr>
              <a:t>Force, mass and acceleration are related by the formula: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0" y="2708275"/>
            <a:ext cx="889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0000"/>
                </a:solidFill>
                <a:latin typeface="Comic Sans MS" pitchFamily="66" charset="0"/>
              </a:rPr>
              <a:t>FORCE (N) = MASS (kg)  x  ACCELERATION (m/s</a:t>
            </a:r>
            <a:r>
              <a:rPr lang="en-GB" altLang="en-US" sz="2800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280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82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971550" y="549275"/>
            <a:ext cx="7200900" cy="13223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FF0000"/>
                </a:solidFill>
                <a:latin typeface="Comic Sans MS" pitchFamily="66" charset="0"/>
              </a:rPr>
              <a:t>Force, mass and acceleration are related by the formula: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0" y="2708275"/>
            <a:ext cx="889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0000"/>
                </a:solidFill>
                <a:latin typeface="Comic Sans MS" pitchFamily="66" charset="0"/>
              </a:rPr>
              <a:t>FORCE (N) = MASS (kg)  x  ACCELERATION (m/s</a:t>
            </a:r>
            <a:r>
              <a:rPr lang="en-GB" altLang="en-US" sz="2800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280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71550" y="3429000"/>
            <a:ext cx="7200900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3600" dirty="0" smtClean="0">
                <a:solidFill>
                  <a:srgbClr val="FF0000"/>
                </a:solidFill>
                <a:latin typeface="Comic Sans MS" pitchFamily="66" charset="0"/>
              </a:rPr>
              <a:t>Newton’s second law of motion</a:t>
            </a:r>
            <a:endParaRPr lang="en-GB" alt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971550" y="549275"/>
            <a:ext cx="7200900" cy="13223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FF0000"/>
                </a:solidFill>
                <a:latin typeface="Comic Sans MS" pitchFamily="66" charset="0"/>
              </a:rPr>
              <a:t>Force, mass and acceleration are related by the formula: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0" y="2708275"/>
            <a:ext cx="889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0000"/>
                </a:solidFill>
                <a:latin typeface="Comic Sans MS" pitchFamily="66" charset="0"/>
              </a:rPr>
              <a:t>FORCE (N) = MASS (kg)  x  ACCELERATION (m/s</a:t>
            </a:r>
            <a:r>
              <a:rPr lang="en-GB" altLang="en-US" sz="2800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280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4211638" y="3500438"/>
            <a:ext cx="3384550" cy="27368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5076825" y="5157788"/>
            <a:ext cx="158273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5508625" y="4292600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chemeClr val="bg1"/>
                </a:solidFill>
                <a:latin typeface="Comic Sans MS" pitchFamily="66" charset="0"/>
              </a:rPr>
              <a:t>F</a:t>
            </a:r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4787900" y="5516563"/>
            <a:ext cx="21605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chemeClr val="bg1"/>
                </a:solidFill>
                <a:latin typeface="Comic Sans MS" pitchFamily="66" charset="0"/>
              </a:rPr>
              <a:t>m  x  a</a:t>
            </a:r>
          </a:p>
        </p:txBody>
      </p:sp>
    </p:spTree>
    <p:extLst>
      <p:ext uri="{BB962C8B-B14F-4D97-AF65-F5344CB8AC3E}">
        <p14:creationId xmlns:p14="http://schemas.microsoft.com/office/powerpoint/2010/main" val="26257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4400" b="1" u="sng">
                <a:solidFill>
                  <a:schemeClr val="tx2"/>
                </a:solidFill>
                <a:latin typeface="Comic Sans MS" pitchFamily="66" charset="0"/>
              </a:rPr>
              <a:t>What is a force?</a:t>
            </a:r>
            <a:endParaRPr lang="en-US" altLang="en-US" sz="4400" b="1" u="sng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2860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A force is a “push” or a “pull”.  Some common examples:</a:t>
            </a:r>
            <a:endParaRPr lang="en-US" altLang="en-US">
              <a:solidFill>
                <a:schemeClr val="accent2"/>
              </a:solidFill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87450" y="1484313"/>
            <a:ext cx="1211263" cy="2008187"/>
            <a:chOff x="460" y="768"/>
            <a:chExt cx="763" cy="1265"/>
          </a:xfrm>
        </p:grpSpPr>
        <p:sp>
          <p:nvSpPr>
            <p:cNvPr id="1041" name="Rectangle 7" descr="Granite"/>
            <p:cNvSpPr>
              <a:spLocks noChangeArrowheads="1"/>
            </p:cNvSpPr>
            <p:nvPr/>
          </p:nvSpPr>
          <p:spPr bwMode="auto">
            <a:xfrm>
              <a:off x="460" y="1852"/>
              <a:ext cx="763" cy="181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042" name="Picture 8" descr="Happy blok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768"/>
              <a:ext cx="642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68313" y="3573463"/>
            <a:ext cx="27003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WEIGHT – </a:t>
            </a:r>
            <a:r>
              <a:rPr lang="en-GB" altLang="en-US" i="1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pulls things downwards</a:t>
            </a:r>
            <a:endParaRPr lang="en-US" altLang="en-US" i="1">
              <a:solidFill>
                <a:schemeClr val="accent2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1476375" y="2636838"/>
            <a:ext cx="561975" cy="806450"/>
          </a:xfrm>
          <a:prstGeom prst="downArrow">
            <a:avLst>
              <a:gd name="adj1" fmla="val 50000"/>
              <a:gd name="adj2" fmla="val 3587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98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6" grpId="0"/>
      <p:bldP spid="215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971550" y="549275"/>
            <a:ext cx="7200900" cy="13223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FF0000"/>
                </a:solidFill>
                <a:latin typeface="Comic Sans MS" pitchFamily="66" charset="0"/>
              </a:rPr>
              <a:t>Force, mass and acceleration are related by the formula: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0" y="2708275"/>
            <a:ext cx="889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0000"/>
                </a:solidFill>
                <a:latin typeface="Comic Sans MS" pitchFamily="66" charset="0"/>
              </a:rPr>
              <a:t>FORCE (N) = MASS (kg)  x  ACCELERATION (m/s</a:t>
            </a:r>
            <a:r>
              <a:rPr lang="en-GB" altLang="en-US" sz="2800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280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4211638" y="3500438"/>
            <a:ext cx="3384550" cy="27368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5076825" y="5157788"/>
            <a:ext cx="158273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5508625" y="4292600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chemeClr val="bg1"/>
                </a:solidFill>
                <a:latin typeface="Comic Sans MS" pitchFamily="66" charset="0"/>
              </a:rPr>
              <a:t>F</a:t>
            </a: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4787900" y="5516563"/>
            <a:ext cx="21605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chemeClr val="bg1"/>
                </a:solidFill>
                <a:latin typeface="Comic Sans MS" pitchFamily="66" charset="0"/>
              </a:rPr>
              <a:t>m  x  a</a:t>
            </a:r>
          </a:p>
        </p:txBody>
      </p:sp>
      <p:pic>
        <p:nvPicPr>
          <p:cNvPr id="18441" name="Picture 2" descr="http://alientongues.com/wp-content/uploads/2011/06/yoda-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21163"/>
            <a:ext cx="2376487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2051050" y="3284538"/>
            <a:ext cx="3241675" cy="1512887"/>
          </a:xfrm>
          <a:prstGeom prst="wedgeEllipseCallout">
            <a:avLst>
              <a:gd name="adj1" fmla="val -52000"/>
              <a:gd name="adj2" fmla="val 60695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Now 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an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 example 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try we must!</a:t>
            </a:r>
          </a:p>
        </p:txBody>
      </p:sp>
    </p:spTree>
    <p:extLst>
      <p:ext uri="{BB962C8B-B14F-4D97-AF65-F5344CB8AC3E}">
        <p14:creationId xmlns:p14="http://schemas.microsoft.com/office/powerpoint/2010/main" val="34379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clipartbest.com/download?clipart=RiA65qL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297964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7236296" y="2204864"/>
            <a:ext cx="129614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 rot="10800000">
            <a:off x="4932040" y="2204864"/>
            <a:ext cx="129614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788024" y="299695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Frictional force = 12N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299695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Motor force = 20N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76470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Mass = 3kg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" y="-14362"/>
            <a:ext cx="4547126" cy="339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9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clipartbest.com/download?clipart=RiA65qL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297964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7236296" y="2204864"/>
            <a:ext cx="129614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 rot="10800000">
            <a:off x="4932040" y="2204864"/>
            <a:ext cx="129614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788024" y="299695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Frictional force = 12N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299695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Motor force = 20N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76470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Mass = 3kg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645024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Resultant force = 20 – 12  =  8N (to the right)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Acceleration  =  F / m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  =  8 / 3   =  2.67m/s</a:t>
            </a:r>
            <a:r>
              <a:rPr lang="en-GB" sz="2400" baseline="30000" dirty="0" smtClean="0">
                <a:latin typeface="Comic Sans MS" panose="030F0702030302020204" pitchFamily="66" charset="0"/>
              </a:rPr>
              <a:t>2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" y="-14362"/>
            <a:ext cx="4547126" cy="339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0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050920"/>
              </p:ext>
            </p:extLst>
          </p:nvPr>
        </p:nvGraphicFramePr>
        <p:xfrm>
          <a:off x="1043608" y="1484784"/>
          <a:ext cx="7128792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1.5.1 Effects of forces </a:t>
                      </a:r>
                    </a:p>
                    <a:p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Recognise that a force may produce a change in size and shape of a body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Plot and interpret extension-load graphs and describe the associated experimental procedure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Describe the ways in which a force may change the motion of a body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Find the resultant of two or more forces acting along the same line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Recognise that if there is no resultant force on a body it either remains at rest or continues at constant speed in a straight line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Understand friction as the force between two surfaces which impedes motion and results in heating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Recognise air resistance as a form of friction</a:t>
                      </a: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State Hooke’s Law and recall and use the expression F = k x, where k is the spring constant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Recognise the significance of the ‘limit of proportionality’ for an extension-load graph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Recall and use the relation between force, mass and acceleration (including the direction), F = ma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Describe qualitatively motion in a circular path due to a perpendicular force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2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Forces 1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4400" b="1" u="sng">
                <a:solidFill>
                  <a:schemeClr val="tx2"/>
                </a:solidFill>
                <a:latin typeface="Comic Sans MS" pitchFamily="66" charset="0"/>
              </a:rPr>
              <a:t>What is a force?</a:t>
            </a:r>
            <a:endParaRPr lang="en-US" altLang="en-US" sz="4400" b="1" u="sng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2860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A force is a “push” or a “pull”.  Some common examples:</a:t>
            </a:r>
            <a:endParaRPr lang="en-US" altLang="en-US">
              <a:solidFill>
                <a:schemeClr val="accent2"/>
              </a:solidFill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87450" y="1484313"/>
            <a:ext cx="1211263" cy="2008187"/>
            <a:chOff x="460" y="768"/>
            <a:chExt cx="763" cy="1265"/>
          </a:xfrm>
        </p:grpSpPr>
        <p:sp>
          <p:nvSpPr>
            <p:cNvPr id="1041" name="Rectangle 7" descr="Granite"/>
            <p:cNvSpPr>
              <a:spLocks noChangeArrowheads="1"/>
            </p:cNvSpPr>
            <p:nvPr/>
          </p:nvSpPr>
          <p:spPr bwMode="auto">
            <a:xfrm>
              <a:off x="460" y="1852"/>
              <a:ext cx="763" cy="181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042" name="Picture 8" descr="Happy blok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768"/>
              <a:ext cx="642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46868" y="4149080"/>
            <a:ext cx="3505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 smtClean="0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An equal and opposite force, perpendicular to the surface (at right angles to) prevents the man from penetrating the surface</a:t>
            </a:r>
            <a:endParaRPr lang="en-US" altLang="en-US" i="1" dirty="0">
              <a:solidFill>
                <a:schemeClr val="accent2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 rot="10800000">
            <a:off x="1476376" y="3205163"/>
            <a:ext cx="561975" cy="806450"/>
          </a:xfrm>
          <a:prstGeom prst="downArrow">
            <a:avLst>
              <a:gd name="adj1" fmla="val 50000"/>
              <a:gd name="adj2" fmla="val 3587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8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4400" b="1" u="sng">
                <a:solidFill>
                  <a:schemeClr val="tx2"/>
                </a:solidFill>
                <a:latin typeface="Comic Sans MS" pitchFamily="66" charset="0"/>
              </a:rPr>
              <a:t>What is a force?</a:t>
            </a:r>
            <a:endParaRPr lang="en-US" altLang="en-US" sz="4400" b="1" u="sng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2860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A force is a “push” or a “pull”.  Some common examples:</a:t>
            </a:r>
            <a:endParaRPr lang="en-US" altLang="en-US">
              <a:solidFill>
                <a:schemeClr val="accent2"/>
              </a:solidFill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87450" y="1484313"/>
            <a:ext cx="1211263" cy="2008187"/>
            <a:chOff x="460" y="768"/>
            <a:chExt cx="763" cy="1265"/>
          </a:xfrm>
        </p:grpSpPr>
        <p:sp>
          <p:nvSpPr>
            <p:cNvPr id="1041" name="Rectangle 7" descr="Granite"/>
            <p:cNvSpPr>
              <a:spLocks noChangeArrowheads="1"/>
            </p:cNvSpPr>
            <p:nvPr/>
          </p:nvSpPr>
          <p:spPr bwMode="auto">
            <a:xfrm>
              <a:off x="460" y="1852"/>
              <a:ext cx="763" cy="18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042" name="Picture 8" descr="Happy blok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768"/>
              <a:ext cx="642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5364163" y="1557338"/>
          <a:ext cx="2592387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CorelDRAW 6.0" r:id="rId5" imgW="6499440" imgH="2618280" progId="CorelDRAW.Graphic.6">
                  <p:embed/>
                </p:oleObj>
              </mc:Choice>
              <mc:Fallback>
                <p:oleObj name="CorelDRAW 6.0" r:id="rId5" imgW="6499440" imgH="2618280" progId="CorelDRAW.Graphic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557338"/>
                        <a:ext cx="2592387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395288" y="4508500"/>
          <a:ext cx="2524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CorelDRAW 6.0" r:id="rId7" imgW="6791040" imgH="2977920" progId="CorelDRAW.Graphic.6">
                  <p:embed/>
                </p:oleObj>
              </mc:Choice>
              <mc:Fallback>
                <p:oleObj name="CorelDRAW 6.0" r:id="rId7" imgW="6791040" imgH="2977920" progId="CorelDRAW.Graphic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508500"/>
                        <a:ext cx="252412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5580063" y="4076700"/>
          <a:ext cx="2447925" cy="216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CorelDRAW 6.0" r:id="rId9" imgW="6164151" imgH="5451862" progId="CorelDRAW.Graphic.6">
                  <p:embed/>
                </p:oleObj>
              </mc:Choice>
              <mc:Fallback>
                <p:oleObj name="CorelDRAW 6.0" r:id="rId9" imgW="6164151" imgH="5451862" progId="CorelDRAW.Graphic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076700"/>
                        <a:ext cx="2447925" cy="216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68313" y="3573463"/>
            <a:ext cx="27003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WEIGHT – </a:t>
            </a:r>
            <a:r>
              <a:rPr lang="en-GB" altLang="en-US" i="1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pulls things downwards</a:t>
            </a:r>
            <a:endParaRPr lang="en-US" altLang="en-US" i="1">
              <a:solidFill>
                <a:schemeClr val="accent2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924300" y="3213100"/>
            <a:ext cx="5219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AIR RESISTANCE (drag) – </a:t>
            </a:r>
            <a:r>
              <a:rPr lang="en-GB" altLang="en-US" i="1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acts against anything moving through air</a:t>
            </a:r>
            <a:endParaRPr lang="en-US" altLang="en-US" i="1">
              <a:solidFill>
                <a:schemeClr val="accent2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4211638" y="6400800"/>
            <a:ext cx="4932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UPTHRUST – </a:t>
            </a:r>
            <a:r>
              <a:rPr lang="en-GB" altLang="en-US" i="1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keeps things afloat</a:t>
            </a:r>
            <a:endParaRPr lang="en-US" altLang="en-US" i="1">
              <a:solidFill>
                <a:schemeClr val="accent2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79388" y="5734050"/>
            <a:ext cx="4356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FRICTION – </a:t>
            </a:r>
            <a:r>
              <a:rPr lang="en-GB" altLang="en-US" i="1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acts against anything moving</a:t>
            </a:r>
            <a:endParaRPr lang="en-US" altLang="en-US" i="1">
              <a:solidFill>
                <a:schemeClr val="accent2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1476375" y="2636838"/>
            <a:ext cx="561975" cy="806450"/>
          </a:xfrm>
          <a:prstGeom prst="downArrow">
            <a:avLst>
              <a:gd name="adj1" fmla="val 50000"/>
              <a:gd name="adj2" fmla="val 3587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 rot="10800000">
            <a:off x="6300788" y="2492375"/>
            <a:ext cx="561975" cy="806450"/>
          </a:xfrm>
          <a:prstGeom prst="downArrow">
            <a:avLst>
              <a:gd name="adj1" fmla="val 50000"/>
              <a:gd name="adj2" fmla="val 3587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 rot="5400000">
            <a:off x="2965450" y="5106988"/>
            <a:ext cx="561975" cy="806450"/>
          </a:xfrm>
          <a:prstGeom prst="downArrow">
            <a:avLst>
              <a:gd name="adj1" fmla="val 50000"/>
              <a:gd name="adj2" fmla="val 3587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 rot="10800000">
            <a:off x="6443663" y="5661025"/>
            <a:ext cx="561975" cy="677863"/>
          </a:xfrm>
          <a:prstGeom prst="downArrow">
            <a:avLst>
              <a:gd name="adj1" fmla="val 50000"/>
              <a:gd name="adj2" fmla="val 3015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92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/>
      <p:bldP spid="21518" grpId="0"/>
      <p:bldP spid="21519" grpId="0"/>
      <p:bldP spid="21522" grpId="0" animBg="1"/>
      <p:bldP spid="21523" grpId="0" animBg="1"/>
      <p:bldP spid="215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51520" y="620688"/>
            <a:ext cx="360040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Forces are </a:t>
            </a:r>
            <a:r>
              <a:rPr lang="en-GB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vector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quantities because they have both size and direction.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51520" y="620688"/>
            <a:ext cx="360040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Forces are </a:t>
            </a:r>
            <a:r>
              <a:rPr lang="en-GB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vector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quantities because they have both size and direction.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2060848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3419966"/>
            <a:ext cx="3600400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Forces are measured in </a:t>
            </a:r>
            <a:r>
              <a:rPr lang="en-GB" dirty="0" err="1" smtClean="0">
                <a:latin typeface="Comic Sans MS" panose="030F0702030302020204" pitchFamily="66" charset="0"/>
              </a:rPr>
              <a:t>newtons</a:t>
            </a:r>
            <a:r>
              <a:rPr lang="en-GB" dirty="0" smtClean="0">
                <a:latin typeface="Comic Sans MS" panose="030F0702030302020204" pitchFamily="66" charset="0"/>
              </a:rPr>
              <a:t> (N)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51520" y="620688"/>
            <a:ext cx="360040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Forces are </a:t>
            </a:r>
            <a:r>
              <a:rPr lang="en-GB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vector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quantities because they have both size and direction.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2060848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3419966"/>
            <a:ext cx="3600400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Forces are measured in </a:t>
            </a:r>
            <a:r>
              <a:rPr lang="en-GB" dirty="0" err="1" smtClean="0">
                <a:latin typeface="Comic Sans MS" panose="030F0702030302020204" pitchFamily="66" charset="0"/>
              </a:rPr>
              <a:t>newtons</a:t>
            </a:r>
            <a:r>
              <a:rPr lang="en-GB" dirty="0" smtClean="0">
                <a:latin typeface="Comic Sans MS" panose="030F0702030302020204" pitchFamily="66" charset="0"/>
              </a:rPr>
              <a:t> (N)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clipartbest.com/cliparts/dc7/eK9/dc7eK9Gc9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428968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51520" y="4869160"/>
            <a:ext cx="360040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Small forces can be measured using a spring balance (or newton meter)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851920" y="3573016"/>
            <a:ext cx="2448272" cy="17641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6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2481</Words>
  <Application>Microsoft Office PowerPoint</Application>
  <PresentationFormat>On-screen Show (4:3)</PresentationFormat>
  <Paragraphs>237</Paragraphs>
  <Slides>45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CorelDRAW 6.0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Balanced and Unbalanced Forces</vt:lpstr>
      <vt:lpstr>Balanced and Unbalanced Forces</vt:lpstr>
      <vt:lpstr>PowerPoint Presentation</vt:lpstr>
      <vt:lpstr>PowerPoint Presentation</vt:lpstr>
      <vt:lpstr>PowerPoint Presentation</vt:lpstr>
      <vt:lpstr>PowerPoint Presentation</vt:lpstr>
      <vt:lpstr>Stopping distance</vt:lpstr>
      <vt:lpstr>Thinking Distance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23</cp:revision>
  <dcterms:created xsi:type="dcterms:W3CDTF">2014-07-05T12:56:18Z</dcterms:created>
  <dcterms:modified xsi:type="dcterms:W3CDTF">2014-07-27T17:39:55Z</dcterms:modified>
</cp:coreProperties>
</file>