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0" r:id="rId3"/>
  </p:sldMasterIdLst>
  <p:notesMasterIdLst>
    <p:notesMasterId r:id="rId87"/>
  </p:notesMasterIdLst>
  <p:sldIdLst>
    <p:sldId id="262" r:id="rId4"/>
    <p:sldId id="257" r:id="rId5"/>
    <p:sldId id="258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3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271" r:id="rId49"/>
    <p:sldId id="306" r:id="rId50"/>
    <p:sldId id="307" r:id="rId51"/>
    <p:sldId id="264" r:id="rId52"/>
    <p:sldId id="309" r:id="rId53"/>
    <p:sldId id="310" r:id="rId54"/>
    <p:sldId id="311" r:id="rId55"/>
    <p:sldId id="312" r:id="rId56"/>
    <p:sldId id="313" r:id="rId57"/>
    <p:sldId id="314" r:id="rId58"/>
    <p:sldId id="308" r:id="rId59"/>
    <p:sldId id="316" r:id="rId60"/>
    <p:sldId id="317" r:id="rId61"/>
    <p:sldId id="315" r:id="rId62"/>
    <p:sldId id="331" r:id="rId63"/>
    <p:sldId id="332" r:id="rId64"/>
    <p:sldId id="333" r:id="rId65"/>
    <p:sldId id="318" r:id="rId66"/>
    <p:sldId id="319" r:id="rId67"/>
    <p:sldId id="321" r:id="rId68"/>
    <p:sldId id="341" r:id="rId69"/>
    <p:sldId id="342" r:id="rId70"/>
    <p:sldId id="334" r:id="rId71"/>
    <p:sldId id="320" r:id="rId72"/>
    <p:sldId id="322" r:id="rId73"/>
    <p:sldId id="323" r:id="rId74"/>
    <p:sldId id="326" r:id="rId75"/>
    <p:sldId id="336" r:id="rId76"/>
    <p:sldId id="338" r:id="rId77"/>
    <p:sldId id="339" r:id="rId78"/>
    <p:sldId id="340" r:id="rId79"/>
    <p:sldId id="324" r:id="rId80"/>
    <p:sldId id="328" r:id="rId81"/>
    <p:sldId id="329" r:id="rId82"/>
    <p:sldId id="330" r:id="rId83"/>
    <p:sldId id="260" r:id="rId84"/>
    <p:sldId id="337" r:id="rId85"/>
    <p:sldId id="335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4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B7A4F-FC6B-4099-AB7A-B8C8BF2B142B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76B71-E6A6-4FB5-B060-99161414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4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EE612-AD1F-48BF-A7FD-58FEEE09660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76B71-E6A6-4FB5-B060-99161414E3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76B71-E6A6-4FB5-B060-99161414E3B8}" type="slidenum">
              <a:rPr lang="en-GB" smtClean="0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0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1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408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8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78263"/>
            <a:ext cx="7607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406900"/>
            <a:ext cx="56388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3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78263"/>
            <a:ext cx="7607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406900"/>
            <a:ext cx="56388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5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408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97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17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05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7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112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book no p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3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78263"/>
            <a:ext cx="7607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406900"/>
            <a:ext cx="56388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58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408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99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27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79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book no p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65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A646BC-23DD-4ED1-877A-1EF163644175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0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2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7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5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4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60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C9AA-2D9C-4032-9B30-4E382CBF267D}" type="datetimeFigureOut">
              <a:rPr lang="en-GB" smtClean="0"/>
              <a:t>13/06/2015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140A-F8BB-402F-A915-83763C51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34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24200" y="227013"/>
            <a:ext cx="5791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2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4288"/>
            <a:ext cx="92583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24200" y="227013"/>
            <a:ext cx="5791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2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4288"/>
            <a:ext cx="92583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Igcse</a:t>
            </a:r>
            <a:r>
              <a:rPr lang="en-US" dirty="0" smtClean="0"/>
              <a:t> chemistry    lesson 3.2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443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CaO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+  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uppose we had 27g of calcium oxide, how much calcium oxide would we get?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	27g of CaCO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</a:t>
            </a:r>
            <a:r>
              <a:rPr lang="en-GB" sz="24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27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x  56  =  15.12g</a:t>
            </a:r>
          </a:p>
          <a:p>
            <a:r>
              <a:rPr lang="en-GB" sz="2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	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		       100</a:t>
            </a:r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Ready for another example?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Ready for another example?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How much aluminium oxide would be needed to produce 270 tonnes of Aluminium?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Here’s the equation: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2Al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4Al  +  3O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Ready for another example?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How much aluminium oxide would be needed to produce 270 tonnes of Aluminium?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Here’s the equation: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2Al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4Al  +  3O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Insert M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          204         108     96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Ready for another example?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How much aluminium oxide would be needed to produce 270 tonnes of Aluminium?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Here’s the equation: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2Al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4Al  +  3O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Insert M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          204         108     96       CHECK!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Ready for another example?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How much aluminium oxide would be needed to produce 270 tonnes of Aluminium?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Here’s the equation: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2Al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4Al  +  3O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Insert M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          204         108     96       √</a:t>
            </a: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Ready for another example?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How much aluminium oxide would be needed to produce 270 tonnes of Aluminium?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Here’s the equation: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2Al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4Al  +  3O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Insert M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          204         108     96       √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So, 108 tonnes is produced by 204 tonnes of Al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Ready for another example?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How much aluminium oxide would be needed to produce 270 tonnes of Aluminium?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Here’s the equation: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2Al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4Al  +  3O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Insert M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          204         108     96       √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So, 108 tonnes is produced by 204 tonnes of Al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270 tonnes would be produced by </a:t>
            </a:r>
            <a:r>
              <a:rPr lang="en-GB" sz="24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270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x  204 tonnes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					    108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Ready for another example?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How much aluminium oxide would be needed to produce 270 tonnes of Aluminium?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Here’s the equation: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2Al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4Al  +  3O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Insert M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          204         108     96       √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=  510 tonnes</a:t>
            </a:r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692150"/>
            <a:ext cx="23034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u="sng" dirty="0">
                <a:latin typeface="Comic Sans MS" pitchFamily="66" charset="0"/>
                <a:cs typeface="Arial" pitchFamily="34" charset="0"/>
              </a:rPr>
              <a:t>Lesson </a:t>
            </a:r>
            <a:r>
              <a:rPr lang="en-GB" sz="3200" u="sng" dirty="0" smtClean="0">
                <a:latin typeface="Comic Sans MS" pitchFamily="66" charset="0"/>
                <a:cs typeface="Arial" pitchFamily="34" charset="0"/>
              </a:rPr>
              <a:t>3.2</a:t>
            </a:r>
            <a:endParaRPr lang="en-GB" sz="3200" dirty="0">
              <a:latin typeface="Comic Sans MS" pitchFamily="66" charset="0"/>
              <a:cs typeface="Arial" pitchFamily="34" charset="0"/>
            </a:endParaRPr>
          </a:p>
          <a:p>
            <a:pPr algn="ctr">
              <a:defRPr/>
            </a:pPr>
            <a:endParaRPr lang="en-GB" sz="3200" dirty="0">
              <a:latin typeface="Comic Sans MS" pitchFamily="66" charset="0"/>
              <a:cs typeface="Arial" pitchFamily="34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GB" sz="2400" dirty="0">
                <a:latin typeface="Comic Sans MS" pitchFamily="66" charset="0"/>
                <a:cs typeface="Arial" pitchFamily="34" charset="0"/>
              </a:rPr>
              <a:t>Relative formula mass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GB" sz="24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Chemical formulae and Chemical equations</a:t>
            </a: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3708400" y="641350"/>
            <a:ext cx="482441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/>
              <a:t>1.18 write word equations and balanced chemical equations to represent the reactions studied</a:t>
            </a:r>
          </a:p>
          <a:p>
            <a:r>
              <a:rPr lang="en-GB" sz="2000"/>
              <a:t>in this specification</a:t>
            </a:r>
          </a:p>
          <a:p>
            <a:r>
              <a:rPr lang="en-GB" sz="2000"/>
              <a:t>1.19 use the state symbols (s), (l), (g) and (aq) in chemical equations to represent solids,</a:t>
            </a:r>
          </a:p>
          <a:p>
            <a:r>
              <a:rPr lang="en-GB" sz="2000"/>
              <a:t>liquids, gases and aqueous solutions respectively</a:t>
            </a:r>
          </a:p>
          <a:p>
            <a:r>
              <a:rPr lang="en-GB" sz="2000"/>
              <a:t>1.20 understand how the formulae of simple compounds can be obtained experimentally,</a:t>
            </a:r>
          </a:p>
          <a:p>
            <a:r>
              <a:rPr lang="en-GB" sz="2000"/>
              <a:t>including metal oxides, water and salts containing water of crystallisation</a:t>
            </a:r>
          </a:p>
          <a:p>
            <a:r>
              <a:rPr lang="en-GB" sz="2000"/>
              <a:t>1.21 calculate empirical and molecular formulae from experimental data</a:t>
            </a:r>
          </a:p>
          <a:p>
            <a:r>
              <a:rPr lang="en-GB" sz="2000"/>
              <a:t>1.22 calculate reacting masses using experimental data and chemical equations</a:t>
            </a:r>
          </a:p>
          <a:p>
            <a:r>
              <a:rPr lang="en-GB" sz="2000" b="1" u="sng">
                <a:solidFill>
                  <a:srgbClr val="FF0000"/>
                </a:solidFill>
              </a:rPr>
              <a:t>1.23 carry out mole calculations using volumes and molar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20213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68313" y="908050"/>
            <a:ext cx="23034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u="sng">
                <a:latin typeface="Comic Sans MS" pitchFamily="66" charset="0"/>
              </a:rPr>
              <a:t>Section 1</a:t>
            </a:r>
            <a:endParaRPr lang="en-GB" sz="3200">
              <a:latin typeface="Comic Sans MS" pitchFamily="66" charset="0"/>
            </a:endParaRPr>
          </a:p>
          <a:p>
            <a:pPr algn="ctr" eaLnBrk="1" hangingPunct="1"/>
            <a:endParaRPr lang="en-GB" sz="3200" u="sng">
              <a:latin typeface="Comic Sans MS" pitchFamily="66" charset="0"/>
            </a:endParaRPr>
          </a:p>
          <a:p>
            <a:pPr algn="ctr" eaLnBrk="1" hangingPunct="1"/>
            <a:r>
              <a:rPr lang="en-GB" sz="3200">
                <a:latin typeface="Comic Sans MS" pitchFamily="66" charset="0"/>
              </a:rPr>
              <a:t>Principles of Chemistry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419475" y="1268413"/>
            <a:ext cx="5256213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GB" sz="2800" dirty="0">
                <a:latin typeface="Comic Sans MS" pitchFamily="66" charset="0"/>
              </a:rPr>
              <a:t>States of matter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latin typeface="Comic Sans MS" pitchFamily="66" charset="0"/>
              </a:rPr>
              <a:t>Atoms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latin typeface="Comic Sans MS" pitchFamily="66" charset="0"/>
              </a:rPr>
              <a:t>Atomic structure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latin typeface="Comic Sans MS" pitchFamily="66" charset="0"/>
              </a:rPr>
              <a:t>Relative formula mass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Chemical formulae and chemical equations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latin typeface="Comic Sans MS" pitchFamily="66" charset="0"/>
              </a:rPr>
              <a:t>Ionic compounds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latin typeface="Comic Sans MS" pitchFamily="66" charset="0"/>
              </a:rPr>
              <a:t>Covalent substances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latin typeface="Comic Sans MS" pitchFamily="66" charset="0"/>
              </a:rPr>
              <a:t>Metallic crystals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latin typeface="Comic Sans MS" pitchFamily="66" charset="0"/>
              </a:rPr>
              <a:t>Electrolysis</a:t>
            </a:r>
            <a:r>
              <a:rPr lang="en-GB" sz="2000" dirty="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6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Do you remember our old friend the ‘mole’?  Let’s just refresh our memories: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600">
                <a:solidFill>
                  <a:srgbClr val="FF0000"/>
                </a:solidFill>
                <a:latin typeface="Comic Sans MS" pitchFamily="66" charset="0"/>
              </a:rPr>
              <a:t>The mole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611188" y="2060575"/>
            <a:ext cx="43211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dirty="0">
                <a:latin typeface="Comic Sans MS" pitchFamily="66" charset="0"/>
              </a:rPr>
              <a:t>The mole </a:t>
            </a:r>
            <a:r>
              <a:rPr lang="en-GB" sz="4000" dirty="0" smtClean="0">
                <a:latin typeface="Comic Sans MS" pitchFamily="66" charset="0"/>
              </a:rPr>
              <a:t>is </a:t>
            </a:r>
            <a:r>
              <a:rPr lang="en-GB" sz="4000" dirty="0">
                <a:latin typeface="Comic Sans MS" pitchFamily="66" charset="0"/>
              </a:rPr>
              <a:t>a measure widely used in chemistry </a:t>
            </a:r>
          </a:p>
        </p:txBody>
      </p:sp>
      <p:pic>
        <p:nvPicPr>
          <p:cNvPr id="32774" name="Picture 2" descr="http://www.schneckerl.org/assets/images/autogen/a_Mole_-_Cartoon_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60575"/>
            <a:ext cx="36163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600">
                <a:solidFill>
                  <a:srgbClr val="FF0000"/>
                </a:solidFill>
                <a:latin typeface="Comic Sans MS" pitchFamily="66" charset="0"/>
              </a:rPr>
              <a:t>The mole</a:t>
            </a:r>
          </a:p>
        </p:txBody>
      </p:sp>
      <p:pic>
        <p:nvPicPr>
          <p:cNvPr id="33797" name="Picture 2" descr="http://www.schneckerl.org/assets/images/autogen/a_Mole_-_Cartoon_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60575"/>
            <a:ext cx="36163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684213" y="1628775"/>
            <a:ext cx="44640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>
                <a:latin typeface="Comic Sans MS" pitchFamily="66" charset="0"/>
              </a:rPr>
              <a:t>One mole is the relative formula mass (M</a:t>
            </a:r>
            <a:r>
              <a:rPr lang="en-GB" sz="3200" baseline="-25000">
                <a:latin typeface="Comic Sans MS" pitchFamily="66" charset="0"/>
              </a:rPr>
              <a:t>r</a:t>
            </a:r>
            <a:r>
              <a:rPr lang="en-GB" sz="3200">
                <a:latin typeface="Comic Sans MS" pitchFamily="66" charset="0"/>
              </a:rPr>
              <a:t>) of a compound, or relative atomic mass (A</a:t>
            </a:r>
            <a:r>
              <a:rPr lang="en-GB" sz="3200" baseline="-25000">
                <a:latin typeface="Comic Sans MS" pitchFamily="66" charset="0"/>
              </a:rPr>
              <a:t>r</a:t>
            </a:r>
            <a:r>
              <a:rPr lang="en-GB" sz="3200">
                <a:latin typeface="Comic Sans MS" pitchFamily="66" charset="0"/>
              </a:rPr>
              <a:t>) of an element, expressed in grams</a:t>
            </a:r>
          </a:p>
        </p:txBody>
      </p:sp>
    </p:spTree>
    <p:extLst>
      <p:ext uri="{BB962C8B-B14F-4D97-AF65-F5344CB8AC3E}">
        <p14:creationId xmlns:p14="http://schemas.microsoft.com/office/powerpoint/2010/main" val="10312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600">
                <a:solidFill>
                  <a:srgbClr val="FF0000"/>
                </a:solidFill>
                <a:latin typeface="Comic Sans MS" pitchFamily="66" charset="0"/>
              </a:rPr>
              <a:t>The mole</a:t>
            </a:r>
          </a:p>
        </p:txBody>
      </p:sp>
      <p:pic>
        <p:nvPicPr>
          <p:cNvPr id="34821" name="Picture 2" descr="http://www.schneckerl.org/assets/images/autogen/a_Mole_-_Cartoon_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60575"/>
            <a:ext cx="36163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684213" y="1628775"/>
            <a:ext cx="446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>
                <a:latin typeface="Comic Sans MS" pitchFamily="66" charset="0"/>
              </a:rPr>
              <a:t>For example, the A</a:t>
            </a:r>
            <a:r>
              <a:rPr lang="en-GB" sz="3200" baseline="-25000">
                <a:latin typeface="Comic Sans MS" pitchFamily="66" charset="0"/>
              </a:rPr>
              <a:t>r</a:t>
            </a:r>
            <a:r>
              <a:rPr lang="en-GB" sz="3200">
                <a:latin typeface="Comic Sans MS" pitchFamily="66" charset="0"/>
              </a:rPr>
              <a:t> of carbon is 12. </a:t>
            </a:r>
          </a:p>
        </p:txBody>
      </p:sp>
    </p:spTree>
    <p:extLst>
      <p:ext uri="{BB962C8B-B14F-4D97-AF65-F5344CB8AC3E}">
        <p14:creationId xmlns:p14="http://schemas.microsoft.com/office/powerpoint/2010/main" val="19664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600">
                <a:solidFill>
                  <a:srgbClr val="FF0000"/>
                </a:solidFill>
                <a:latin typeface="Comic Sans MS" pitchFamily="66" charset="0"/>
              </a:rPr>
              <a:t>The mole</a:t>
            </a:r>
          </a:p>
        </p:txBody>
      </p:sp>
      <p:pic>
        <p:nvPicPr>
          <p:cNvPr id="35845" name="Picture 2" descr="http://www.schneckerl.org/assets/images/autogen/a_Mole_-_Cartoon_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60575"/>
            <a:ext cx="36163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684213" y="1628775"/>
            <a:ext cx="44640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>
                <a:latin typeface="Comic Sans MS" pitchFamily="66" charset="0"/>
              </a:rPr>
              <a:t>For example, the A</a:t>
            </a:r>
            <a:r>
              <a:rPr lang="en-GB" sz="3200" baseline="-25000">
                <a:latin typeface="Comic Sans MS" pitchFamily="66" charset="0"/>
              </a:rPr>
              <a:t>r</a:t>
            </a:r>
            <a:r>
              <a:rPr lang="en-GB" sz="3200">
                <a:latin typeface="Comic Sans MS" pitchFamily="66" charset="0"/>
              </a:rPr>
              <a:t> of carbon is 12.</a:t>
            </a:r>
          </a:p>
          <a:p>
            <a:pPr algn="ctr" eaLnBrk="1" hangingPunct="1"/>
            <a:endParaRPr lang="en-GB" sz="3200">
              <a:latin typeface="Comic Sans MS" pitchFamily="66" charset="0"/>
            </a:endParaRPr>
          </a:p>
          <a:p>
            <a:pPr algn="ctr" eaLnBrk="1" hangingPunct="1"/>
            <a:endParaRPr lang="en-GB" sz="3200">
              <a:latin typeface="Comic Sans MS" pitchFamily="66" charset="0"/>
            </a:endParaRPr>
          </a:p>
          <a:p>
            <a:pPr algn="ctr" eaLnBrk="1" hangingPunct="1"/>
            <a:r>
              <a:rPr lang="en-GB" sz="3200">
                <a:latin typeface="Comic Sans MS" pitchFamily="66" charset="0"/>
              </a:rPr>
              <a:t>So the mass of one mole of carbon is </a:t>
            </a:r>
            <a:r>
              <a:rPr lang="en-GB" sz="3200">
                <a:solidFill>
                  <a:srgbClr val="FF0000"/>
                </a:solidFill>
                <a:latin typeface="Comic Sans MS" pitchFamily="66" charset="0"/>
              </a:rPr>
              <a:t>12g</a:t>
            </a:r>
            <a:r>
              <a:rPr lang="en-GB" sz="3200"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11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If we dissolve 1 mole of a substance in 1dm</a:t>
            </a:r>
            <a:r>
              <a:rPr lang="en-GB" sz="32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of water we get a </a:t>
            </a:r>
            <a:r>
              <a:rPr lang="en-GB" sz="3200" u="sng" dirty="0" smtClean="0">
                <a:solidFill>
                  <a:prstClr val="black"/>
                </a:solidFill>
                <a:latin typeface="Comic Sans MS" pitchFamily="66" charset="0"/>
              </a:rPr>
              <a:t>molar solution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  <a:endParaRPr lang="en-GB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If we dissolve 1 mole of a substance in 1dm</a:t>
            </a:r>
            <a:r>
              <a:rPr lang="en-GB" sz="32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of water we get a </a:t>
            </a:r>
            <a:r>
              <a:rPr lang="en-GB" sz="3200" u="sng" dirty="0" smtClean="0">
                <a:solidFill>
                  <a:prstClr val="black"/>
                </a:solidFill>
                <a:latin typeface="Comic Sans MS" pitchFamily="66" charset="0"/>
              </a:rPr>
              <a:t>molar solution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</a:p>
          <a:p>
            <a:endParaRPr lang="en-GB" sz="32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For example, sodium hydroxide (</a:t>
            </a:r>
            <a:r>
              <a:rPr lang="en-GB" sz="3200" dirty="0" err="1" smtClean="0">
                <a:solidFill>
                  <a:prstClr val="black"/>
                </a:solidFill>
                <a:latin typeface="Comic Sans MS" pitchFamily="66" charset="0"/>
              </a:rPr>
              <a:t>NaOH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) has a M</a:t>
            </a:r>
            <a:r>
              <a:rPr lang="en-GB" sz="3200" baseline="-25000" dirty="0" smtClean="0">
                <a:solidFill>
                  <a:prstClr val="black"/>
                </a:solidFill>
                <a:latin typeface="Comic Sans MS" pitchFamily="66" charset="0"/>
              </a:rPr>
              <a:t>r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of 40, so 1 mole has a mass of 40g.</a:t>
            </a:r>
            <a:endParaRPr lang="en-GB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If we dissolve 1 mole of a substance in 1dm</a:t>
            </a:r>
            <a:r>
              <a:rPr lang="en-GB" sz="32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of water we get a </a:t>
            </a:r>
            <a:r>
              <a:rPr lang="en-GB" sz="3200" u="sng" dirty="0" smtClean="0">
                <a:solidFill>
                  <a:prstClr val="black"/>
                </a:solidFill>
                <a:latin typeface="Comic Sans MS" pitchFamily="66" charset="0"/>
              </a:rPr>
              <a:t>molar solution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</a:p>
          <a:p>
            <a:endParaRPr lang="en-GB" sz="32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For example, sodium hydroxide (</a:t>
            </a:r>
            <a:r>
              <a:rPr lang="en-GB" sz="3200" dirty="0" err="1" smtClean="0">
                <a:solidFill>
                  <a:prstClr val="black"/>
                </a:solidFill>
                <a:latin typeface="Comic Sans MS" pitchFamily="66" charset="0"/>
              </a:rPr>
              <a:t>NaOH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) has a M</a:t>
            </a:r>
            <a:r>
              <a:rPr lang="en-GB" sz="3200" baseline="-25000" dirty="0" smtClean="0">
                <a:solidFill>
                  <a:prstClr val="black"/>
                </a:solidFill>
                <a:latin typeface="Comic Sans MS" pitchFamily="66" charset="0"/>
              </a:rPr>
              <a:t>r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of 40, so 1 mole has a mass of 40g.</a:t>
            </a:r>
          </a:p>
          <a:p>
            <a:endParaRPr lang="en-GB" sz="32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If we dissolve 40g </a:t>
            </a:r>
            <a:r>
              <a:rPr lang="en-GB" sz="3200" dirty="0" err="1" smtClean="0">
                <a:solidFill>
                  <a:prstClr val="black"/>
                </a:solidFill>
                <a:latin typeface="Comic Sans MS" pitchFamily="66" charset="0"/>
              </a:rPr>
              <a:t>NaOH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in 1dm</a:t>
            </a:r>
            <a:r>
              <a:rPr lang="en-GB" sz="32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of water we get a molar solution (1M).</a:t>
            </a:r>
            <a:endParaRPr lang="en-GB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If we dissolve 80g of </a:t>
            </a:r>
            <a:r>
              <a:rPr lang="en-GB" sz="3200" dirty="0" err="1" smtClean="0">
                <a:solidFill>
                  <a:prstClr val="black"/>
                </a:solidFill>
                <a:latin typeface="Comic Sans MS" pitchFamily="66" charset="0"/>
              </a:rPr>
              <a:t>NaOH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in 1dm</a:t>
            </a:r>
            <a:r>
              <a:rPr lang="en-GB" sz="32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of water we get a 2M solution.</a:t>
            </a:r>
            <a:endParaRPr lang="en-GB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If we dissolve 80g of </a:t>
            </a:r>
            <a:r>
              <a:rPr lang="en-GB" sz="3200" dirty="0" err="1" smtClean="0">
                <a:solidFill>
                  <a:prstClr val="black"/>
                </a:solidFill>
                <a:latin typeface="Comic Sans MS" pitchFamily="66" charset="0"/>
              </a:rPr>
              <a:t>NaOH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in 1dm</a:t>
            </a:r>
            <a:r>
              <a:rPr lang="en-GB" sz="32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of water we get a 2M solution.</a:t>
            </a:r>
          </a:p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We call this the </a:t>
            </a:r>
            <a:r>
              <a:rPr lang="en-GB" sz="3200" u="sng" dirty="0" smtClean="0">
                <a:solidFill>
                  <a:prstClr val="black"/>
                </a:solidFill>
                <a:latin typeface="Comic Sans MS" pitchFamily="66" charset="0"/>
              </a:rPr>
              <a:t>concentration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of a solution, and it is given by:</a:t>
            </a:r>
          </a:p>
          <a:p>
            <a:endParaRPr lang="en-GB" sz="32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      concentration = </a:t>
            </a:r>
            <a:r>
              <a:rPr lang="en-GB" sz="3200" u="sng" dirty="0" smtClean="0">
                <a:solidFill>
                  <a:prstClr val="black"/>
                </a:solidFill>
                <a:latin typeface="Comic Sans MS" pitchFamily="66" charset="0"/>
              </a:rPr>
              <a:t>number of moles</a:t>
            </a:r>
          </a:p>
          <a:p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			    volume in dm</a:t>
            </a:r>
            <a:r>
              <a:rPr lang="en-GB" sz="32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endParaRPr lang="en-GB" sz="3200" baseline="30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692150"/>
            <a:ext cx="23034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u="sng" dirty="0">
                <a:latin typeface="Comic Sans MS" pitchFamily="66" charset="0"/>
                <a:cs typeface="Arial" pitchFamily="34" charset="0"/>
              </a:rPr>
              <a:t>Lesson </a:t>
            </a:r>
            <a:r>
              <a:rPr lang="en-GB" sz="3200" u="sng" dirty="0" smtClean="0">
                <a:latin typeface="Comic Sans MS" pitchFamily="66" charset="0"/>
                <a:cs typeface="Arial" pitchFamily="34" charset="0"/>
              </a:rPr>
              <a:t>3.2</a:t>
            </a:r>
            <a:endParaRPr lang="en-GB" sz="3200" dirty="0">
              <a:latin typeface="Comic Sans MS" pitchFamily="66" charset="0"/>
              <a:cs typeface="Arial" pitchFamily="34" charset="0"/>
            </a:endParaRPr>
          </a:p>
          <a:p>
            <a:pPr algn="ctr">
              <a:defRPr/>
            </a:pPr>
            <a:endParaRPr lang="en-GB" sz="3200" dirty="0">
              <a:latin typeface="Comic Sans MS" pitchFamily="66" charset="0"/>
              <a:cs typeface="Arial" pitchFamily="34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GB" sz="2400" dirty="0">
                <a:latin typeface="Comic Sans MS" pitchFamily="66" charset="0"/>
                <a:cs typeface="Arial" pitchFamily="34" charset="0"/>
              </a:rPr>
              <a:t>Relative formula mass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GB" sz="24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Chemical formulae and Chemical equations</a:t>
            </a: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3708400" y="641350"/>
            <a:ext cx="482441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/>
              <a:t>1.18 write word equations and balanced chemical equations to represent the reactions studied</a:t>
            </a:r>
          </a:p>
          <a:p>
            <a:r>
              <a:rPr lang="en-GB" sz="2000"/>
              <a:t>in this specification</a:t>
            </a:r>
          </a:p>
          <a:p>
            <a:r>
              <a:rPr lang="en-GB" sz="2000"/>
              <a:t>1.19 use the state symbols (s), (l), (g) and (aq) in chemical equations to represent solids,</a:t>
            </a:r>
          </a:p>
          <a:p>
            <a:r>
              <a:rPr lang="en-GB" sz="2000"/>
              <a:t>liquids, gases and aqueous solutions respectively</a:t>
            </a:r>
          </a:p>
          <a:p>
            <a:r>
              <a:rPr lang="en-GB" sz="2000"/>
              <a:t>1.20 understand how the formulae of simple compounds can be obtained experimentally,</a:t>
            </a:r>
          </a:p>
          <a:p>
            <a:r>
              <a:rPr lang="en-GB" sz="2000"/>
              <a:t>including metal oxides, water and salts containing water of crystallisation</a:t>
            </a:r>
          </a:p>
          <a:p>
            <a:r>
              <a:rPr lang="en-GB" sz="2000"/>
              <a:t>1.21 calculate empirical and molecular formulae from experimental data</a:t>
            </a:r>
          </a:p>
          <a:p>
            <a:r>
              <a:rPr lang="en-GB" sz="2000" b="1" u="sng">
                <a:solidFill>
                  <a:srgbClr val="FF0000"/>
                </a:solidFill>
              </a:rPr>
              <a:t>1.22 calculate reacting masses using experimental data and chemical equations</a:t>
            </a:r>
          </a:p>
          <a:p>
            <a:r>
              <a:rPr lang="en-GB" sz="2000"/>
              <a:t>1.23 carry out mole calculations using volumes and molar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11940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If we dissolve 80g of </a:t>
            </a:r>
            <a:r>
              <a:rPr lang="en-GB" sz="3200" dirty="0" err="1" smtClean="0">
                <a:solidFill>
                  <a:prstClr val="black"/>
                </a:solidFill>
                <a:latin typeface="Comic Sans MS" pitchFamily="66" charset="0"/>
              </a:rPr>
              <a:t>NaOH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in 1dm</a:t>
            </a:r>
            <a:r>
              <a:rPr lang="en-GB" sz="32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of water we get a 2M solution.</a:t>
            </a:r>
          </a:p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We call this the </a:t>
            </a:r>
            <a:r>
              <a:rPr lang="en-GB" sz="3200" u="sng" dirty="0" smtClean="0">
                <a:solidFill>
                  <a:prstClr val="black"/>
                </a:solidFill>
                <a:latin typeface="Comic Sans MS" pitchFamily="66" charset="0"/>
              </a:rPr>
              <a:t>concentration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of a solution, and it is given by:</a:t>
            </a:r>
          </a:p>
          <a:p>
            <a:endParaRPr lang="en-GB" sz="32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      concentration = </a:t>
            </a:r>
            <a:r>
              <a:rPr lang="en-GB" sz="3200" u="sng" dirty="0" smtClean="0">
                <a:solidFill>
                  <a:prstClr val="black"/>
                </a:solidFill>
                <a:latin typeface="Comic Sans MS" pitchFamily="66" charset="0"/>
              </a:rPr>
              <a:t>number of moles</a:t>
            </a:r>
          </a:p>
          <a:p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			    volume in dm</a:t>
            </a:r>
            <a:r>
              <a:rPr lang="en-GB" sz="32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endParaRPr lang="en-GB" sz="3200" baseline="30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1835150" y="1557338"/>
            <a:ext cx="5976938" cy="42481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" name="Picture 7" descr="Number of mo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33600"/>
            <a:ext cx="4752975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7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Suppose we dissolve 20g of </a:t>
            </a:r>
            <a:r>
              <a:rPr lang="en-GB" sz="2800" dirty="0" err="1" smtClean="0">
                <a:solidFill>
                  <a:prstClr val="black"/>
                </a:solidFill>
                <a:latin typeface="Comic Sans MS" pitchFamily="66" charset="0"/>
              </a:rPr>
              <a:t>NaOH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in 1dm</a:t>
            </a:r>
            <a:r>
              <a:rPr lang="en-GB" sz="28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of water, what is the concentration?</a:t>
            </a: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Suppose we dissolve 20g of </a:t>
            </a:r>
            <a:r>
              <a:rPr lang="en-GB" sz="2800" dirty="0" err="1" smtClean="0">
                <a:solidFill>
                  <a:prstClr val="black"/>
                </a:solidFill>
                <a:latin typeface="Comic Sans MS" pitchFamily="66" charset="0"/>
              </a:rPr>
              <a:t>NaOH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in 1dm</a:t>
            </a:r>
            <a:r>
              <a:rPr lang="en-GB" sz="28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of water, what is the concentration?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number of moles   = 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mass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  =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20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 =  0.5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		         Mr        40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Suppose we dissolve 20g of </a:t>
            </a:r>
            <a:r>
              <a:rPr lang="en-GB" sz="2800" dirty="0" err="1" smtClean="0">
                <a:solidFill>
                  <a:prstClr val="black"/>
                </a:solidFill>
                <a:latin typeface="Comic Sans MS" pitchFamily="66" charset="0"/>
              </a:rPr>
              <a:t>NaOH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in 1dm</a:t>
            </a:r>
            <a:r>
              <a:rPr lang="en-GB" sz="28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of water, what is the concentration?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number of moles   = 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mass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  =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20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 =  0.5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		         Mr        40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concentration  =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no. of moles  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=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0.5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		     volume            1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		      =  0.5M</a:t>
            </a: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Suppose we dissolve 64g of </a:t>
            </a:r>
            <a:r>
              <a:rPr lang="en-GB" sz="2800" dirty="0" err="1" smtClean="0">
                <a:solidFill>
                  <a:prstClr val="black"/>
                </a:solidFill>
                <a:latin typeface="Comic Sans MS" pitchFamily="66" charset="0"/>
              </a:rPr>
              <a:t>NaOH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in 500cm</a:t>
            </a:r>
            <a:r>
              <a:rPr lang="en-GB" sz="28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of water, what is the concentration?</a:t>
            </a: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Suppose we dissolve 64g of </a:t>
            </a:r>
            <a:r>
              <a:rPr lang="en-GB" sz="2800" dirty="0" err="1" smtClean="0">
                <a:solidFill>
                  <a:prstClr val="black"/>
                </a:solidFill>
                <a:latin typeface="Comic Sans MS" pitchFamily="66" charset="0"/>
              </a:rPr>
              <a:t>NaOH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in 500cm</a:t>
            </a:r>
            <a:r>
              <a:rPr lang="en-GB" sz="28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of water, what is the concentration?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number of moles   = 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mass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  =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64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 =  1.6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		         Mr        40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Suppose we dissolve 64g of </a:t>
            </a:r>
            <a:r>
              <a:rPr lang="en-GB" sz="2800" dirty="0" err="1" smtClean="0">
                <a:solidFill>
                  <a:prstClr val="black"/>
                </a:solidFill>
                <a:latin typeface="Comic Sans MS" pitchFamily="66" charset="0"/>
              </a:rPr>
              <a:t>NaOH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in 500cm</a:t>
            </a:r>
            <a:r>
              <a:rPr lang="en-GB" sz="28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of water, what is the concentration?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number of moles   = 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mass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  =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64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 =  1.6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		         Mr        40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concentration  =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no. of moles  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=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1.6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		     volume          0.5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		      =  3.2M</a:t>
            </a: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concentration  =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no. of moles</a:t>
            </a:r>
            <a:endParaRPr lang="en-GB" sz="2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		     volume          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no. of moles =  concentration  x  volume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volume         = 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no. of moles</a:t>
            </a:r>
            <a:endParaRPr lang="en-GB" sz="2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	       concentration</a:t>
            </a: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Last example – I promise!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What is the volume of a 4M solution containing 2 moles?</a:t>
            </a: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Last example – I promise!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What is the volume of a 4M solution containing 2 moles?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volume =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number of moles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       concentration</a:t>
            </a: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For example, look at this equation: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CaO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+  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Last example – I promise!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What is the volume of a 4M solution containing 2 moles?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volume =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number of moles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       concentration</a:t>
            </a:r>
          </a:p>
          <a:p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	   =   </a:t>
            </a:r>
            <a:r>
              <a:rPr lang="en-GB" sz="2800" u="sng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      = 0.5dm</a:t>
            </a:r>
            <a:r>
              <a:rPr lang="en-GB" sz="28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   (500cm</a:t>
            </a:r>
            <a:r>
              <a:rPr lang="en-GB" sz="2800" baseline="30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Comic Sans MS" pitchFamily="66" charset="0"/>
              </a:rPr>
              <a:t>	        4   </a:t>
            </a: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4394200" cy="439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7719" y="1700808"/>
            <a:ext cx="39247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You may see concentration written as:</a:t>
            </a:r>
          </a:p>
          <a:p>
            <a:pPr algn="ctr"/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4mol/dm</a:t>
            </a:r>
            <a:r>
              <a:rPr lang="en-GB" sz="3200" baseline="30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  <a:p>
            <a:pPr algn="ctr"/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</a:p>
          <a:p>
            <a:pPr algn="ctr"/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4M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68313" y="908050"/>
            <a:ext cx="23034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u="sng">
                <a:solidFill>
                  <a:prstClr val="black"/>
                </a:solidFill>
                <a:latin typeface="Comic Sans MS" pitchFamily="66" charset="0"/>
              </a:rPr>
              <a:t>Section 1</a:t>
            </a:r>
            <a:endParaRPr lang="en-GB" sz="3200">
              <a:solidFill>
                <a:prstClr val="black"/>
              </a:solidFill>
              <a:latin typeface="Comic Sans MS" pitchFamily="66" charset="0"/>
            </a:endParaRPr>
          </a:p>
          <a:p>
            <a:pPr algn="ctr" eaLnBrk="1" hangingPunct="1"/>
            <a:endParaRPr lang="en-GB" sz="3200" u="sng">
              <a:solidFill>
                <a:prstClr val="black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GB" sz="3200">
                <a:solidFill>
                  <a:prstClr val="black"/>
                </a:solidFill>
                <a:latin typeface="Comic Sans MS" pitchFamily="66" charset="0"/>
              </a:rPr>
              <a:t>Principles of Chemistry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419475" y="1268413"/>
            <a:ext cx="5256213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States of matter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Atoms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Atomic structure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Relative formula mass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latin typeface="Comic Sans MS" pitchFamily="66" charset="0"/>
              </a:rPr>
              <a:t>Chemical formulae and chemical equations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Ionic compounds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Covalent substances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Metallic crystals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Electrolysis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79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692150"/>
            <a:ext cx="23034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u="sng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Lesson </a:t>
            </a:r>
            <a:r>
              <a:rPr lang="en-GB" sz="3200" u="sng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3.2</a:t>
            </a:r>
            <a:endParaRPr lang="en-GB" sz="32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defRPr/>
            </a:pPr>
            <a:endParaRPr lang="en-GB" sz="3200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f) Ionic Compounds</a:t>
            </a:r>
          </a:p>
          <a:p>
            <a:pPr>
              <a:defRPr/>
            </a:pPr>
            <a:endParaRPr lang="en-GB" sz="3200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g) Covalent compounds</a:t>
            </a:r>
            <a:endParaRPr lang="en-GB" sz="32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3708400" y="476672"/>
            <a:ext cx="4824413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1.24 describe the formation of ions by the gain or loss of electrons.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1.25 understand oxidation as the loss of electrons and reduction as the gain of electrons.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1.26 recall the charges of common ions.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1.27 deduce the charge of an ion from the electronic configuration of the atom from which the ion is formed.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1.28 explain using dot and cross diagrams, the formation of ionic compounds by electron transfer, limited to combinations of elements from Groups 1,2,3 and 5,6,7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1.29 understand ionic bonding as a strong electrostatic attraction between oppositely charged ions.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1.30 understand that ionic compounds have high melting points and boiling points because of strong electrostatic forces between oppositely charged ions.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1878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13255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TextBox 4"/>
          <p:cNvSpPr txBox="1">
            <a:spLocks noChangeArrowheads="1"/>
          </p:cNvSpPr>
          <p:nvPr/>
        </p:nvSpPr>
        <p:spPr bwMode="auto">
          <a:xfrm>
            <a:off x="3132138" y="549275"/>
            <a:ext cx="5040312" cy="26765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Lithium has an </a:t>
            </a:r>
            <a:r>
              <a:rPr lang="en-GB" sz="2400" u="sng" smtClean="0">
                <a:solidFill>
                  <a:srgbClr val="FF0000"/>
                </a:solidFill>
                <a:latin typeface="Comic Sans MS" pitchFamily="66" charset="0"/>
              </a:rPr>
              <a:t>atomic number</a:t>
            </a: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 of 3 so has 3 electrons.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The first 2 electrons go into the first orbit (shell) and the remaining electron goes into the second orbit.</a:t>
            </a:r>
          </a:p>
        </p:txBody>
      </p:sp>
      <p:pic>
        <p:nvPicPr>
          <p:cNvPr id="1187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24955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1" name="TextBox 6"/>
          <p:cNvSpPr txBox="1">
            <a:spLocks noChangeArrowheads="1"/>
          </p:cNvSpPr>
          <p:nvPr/>
        </p:nvSpPr>
        <p:spPr bwMode="auto">
          <a:xfrm>
            <a:off x="4211638" y="5084763"/>
            <a:ext cx="4464050" cy="1016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smtClean="0">
                <a:solidFill>
                  <a:srgbClr val="FF0000"/>
                </a:solidFill>
                <a:latin typeface="Comic Sans MS" pitchFamily="66" charset="0"/>
              </a:rPr>
              <a:t>The electron configuration (arrangement) can also be written in this format.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8038" y="5589588"/>
            <a:ext cx="79216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1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21860" name="Picture 4" descr="Periodic tabl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440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Box 5"/>
          <p:cNvSpPr txBox="1">
            <a:spLocks noChangeArrowheads="1"/>
          </p:cNvSpPr>
          <p:nvPr/>
        </p:nvSpPr>
        <p:spPr bwMode="auto">
          <a:xfrm>
            <a:off x="684213" y="3573463"/>
            <a:ext cx="6048375" cy="19383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The Group Number tells you how many electrons there are in the outer shell (orbit) of an element.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For example, oxygen is in Group 6, so has 6 electrons in its outermost shell (2:6)</a:t>
            </a:r>
          </a:p>
        </p:txBody>
      </p:sp>
    </p:spTree>
    <p:extLst>
      <p:ext uri="{BB962C8B-B14F-4D97-AF65-F5344CB8AC3E}">
        <p14:creationId xmlns:p14="http://schemas.microsoft.com/office/powerpoint/2010/main" val="21953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8300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79500"/>
            <a:ext cx="24955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980728"/>
            <a:ext cx="4392488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Atoms are at their most stable when they have a full outer shell or orbit.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8300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79500"/>
            <a:ext cx="24955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980728"/>
            <a:ext cx="4392488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Atoms are at their most stable when they have a full outer shell or orbit.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49289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492896"/>
            <a:ext cx="4392488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To become stable, lithium could either gain seven electrons, or lose one –what’s easier?   Obviously to lose one.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8300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79500"/>
            <a:ext cx="24955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980728"/>
            <a:ext cx="4392488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Atoms are at their most stable when they have a full outer shell or orbit.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49289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492896"/>
            <a:ext cx="4392488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To become stable, lithium could either gain seven electrons, or lose one –what’s easier?   Obviously to lose one.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653136"/>
            <a:ext cx="777686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If it loses one electron the charges now become unbalanced – lithium will now have two electrons (-2) and three protons (+3).  The overall charge is now +1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2809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 formation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405" y="148478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A charged atom is known as an ion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The lithium ion has a charge of +1 and is written as Li</a:t>
            </a:r>
            <a:r>
              <a:rPr lang="en-GB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All metals form positive ions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Non-metals form negative ions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For example, look at this equation: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CaO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+  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If we start off with 100g of calcium carbonate, how much calcium oxide will we get?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2809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 formation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405" y="1484784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Let’s look at an example of a metal ion formation: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2809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 formation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405" y="1484784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Let’s look at an example of a metal ion formation: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Aluminium – a Group 3 metal (remember?)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Atomic number = 13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Number of protons =13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Number of electrons = 13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Electron configuration =   2:8:3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2809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 formation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405" y="1484784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Electron configuration =   2:8:3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To become stable Al needs to lose 3 electrons from its outermost shell.  It will now have: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13 protons  (13+)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10 electrons (10-)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So the overall charge is 3+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This is written as    Al</a:t>
            </a:r>
            <a:r>
              <a:rPr lang="en-GB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+3  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(the aluminium ion)</a:t>
            </a:r>
            <a:endParaRPr lang="en-GB" sz="2800" baseline="30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2809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 formation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405" y="1484784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Let’s look at an example of a non-metal ion formation: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oxygen – a Group 6 non-metal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Atomic number = 8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Number of protons = 8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Number of electrons = 8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Electron configuration =   2:6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2809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 formation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405" y="1268760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Electron configuration =   2:6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To become stable oxygen needs to gain 2 electrons.  It will now have: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 protons  (8+)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10 electrons (10-)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So the overall charge is 2-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This is written as    O</a:t>
            </a:r>
            <a:r>
              <a:rPr lang="en-GB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2-  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(the oxide ion)</a:t>
            </a:r>
            <a:endParaRPr lang="en-GB" sz="2800" baseline="30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66562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2809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 formation and the Periodic Table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4" descr="Periodic tabl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37" y="2060848"/>
            <a:ext cx="6079529" cy="44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1936" y="1196752"/>
            <a:ext cx="351791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7" y="1196075"/>
            <a:ext cx="351791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1224553"/>
            <a:ext cx="351791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0489" y="1214832"/>
            <a:ext cx="351791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9005" y="1224552"/>
            <a:ext cx="351791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-3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1224553"/>
            <a:ext cx="351791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+3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835696" y="1501552"/>
            <a:ext cx="216024" cy="55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2191610" y="1491830"/>
            <a:ext cx="216024" cy="1001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5864019" y="1513878"/>
            <a:ext cx="216024" cy="1001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6524465" y="1513668"/>
            <a:ext cx="216024" cy="1001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857221" y="1513877"/>
            <a:ext cx="216024" cy="1001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7187240" y="1513878"/>
            <a:ext cx="216024" cy="1001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1560" y="476672"/>
            <a:ext cx="79208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Common ions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95022"/>
              </p:ext>
            </p:extLst>
          </p:nvPr>
        </p:nvGraphicFramePr>
        <p:xfrm>
          <a:off x="1524000" y="1524000"/>
          <a:ext cx="609600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err="1" smtClean="0">
                          <a:latin typeface="Comic Sans MS" pitchFamily="66" charset="0"/>
                        </a:rPr>
                        <a:t>Cations</a:t>
                      </a:r>
                      <a:endParaRPr lang="en-GB" sz="4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Comic Sans MS" pitchFamily="66" charset="0"/>
                        </a:rPr>
                        <a:t>Anions </a:t>
                      </a:r>
                      <a:endParaRPr lang="en-GB" sz="4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Comic Sans MS" pitchFamily="66" charset="0"/>
                        </a:rPr>
                        <a:t>Na</a:t>
                      </a:r>
                      <a:r>
                        <a:rPr lang="en-GB" sz="4400" baseline="30000" dirty="0" smtClean="0">
                          <a:latin typeface="Comic Sans MS" pitchFamily="66" charset="0"/>
                        </a:rPr>
                        <a:t>+</a:t>
                      </a:r>
                      <a:endParaRPr lang="en-GB" sz="4400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err="1" smtClean="0">
                          <a:latin typeface="Comic Sans MS" pitchFamily="66" charset="0"/>
                        </a:rPr>
                        <a:t>Cl</a:t>
                      </a:r>
                      <a:r>
                        <a:rPr lang="en-GB" sz="4400" baseline="30000" dirty="0" smtClean="0">
                          <a:latin typeface="Comic Sans MS" pitchFamily="66" charset="0"/>
                        </a:rPr>
                        <a:t>-</a:t>
                      </a:r>
                      <a:endParaRPr lang="en-GB" sz="4400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Comic Sans MS" pitchFamily="66" charset="0"/>
                        </a:rPr>
                        <a:t>Mg</a:t>
                      </a:r>
                      <a:r>
                        <a:rPr lang="en-GB" sz="4400" baseline="30000" dirty="0" smtClean="0">
                          <a:latin typeface="Comic Sans MS" pitchFamily="66" charset="0"/>
                        </a:rPr>
                        <a:t>+2</a:t>
                      </a:r>
                      <a:endParaRPr lang="en-GB" sz="4400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Comic Sans MS" pitchFamily="66" charset="0"/>
                        </a:rPr>
                        <a:t>O</a:t>
                      </a:r>
                      <a:r>
                        <a:rPr lang="en-GB" sz="4400" baseline="30000" dirty="0" smtClean="0">
                          <a:latin typeface="Comic Sans MS" pitchFamily="66" charset="0"/>
                        </a:rPr>
                        <a:t>-2</a:t>
                      </a:r>
                      <a:endParaRPr lang="en-GB" sz="4400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Comic Sans MS" pitchFamily="66" charset="0"/>
                        </a:rPr>
                        <a:t>Ca</a:t>
                      </a:r>
                      <a:r>
                        <a:rPr lang="en-GB" sz="4400" baseline="30000" dirty="0" smtClean="0">
                          <a:latin typeface="Comic Sans MS" pitchFamily="66" charset="0"/>
                        </a:rPr>
                        <a:t>+2</a:t>
                      </a:r>
                      <a:endParaRPr lang="en-GB" sz="4400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Comic Sans MS" pitchFamily="66" charset="0"/>
                        </a:rPr>
                        <a:t>N</a:t>
                      </a:r>
                      <a:r>
                        <a:rPr lang="en-GB" sz="4400" baseline="30000" dirty="0" smtClean="0">
                          <a:latin typeface="Comic Sans MS" pitchFamily="66" charset="0"/>
                        </a:rPr>
                        <a:t>-3</a:t>
                      </a:r>
                      <a:endParaRPr lang="en-GB" sz="4400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Comic Sans MS" pitchFamily="66" charset="0"/>
                        </a:rPr>
                        <a:t>K</a:t>
                      </a:r>
                      <a:r>
                        <a:rPr lang="en-GB" sz="4400" baseline="30000" dirty="0" smtClean="0">
                          <a:latin typeface="Comic Sans MS" pitchFamily="66" charset="0"/>
                        </a:rPr>
                        <a:t>+</a:t>
                      </a:r>
                      <a:endParaRPr lang="en-GB" sz="4400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Comic Sans MS" pitchFamily="66" charset="0"/>
                        </a:rPr>
                        <a:t>F</a:t>
                      </a:r>
                      <a:r>
                        <a:rPr lang="en-GB" sz="4400" baseline="30000" dirty="0" smtClean="0">
                          <a:latin typeface="Comic Sans MS" pitchFamily="66" charset="0"/>
                        </a:rPr>
                        <a:t>-</a:t>
                      </a:r>
                      <a:endParaRPr lang="en-GB" sz="4400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4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76916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67544" y="476672"/>
            <a:ext cx="8136904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</a:rPr>
              <a:t>Oxidation and Reduction</a:t>
            </a:r>
            <a:endParaRPr lang="en-GB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412776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400" dirty="0" smtClean="0">
                <a:latin typeface="Comic Sans MS" pitchFamily="66" charset="0"/>
              </a:rPr>
              <a:t>xidation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2400" dirty="0" smtClean="0">
                <a:latin typeface="Comic Sans MS" pitchFamily="66" charset="0"/>
              </a:rPr>
              <a:t>s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GB" sz="2400" dirty="0" smtClean="0">
                <a:latin typeface="Comic Sans MS" pitchFamily="66" charset="0"/>
              </a:rPr>
              <a:t>oss of electrons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sz="2400" dirty="0" smtClean="0">
                <a:latin typeface="Comic Sans MS" pitchFamily="66" charset="0"/>
              </a:rPr>
              <a:t>eduction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2400" dirty="0" smtClean="0">
                <a:latin typeface="Comic Sans MS" pitchFamily="66" charset="0"/>
              </a:rPr>
              <a:t>s 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GB" sz="2400" dirty="0" smtClean="0">
                <a:latin typeface="Comic Sans MS" pitchFamily="66" charset="0"/>
              </a:rPr>
              <a:t>ain of electrons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76916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67544" y="476672"/>
            <a:ext cx="8136904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</a:rPr>
              <a:t>Oxidation and Reduction</a:t>
            </a:r>
            <a:endParaRPr lang="en-GB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412776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400" dirty="0" smtClean="0">
                <a:latin typeface="Comic Sans MS" pitchFamily="66" charset="0"/>
              </a:rPr>
              <a:t>xidation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2400" dirty="0" smtClean="0">
                <a:latin typeface="Comic Sans MS" pitchFamily="66" charset="0"/>
              </a:rPr>
              <a:t>s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GB" sz="2400" dirty="0" smtClean="0">
                <a:latin typeface="Comic Sans MS" pitchFamily="66" charset="0"/>
              </a:rPr>
              <a:t>oss of electrons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sz="2400" dirty="0" smtClean="0">
                <a:latin typeface="Comic Sans MS" pitchFamily="66" charset="0"/>
              </a:rPr>
              <a:t>eduction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2400" dirty="0" smtClean="0">
                <a:latin typeface="Comic Sans MS" pitchFamily="66" charset="0"/>
              </a:rPr>
              <a:t>s 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GB" sz="2400" dirty="0" smtClean="0">
                <a:latin typeface="Comic Sans MS" pitchFamily="66" charset="0"/>
              </a:rPr>
              <a:t>ain of electrons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198428"/>
            <a:ext cx="8208912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So - 	 metals are oxidised when they form ions (they lose electrons)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	non-metals are reduced when they form ions (they gain electrons)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15106" y="188640"/>
            <a:ext cx="8821390" cy="6481316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</a:pP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Ionic bonds form between </a:t>
            </a:r>
            <a:r>
              <a:rPr lang="en-GB" sz="3200" kern="0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metals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and </a:t>
            </a:r>
            <a:r>
              <a:rPr lang="en-GB" sz="3200" kern="0" dirty="0" smtClean="0">
                <a:solidFill>
                  <a:srgbClr val="F188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non-metals</a:t>
            </a:r>
            <a:endParaRPr lang="en-GB" sz="3200" kern="0" dirty="0">
              <a:solidFill>
                <a:srgbClr val="F1884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76672"/>
            <a:ext cx="7776864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</a:rPr>
              <a:t>Ionic bonding</a:t>
            </a:r>
            <a:endParaRPr lang="en-GB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For example, look at this equation: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CaO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+  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If we start off with 100g of calcium carbonate, how much calcium oxide will we get?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Guess what – we need to look at the values for M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again!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15106" y="188640"/>
            <a:ext cx="8821390" cy="6481316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</a:pP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Ionic bonds form between </a:t>
            </a:r>
            <a:r>
              <a:rPr lang="en-GB" sz="3200" kern="0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metals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and </a:t>
            </a:r>
            <a:r>
              <a:rPr lang="en-GB" sz="3200" kern="0" dirty="0">
                <a:solidFill>
                  <a:srgbClr val="F188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non-metals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</a:pPr>
            <a:r>
              <a:rPr lang="en-GB" sz="3200" kern="0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Metal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atoms </a:t>
            </a:r>
            <a:r>
              <a:rPr lang="en-GB" sz="3200" kern="0" dirty="0">
                <a:solidFill>
                  <a:srgbClr val="FAFA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lose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electrons to form </a:t>
            </a:r>
            <a:r>
              <a:rPr lang="en-GB" sz="3200" kern="0" dirty="0">
                <a:solidFill>
                  <a:srgbClr val="FAFA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positive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GB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ions</a:t>
            </a:r>
            <a:endParaRPr lang="en-GB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76672"/>
            <a:ext cx="7776864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</a:rPr>
              <a:t>Ionic bonding</a:t>
            </a:r>
            <a:endParaRPr lang="en-GB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15106" y="188640"/>
            <a:ext cx="8821390" cy="6481316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</a:pP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Ionic bonds form between </a:t>
            </a:r>
            <a:r>
              <a:rPr lang="en-GB" sz="3200" kern="0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metals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and </a:t>
            </a:r>
            <a:r>
              <a:rPr lang="en-GB" sz="3200" kern="0" dirty="0">
                <a:solidFill>
                  <a:srgbClr val="F188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non-metals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</a:pPr>
            <a:r>
              <a:rPr lang="en-GB" sz="3200" kern="0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Metal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atoms </a:t>
            </a:r>
            <a:r>
              <a:rPr lang="en-GB" sz="3200" kern="0" dirty="0">
                <a:solidFill>
                  <a:srgbClr val="FAFA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lose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electrons to form </a:t>
            </a:r>
            <a:r>
              <a:rPr lang="en-GB" sz="3200" kern="0" dirty="0">
                <a:solidFill>
                  <a:srgbClr val="FAFA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positive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ions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</a:pPr>
            <a:r>
              <a:rPr lang="en-GB" sz="3200" kern="0" dirty="0">
                <a:solidFill>
                  <a:srgbClr val="F188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Non-metal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atoms </a:t>
            </a:r>
            <a:r>
              <a:rPr lang="en-GB" sz="3200" kern="0" dirty="0">
                <a:solidFill>
                  <a:srgbClr val="FAFA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gain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electrons to form </a:t>
            </a:r>
            <a:r>
              <a:rPr lang="en-GB" sz="3200" kern="0" dirty="0">
                <a:solidFill>
                  <a:srgbClr val="FAFA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negative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GB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ions</a:t>
            </a:r>
            <a:endParaRPr lang="en-GB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76672"/>
            <a:ext cx="7776864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</a:rPr>
              <a:t>Ionic bonding</a:t>
            </a:r>
            <a:endParaRPr lang="en-GB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15106" y="188640"/>
            <a:ext cx="8821390" cy="6481316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</a:pP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Ionic bonds form between </a:t>
            </a:r>
            <a:r>
              <a:rPr lang="en-GB" sz="3200" kern="0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metals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and </a:t>
            </a:r>
            <a:r>
              <a:rPr lang="en-GB" sz="3200" kern="0" dirty="0">
                <a:solidFill>
                  <a:srgbClr val="F188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non-metals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</a:pPr>
            <a:r>
              <a:rPr lang="en-GB" sz="3200" kern="0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Metal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atoms </a:t>
            </a:r>
            <a:r>
              <a:rPr lang="en-GB" sz="3200" kern="0" dirty="0">
                <a:solidFill>
                  <a:srgbClr val="FAFA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lose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electrons to form </a:t>
            </a:r>
            <a:r>
              <a:rPr lang="en-GB" sz="3200" kern="0" dirty="0">
                <a:solidFill>
                  <a:srgbClr val="FAFA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positive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ions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</a:pPr>
            <a:r>
              <a:rPr lang="en-GB" sz="3200" kern="0" dirty="0">
                <a:solidFill>
                  <a:srgbClr val="F188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Non-metal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atoms </a:t>
            </a:r>
            <a:r>
              <a:rPr lang="en-GB" sz="3200" kern="0" dirty="0">
                <a:solidFill>
                  <a:srgbClr val="FAFA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gain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electrons to form </a:t>
            </a:r>
            <a:r>
              <a:rPr lang="en-GB" sz="3200" kern="0" dirty="0">
                <a:solidFill>
                  <a:srgbClr val="FAFA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negative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ions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</a:pP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The oppositely charged ions attract one another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476672"/>
            <a:ext cx="7776864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</a:rPr>
              <a:t>Ionic bonding</a:t>
            </a:r>
            <a:endParaRPr lang="en-GB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1520" y="223838"/>
            <a:ext cx="8803569" cy="6445522"/>
          </a:xfrm>
          <a:prstGeom prst="rect">
            <a:avLst/>
          </a:prstGeom>
          <a:solidFill>
            <a:srgbClr val="FF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08042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Sodium</a:t>
            </a: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and </a:t>
            </a: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srgbClr val="F188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Chlorine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51050" y="3500438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595438" y="3028950"/>
            <a:ext cx="1439862" cy="1439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116013" y="2565400"/>
            <a:ext cx="2374900" cy="2339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84213" y="2117725"/>
            <a:ext cx="3238500" cy="3240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696075" y="3500438"/>
            <a:ext cx="539750" cy="539750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227763" y="3028950"/>
            <a:ext cx="1439862" cy="1439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764213" y="2581275"/>
            <a:ext cx="2374900" cy="2339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326063" y="2125663"/>
            <a:ext cx="3238500" cy="3240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003425" y="3548063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11+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667500" y="3573463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17+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236788" y="2957513"/>
            <a:ext cx="179387" cy="179387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051050" y="2492375"/>
            <a:ext cx="179388" cy="179388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411413" y="2492375"/>
            <a:ext cx="179387" cy="179388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051050" y="4810125"/>
            <a:ext cx="179388" cy="179388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11413" y="4802188"/>
            <a:ext cx="179387" cy="179387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039813" y="3500438"/>
            <a:ext cx="179387" cy="179387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1042988" y="3860800"/>
            <a:ext cx="179387" cy="179388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395663" y="3500438"/>
            <a:ext cx="179387" cy="179387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395663" y="3844925"/>
            <a:ext cx="179387" cy="179388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2243138" y="4373563"/>
            <a:ext cx="179387" cy="179387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267325" y="3357563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7129463" y="2060575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683250" y="3821113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584950" y="5249863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7145338" y="5253038"/>
            <a:ext cx="179387" cy="1793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692775" y="3460750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6689725" y="4811713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7056438" y="4821238"/>
            <a:ext cx="179387" cy="1793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8440738" y="3981450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8448675" y="3341688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8040688" y="3829050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8040688" y="3465513"/>
            <a:ext cx="179387" cy="1793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7051675" y="2508250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6691313" y="2517775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6877050" y="4389438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6872288" y="2949575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Oval 43"/>
          <p:cNvSpPr>
            <a:spLocks noChangeArrowheads="1"/>
          </p:cNvSpPr>
          <p:nvPr/>
        </p:nvSpPr>
        <p:spPr bwMode="auto">
          <a:xfrm>
            <a:off x="5251450" y="3929063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1835150" y="5876925"/>
            <a:ext cx="5329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view animation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1114425" y="5462588"/>
            <a:ext cx="25209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11+ and 10- = 1+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</a:t>
            </a:r>
            <a:r>
              <a:rPr kumimoji="0" lang="en-GB" sz="3200" b="0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5754688" y="5462588"/>
            <a:ext cx="25209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17+ and 18- = 1-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</a:t>
            </a:r>
            <a:r>
              <a:rPr kumimoji="0" lang="en-GB" sz="3200" b="0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3059113" y="5876925"/>
            <a:ext cx="288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for another example</a:t>
            </a:r>
          </a:p>
        </p:txBody>
      </p:sp>
      <p:sp>
        <p:nvSpPr>
          <p:cNvPr id="47" name="AutoShape 48"/>
          <p:cNvSpPr>
            <a:spLocks/>
          </p:cNvSpPr>
          <p:nvPr/>
        </p:nvSpPr>
        <p:spPr bwMode="auto">
          <a:xfrm>
            <a:off x="895350" y="2349500"/>
            <a:ext cx="220663" cy="2808288"/>
          </a:xfrm>
          <a:prstGeom prst="leftBracket">
            <a:avLst>
              <a:gd name="adj" fmla="val 10605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AutoShape 49"/>
          <p:cNvSpPr>
            <a:spLocks/>
          </p:cNvSpPr>
          <p:nvPr/>
        </p:nvSpPr>
        <p:spPr bwMode="auto">
          <a:xfrm>
            <a:off x="5072063" y="1916113"/>
            <a:ext cx="147637" cy="3598862"/>
          </a:xfrm>
          <a:prstGeom prst="leftBracket">
            <a:avLst>
              <a:gd name="adj" fmla="val 203137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AutoShape 50"/>
          <p:cNvSpPr>
            <a:spLocks/>
          </p:cNvSpPr>
          <p:nvPr/>
        </p:nvSpPr>
        <p:spPr bwMode="auto">
          <a:xfrm>
            <a:off x="3635375" y="2349500"/>
            <a:ext cx="73025" cy="2808288"/>
          </a:xfrm>
          <a:prstGeom prst="rightBracket">
            <a:avLst>
              <a:gd name="adj" fmla="val 320471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AutoShape 51"/>
          <p:cNvSpPr>
            <a:spLocks/>
          </p:cNvSpPr>
          <p:nvPr/>
        </p:nvSpPr>
        <p:spPr bwMode="auto">
          <a:xfrm>
            <a:off x="8675688" y="1916113"/>
            <a:ext cx="144462" cy="3600450"/>
          </a:xfrm>
          <a:prstGeom prst="rightBracket">
            <a:avLst>
              <a:gd name="adj" fmla="val 207693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3708400" y="21336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8640763" y="1755321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</a:p>
        </p:txBody>
      </p:sp>
      <p:sp>
        <p:nvSpPr>
          <p:cNvPr id="53" name="Oval 24"/>
          <p:cNvSpPr>
            <a:spLocks noChangeArrowheads="1"/>
          </p:cNvSpPr>
          <p:nvPr/>
        </p:nvSpPr>
        <p:spPr bwMode="auto">
          <a:xfrm>
            <a:off x="2236788" y="2038350"/>
            <a:ext cx="179387" cy="179388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023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321 C 0.08368 -0.03986 0.16632 -0.09246 0.24497 -0.09339 C 0.32413 -0.09385 0.43663 -0.0095 0.47552 0.0071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5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3" grpId="0"/>
      <p:bldP spid="44" grpId="0"/>
      <p:bldP spid="45" grpId="0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Magnesium </a:t>
            </a: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and</a:t>
            </a: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srgbClr val="F188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Oxygen</a:t>
            </a:r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2124075" y="3286125"/>
            <a:ext cx="693738" cy="693738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7"/>
          <p:cNvSpPr>
            <a:spLocks noChangeAspect="1" noChangeArrowheads="1"/>
          </p:cNvSpPr>
          <p:nvPr/>
        </p:nvSpPr>
        <p:spPr bwMode="auto">
          <a:xfrm>
            <a:off x="1666875" y="2819400"/>
            <a:ext cx="1619250" cy="16176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8"/>
          <p:cNvSpPr>
            <a:spLocks noChangeAspect="1" noChangeArrowheads="1"/>
          </p:cNvSpPr>
          <p:nvPr/>
        </p:nvSpPr>
        <p:spPr bwMode="auto">
          <a:xfrm>
            <a:off x="1330325" y="2473325"/>
            <a:ext cx="2314575" cy="23145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2355850" y="2700338"/>
            <a:ext cx="230188" cy="230187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632075" y="2392363"/>
            <a:ext cx="231775" cy="230187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2133600" y="4629150"/>
            <a:ext cx="230188" cy="230188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3495675" y="3286125"/>
            <a:ext cx="231775" cy="230188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auto">
          <a:xfrm>
            <a:off x="3506788" y="3708400"/>
            <a:ext cx="230187" cy="230188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4"/>
          <p:cNvSpPr>
            <a:spLocks noChangeAspect="1" noChangeArrowheads="1"/>
          </p:cNvSpPr>
          <p:nvPr/>
        </p:nvSpPr>
        <p:spPr bwMode="auto">
          <a:xfrm>
            <a:off x="1228725" y="3729038"/>
            <a:ext cx="230188" cy="230187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5"/>
          <p:cNvSpPr>
            <a:spLocks noChangeAspect="1" noChangeArrowheads="1"/>
          </p:cNvSpPr>
          <p:nvPr/>
        </p:nvSpPr>
        <p:spPr bwMode="auto">
          <a:xfrm>
            <a:off x="1243013" y="3286125"/>
            <a:ext cx="230187" cy="230188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6"/>
          <p:cNvSpPr>
            <a:spLocks noChangeAspect="1" noChangeArrowheads="1"/>
          </p:cNvSpPr>
          <p:nvPr/>
        </p:nvSpPr>
        <p:spPr bwMode="auto">
          <a:xfrm>
            <a:off x="2365375" y="4305300"/>
            <a:ext cx="230188" cy="230188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17"/>
          <p:cNvSpPr>
            <a:spLocks noChangeAspect="1" noChangeArrowheads="1"/>
          </p:cNvSpPr>
          <p:nvPr/>
        </p:nvSpPr>
        <p:spPr bwMode="auto">
          <a:xfrm>
            <a:off x="971550" y="2114550"/>
            <a:ext cx="3008313" cy="3008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8"/>
          <p:cNvSpPr>
            <a:spLocks noChangeAspect="1" noChangeArrowheads="1"/>
          </p:cNvSpPr>
          <p:nvPr/>
        </p:nvSpPr>
        <p:spPr bwMode="auto">
          <a:xfrm>
            <a:off x="2092325" y="2379663"/>
            <a:ext cx="230188" cy="231775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20"/>
          <p:cNvSpPr>
            <a:spLocks noChangeAspect="1" noChangeArrowheads="1"/>
          </p:cNvSpPr>
          <p:nvPr/>
        </p:nvSpPr>
        <p:spPr bwMode="auto">
          <a:xfrm>
            <a:off x="2627313" y="4633913"/>
            <a:ext cx="230187" cy="230187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22"/>
          <p:cNvSpPr txBox="1">
            <a:spLocks noChangeAspect="1" noChangeArrowheads="1"/>
          </p:cNvSpPr>
          <p:nvPr/>
        </p:nvSpPr>
        <p:spPr bwMode="auto">
          <a:xfrm>
            <a:off x="2182813" y="3429000"/>
            <a:ext cx="10175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12+</a:t>
            </a:r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6084888" y="3276600"/>
            <a:ext cx="695325" cy="695325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31"/>
          <p:cNvSpPr>
            <a:spLocks noChangeAspect="1" noChangeArrowheads="1"/>
          </p:cNvSpPr>
          <p:nvPr/>
        </p:nvSpPr>
        <p:spPr bwMode="auto">
          <a:xfrm>
            <a:off x="5616575" y="2781300"/>
            <a:ext cx="1619250" cy="1619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32"/>
          <p:cNvSpPr>
            <a:spLocks noChangeArrowheads="1"/>
          </p:cNvSpPr>
          <p:nvPr/>
        </p:nvSpPr>
        <p:spPr bwMode="auto">
          <a:xfrm>
            <a:off x="5256213" y="2420938"/>
            <a:ext cx="2339975" cy="2339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33"/>
          <p:cNvSpPr>
            <a:spLocks noChangeAspect="1" noChangeArrowheads="1"/>
          </p:cNvSpPr>
          <p:nvPr/>
        </p:nvSpPr>
        <p:spPr bwMode="auto">
          <a:xfrm>
            <a:off x="6319838" y="4265613"/>
            <a:ext cx="230187" cy="2301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val 34"/>
          <p:cNvSpPr>
            <a:spLocks noChangeAspect="1" noChangeArrowheads="1"/>
          </p:cNvSpPr>
          <p:nvPr/>
        </p:nvSpPr>
        <p:spPr bwMode="auto">
          <a:xfrm>
            <a:off x="6588125" y="2349500"/>
            <a:ext cx="230188" cy="230188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val 35"/>
          <p:cNvSpPr>
            <a:spLocks noChangeAspect="1" noChangeArrowheads="1"/>
          </p:cNvSpPr>
          <p:nvPr/>
        </p:nvSpPr>
        <p:spPr bwMode="auto">
          <a:xfrm>
            <a:off x="7451725" y="3716338"/>
            <a:ext cx="230188" cy="2301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36"/>
          <p:cNvSpPr>
            <a:spLocks noChangeAspect="1" noChangeArrowheads="1"/>
          </p:cNvSpPr>
          <p:nvPr/>
        </p:nvSpPr>
        <p:spPr bwMode="auto">
          <a:xfrm>
            <a:off x="7451725" y="3284538"/>
            <a:ext cx="230188" cy="2301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37"/>
          <p:cNvSpPr>
            <a:spLocks noChangeAspect="1" noChangeArrowheads="1"/>
          </p:cNvSpPr>
          <p:nvPr/>
        </p:nvSpPr>
        <p:spPr bwMode="auto">
          <a:xfrm>
            <a:off x="5148263" y="3284538"/>
            <a:ext cx="230187" cy="2301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38"/>
          <p:cNvSpPr>
            <a:spLocks noChangeAspect="1" noChangeArrowheads="1"/>
          </p:cNvSpPr>
          <p:nvPr/>
        </p:nvSpPr>
        <p:spPr bwMode="auto">
          <a:xfrm>
            <a:off x="5148263" y="3716338"/>
            <a:ext cx="230187" cy="2301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val 39"/>
          <p:cNvSpPr>
            <a:spLocks noChangeAspect="1" noChangeArrowheads="1"/>
          </p:cNvSpPr>
          <p:nvPr/>
        </p:nvSpPr>
        <p:spPr bwMode="auto">
          <a:xfrm>
            <a:off x="6516688" y="4652963"/>
            <a:ext cx="230187" cy="230187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Oval 40"/>
          <p:cNvSpPr>
            <a:spLocks noChangeAspect="1" noChangeArrowheads="1"/>
          </p:cNvSpPr>
          <p:nvPr/>
        </p:nvSpPr>
        <p:spPr bwMode="auto">
          <a:xfrm>
            <a:off x="6337300" y="2682875"/>
            <a:ext cx="230188" cy="230188"/>
          </a:xfrm>
          <a:prstGeom prst="ellipse">
            <a:avLst/>
          </a:prstGeom>
          <a:solidFill>
            <a:srgbClr val="F1884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41"/>
          <p:cNvSpPr txBox="1">
            <a:spLocks noChangeAspect="1" noChangeArrowheads="1"/>
          </p:cNvSpPr>
          <p:nvPr/>
        </p:nvSpPr>
        <p:spPr bwMode="auto">
          <a:xfrm>
            <a:off x="6146800" y="3429000"/>
            <a:ext cx="10175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8+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3059113" y="5876925"/>
            <a:ext cx="288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for animation</a:t>
            </a:r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1219200" y="5462588"/>
            <a:ext cx="25209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12+ and 10- = 2+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Mg</a:t>
            </a:r>
            <a:r>
              <a:rPr kumimoji="0" lang="en-GB" sz="3200" b="0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2+</a:t>
            </a: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5219700" y="5462588"/>
            <a:ext cx="25209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8+ and 10- = 2-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  <a:r>
              <a:rPr kumimoji="0" lang="en-GB" sz="3200" b="0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2-</a:t>
            </a:r>
          </a:p>
        </p:txBody>
      </p:sp>
      <p:sp>
        <p:nvSpPr>
          <p:cNvPr id="36" name="AutoShape 46"/>
          <p:cNvSpPr>
            <a:spLocks/>
          </p:cNvSpPr>
          <p:nvPr/>
        </p:nvSpPr>
        <p:spPr bwMode="auto">
          <a:xfrm>
            <a:off x="1039813" y="2349500"/>
            <a:ext cx="147637" cy="2592388"/>
          </a:xfrm>
          <a:prstGeom prst="leftBracket">
            <a:avLst>
              <a:gd name="adj" fmla="val 146327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AutoShape 47"/>
          <p:cNvSpPr>
            <a:spLocks/>
          </p:cNvSpPr>
          <p:nvPr/>
        </p:nvSpPr>
        <p:spPr bwMode="auto">
          <a:xfrm>
            <a:off x="3779838" y="2349500"/>
            <a:ext cx="144462" cy="2592388"/>
          </a:xfrm>
          <a:prstGeom prst="rightBracket">
            <a:avLst>
              <a:gd name="adj" fmla="val 149543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AutoShape 48"/>
          <p:cNvSpPr>
            <a:spLocks/>
          </p:cNvSpPr>
          <p:nvPr/>
        </p:nvSpPr>
        <p:spPr bwMode="auto">
          <a:xfrm>
            <a:off x="4964113" y="2276475"/>
            <a:ext cx="147637" cy="2736850"/>
          </a:xfrm>
          <a:prstGeom prst="leftBracket">
            <a:avLst>
              <a:gd name="adj" fmla="val 154481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AutoShape 49"/>
          <p:cNvSpPr>
            <a:spLocks/>
          </p:cNvSpPr>
          <p:nvPr/>
        </p:nvSpPr>
        <p:spPr bwMode="auto">
          <a:xfrm>
            <a:off x="7740650" y="2276475"/>
            <a:ext cx="144463" cy="2736850"/>
          </a:xfrm>
          <a:prstGeom prst="rightBracket">
            <a:avLst>
              <a:gd name="adj" fmla="val 15787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auto">
          <a:xfrm>
            <a:off x="3924300" y="2133600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2+</a:t>
            </a:r>
          </a:p>
        </p:txBody>
      </p:sp>
      <p:sp>
        <p:nvSpPr>
          <p:cNvPr id="41" name="Text Box 51"/>
          <p:cNvSpPr txBox="1">
            <a:spLocks noChangeArrowheads="1"/>
          </p:cNvSpPr>
          <p:nvPr/>
        </p:nvSpPr>
        <p:spPr bwMode="auto">
          <a:xfrm>
            <a:off x="7885113" y="2139950"/>
            <a:ext cx="877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2-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3155950" y="6092825"/>
            <a:ext cx="288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for another example</a:t>
            </a:r>
          </a:p>
        </p:txBody>
      </p:sp>
      <p:sp>
        <p:nvSpPr>
          <p:cNvPr id="43" name="Oval 19"/>
          <p:cNvSpPr>
            <a:spLocks noChangeAspect="1" noChangeArrowheads="1"/>
          </p:cNvSpPr>
          <p:nvPr/>
        </p:nvSpPr>
        <p:spPr bwMode="auto">
          <a:xfrm>
            <a:off x="2370138" y="1992313"/>
            <a:ext cx="230187" cy="230187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Oval 21"/>
          <p:cNvSpPr>
            <a:spLocks noChangeAspect="1" noChangeArrowheads="1"/>
          </p:cNvSpPr>
          <p:nvPr/>
        </p:nvSpPr>
        <p:spPr bwMode="auto">
          <a:xfrm>
            <a:off x="2370138" y="4999038"/>
            <a:ext cx="230187" cy="230187"/>
          </a:xfrm>
          <a:prstGeom prst="ellipse">
            <a:avLst/>
          </a:prstGeom>
          <a:solidFill>
            <a:srgbClr val="6666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9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047 C 0.06458 -0.05996 0.12917 -0.11922 0.1967 -0.11158 C 0.26424 -0.10394 0.33455 -0.02894 0.40504 0.04606 " pathEditMode="relative" ptsTypes="a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C 0.06597 0.05347 0.13195 0.10694 0.2 0.09768 C 0.26806 0.08843 0.3382 0.01643 0.40833 -0.05556 " pathEditMode="relative" ptsTypes="a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3" grpId="0" animBg="1"/>
      <p:bldP spid="4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chemeClr val="hlink"/>
                </a:solidFill>
              </a:rPr>
              <a:t>Magnesium</a:t>
            </a:r>
            <a:r>
              <a:rPr lang="en-GB" smtClean="0"/>
              <a:t> and </a:t>
            </a:r>
            <a:r>
              <a:rPr lang="en-GB" smtClean="0">
                <a:solidFill>
                  <a:srgbClr val="F18841"/>
                </a:solidFill>
              </a:rPr>
              <a:t>Chlorine</a:t>
            </a:r>
            <a:endParaRPr lang="en-GB">
              <a:solidFill>
                <a:srgbClr val="F1884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21188" y="299720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4065588" y="2633663"/>
            <a:ext cx="1258887" cy="1258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3803650" y="2365375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4600575" y="2541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4816475" y="23018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4427538" y="404177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5487988" y="299720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5495925" y="33258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724275" y="33416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3735388" y="299720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4608513" y="378936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>
            <a:off x="3524250" y="2085975"/>
            <a:ext cx="2339975" cy="2339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4395788" y="229235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4811713" y="404495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763713" y="2997200"/>
            <a:ext cx="539750" cy="539750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393825" y="2627313"/>
            <a:ext cx="1258888" cy="1258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1125538" y="2349500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847725" y="2081213"/>
            <a:ext cx="2339975" cy="2339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1939925" y="2549525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1779588" y="2276475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endParaRPr lang="en-US"/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2085975" y="2276475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1692275" y="2005013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Oval 35"/>
          <p:cNvSpPr>
            <a:spLocks noChangeArrowheads="1"/>
          </p:cNvSpPr>
          <p:nvPr/>
        </p:nvSpPr>
        <p:spPr bwMode="auto">
          <a:xfrm>
            <a:off x="2803525" y="3036888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2811463" y="3309938"/>
            <a:ext cx="179387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3084513" y="2997200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Oval 38"/>
          <p:cNvSpPr>
            <a:spLocks noChangeArrowheads="1"/>
          </p:cNvSpPr>
          <p:nvPr/>
        </p:nvSpPr>
        <p:spPr bwMode="auto">
          <a:xfrm>
            <a:off x="3090863" y="3352800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Oval 39"/>
          <p:cNvSpPr>
            <a:spLocks noChangeArrowheads="1"/>
          </p:cNvSpPr>
          <p:nvPr/>
        </p:nvSpPr>
        <p:spPr bwMode="auto">
          <a:xfrm>
            <a:off x="2163763" y="4324350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Oval 40"/>
          <p:cNvSpPr>
            <a:spLocks noChangeArrowheads="1"/>
          </p:cNvSpPr>
          <p:nvPr/>
        </p:nvSpPr>
        <p:spPr bwMode="auto">
          <a:xfrm>
            <a:off x="1739900" y="4324350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Oval 41"/>
          <p:cNvSpPr>
            <a:spLocks noChangeArrowheads="1"/>
          </p:cNvSpPr>
          <p:nvPr/>
        </p:nvSpPr>
        <p:spPr bwMode="auto">
          <a:xfrm>
            <a:off x="2114550" y="4060825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Oval 42"/>
          <p:cNvSpPr>
            <a:spLocks noChangeArrowheads="1"/>
          </p:cNvSpPr>
          <p:nvPr/>
        </p:nvSpPr>
        <p:spPr bwMode="auto">
          <a:xfrm>
            <a:off x="1800225" y="4054475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Oval 43"/>
          <p:cNvSpPr>
            <a:spLocks noChangeArrowheads="1"/>
          </p:cNvSpPr>
          <p:nvPr/>
        </p:nvSpPr>
        <p:spPr bwMode="auto">
          <a:xfrm>
            <a:off x="1044575" y="3294063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auto">
          <a:xfrm>
            <a:off x="1036638" y="3044825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771525" y="3349625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771525" y="2989263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Oval 47"/>
          <p:cNvSpPr>
            <a:spLocks noChangeArrowheads="1"/>
          </p:cNvSpPr>
          <p:nvPr/>
        </p:nvSpPr>
        <p:spPr bwMode="auto">
          <a:xfrm>
            <a:off x="1955800" y="3789363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Oval 50"/>
          <p:cNvSpPr>
            <a:spLocks noChangeArrowheads="1"/>
          </p:cNvSpPr>
          <p:nvPr/>
        </p:nvSpPr>
        <p:spPr bwMode="auto">
          <a:xfrm>
            <a:off x="7129463" y="2981325"/>
            <a:ext cx="539750" cy="539750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Oval 51"/>
          <p:cNvSpPr>
            <a:spLocks noChangeArrowheads="1"/>
          </p:cNvSpPr>
          <p:nvPr/>
        </p:nvSpPr>
        <p:spPr bwMode="auto">
          <a:xfrm>
            <a:off x="6759575" y="2611438"/>
            <a:ext cx="1258888" cy="1258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Oval 52"/>
          <p:cNvSpPr>
            <a:spLocks noChangeArrowheads="1"/>
          </p:cNvSpPr>
          <p:nvPr/>
        </p:nvSpPr>
        <p:spPr bwMode="auto">
          <a:xfrm>
            <a:off x="6491288" y="2333625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Oval 53"/>
          <p:cNvSpPr>
            <a:spLocks noChangeArrowheads="1"/>
          </p:cNvSpPr>
          <p:nvPr/>
        </p:nvSpPr>
        <p:spPr bwMode="auto">
          <a:xfrm>
            <a:off x="6227763" y="2060575"/>
            <a:ext cx="2339975" cy="2339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Oval 54"/>
          <p:cNvSpPr>
            <a:spLocks noChangeArrowheads="1"/>
          </p:cNvSpPr>
          <p:nvPr/>
        </p:nvSpPr>
        <p:spPr bwMode="auto">
          <a:xfrm>
            <a:off x="7305675" y="2533650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Oval 55"/>
          <p:cNvSpPr>
            <a:spLocks noChangeArrowheads="1"/>
          </p:cNvSpPr>
          <p:nvPr/>
        </p:nvSpPr>
        <p:spPr bwMode="auto">
          <a:xfrm>
            <a:off x="7145338" y="2260600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endParaRPr lang="en-US"/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>
            <a:off x="7451725" y="2260600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7058025" y="1989138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Oval 58"/>
          <p:cNvSpPr>
            <a:spLocks noChangeArrowheads="1"/>
          </p:cNvSpPr>
          <p:nvPr/>
        </p:nvSpPr>
        <p:spPr bwMode="auto">
          <a:xfrm>
            <a:off x="8169275" y="3021013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Oval 59"/>
          <p:cNvSpPr>
            <a:spLocks noChangeArrowheads="1"/>
          </p:cNvSpPr>
          <p:nvPr/>
        </p:nvSpPr>
        <p:spPr bwMode="auto">
          <a:xfrm>
            <a:off x="8177213" y="3294063"/>
            <a:ext cx="179387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Oval 60"/>
          <p:cNvSpPr>
            <a:spLocks noChangeArrowheads="1"/>
          </p:cNvSpPr>
          <p:nvPr/>
        </p:nvSpPr>
        <p:spPr bwMode="auto">
          <a:xfrm>
            <a:off x="8450263" y="2981325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Oval 61"/>
          <p:cNvSpPr>
            <a:spLocks noChangeArrowheads="1"/>
          </p:cNvSpPr>
          <p:nvPr/>
        </p:nvSpPr>
        <p:spPr bwMode="auto">
          <a:xfrm>
            <a:off x="8456613" y="3336925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Oval 62"/>
          <p:cNvSpPr>
            <a:spLocks noChangeArrowheads="1"/>
          </p:cNvSpPr>
          <p:nvPr/>
        </p:nvSpPr>
        <p:spPr bwMode="auto">
          <a:xfrm>
            <a:off x="7529513" y="4308475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Oval 63"/>
          <p:cNvSpPr>
            <a:spLocks noChangeArrowheads="1"/>
          </p:cNvSpPr>
          <p:nvPr/>
        </p:nvSpPr>
        <p:spPr bwMode="auto">
          <a:xfrm>
            <a:off x="7535863" y="1989138"/>
            <a:ext cx="179387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Oval 64"/>
          <p:cNvSpPr>
            <a:spLocks noChangeArrowheads="1"/>
          </p:cNvSpPr>
          <p:nvPr/>
        </p:nvSpPr>
        <p:spPr bwMode="auto">
          <a:xfrm>
            <a:off x="7480300" y="4044950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Oval 65"/>
          <p:cNvSpPr>
            <a:spLocks noChangeArrowheads="1"/>
          </p:cNvSpPr>
          <p:nvPr/>
        </p:nvSpPr>
        <p:spPr bwMode="auto">
          <a:xfrm>
            <a:off x="7165975" y="4038600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Oval 66"/>
          <p:cNvSpPr>
            <a:spLocks noChangeArrowheads="1"/>
          </p:cNvSpPr>
          <p:nvPr/>
        </p:nvSpPr>
        <p:spPr bwMode="auto">
          <a:xfrm>
            <a:off x="6410325" y="3278188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Oval 67"/>
          <p:cNvSpPr>
            <a:spLocks noChangeArrowheads="1"/>
          </p:cNvSpPr>
          <p:nvPr/>
        </p:nvSpPr>
        <p:spPr bwMode="auto">
          <a:xfrm>
            <a:off x="6402388" y="3028950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Oval 68"/>
          <p:cNvSpPr>
            <a:spLocks noChangeArrowheads="1"/>
          </p:cNvSpPr>
          <p:nvPr/>
        </p:nvSpPr>
        <p:spPr bwMode="auto">
          <a:xfrm>
            <a:off x="6137275" y="3333750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Oval 69"/>
          <p:cNvSpPr>
            <a:spLocks noChangeArrowheads="1"/>
          </p:cNvSpPr>
          <p:nvPr/>
        </p:nvSpPr>
        <p:spPr bwMode="auto">
          <a:xfrm>
            <a:off x="6137275" y="2973388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Oval 70"/>
          <p:cNvSpPr>
            <a:spLocks noChangeArrowheads="1"/>
          </p:cNvSpPr>
          <p:nvPr/>
        </p:nvSpPr>
        <p:spPr bwMode="auto">
          <a:xfrm>
            <a:off x="7321550" y="3773488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Text Box 71"/>
          <p:cNvSpPr txBox="1">
            <a:spLocks noChangeArrowheads="1"/>
          </p:cNvSpPr>
          <p:nvPr/>
        </p:nvSpPr>
        <p:spPr bwMode="auto">
          <a:xfrm>
            <a:off x="3203575" y="5805488"/>
            <a:ext cx="3240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Click to view animation</a:t>
            </a:r>
          </a:p>
        </p:txBody>
      </p:sp>
      <p:sp>
        <p:nvSpPr>
          <p:cNvPr id="63" name="Text Box 72"/>
          <p:cNvSpPr txBox="1">
            <a:spLocks noChangeArrowheads="1"/>
          </p:cNvSpPr>
          <p:nvPr/>
        </p:nvSpPr>
        <p:spPr bwMode="auto">
          <a:xfrm>
            <a:off x="1052513" y="4687888"/>
            <a:ext cx="2016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17+ and 18- = 1-</a:t>
            </a:r>
          </a:p>
          <a:p>
            <a:pPr algn="ctr">
              <a:spcBef>
                <a:spcPct val="50000"/>
              </a:spcBef>
            </a:pPr>
            <a:r>
              <a:rPr lang="en-GB" sz="2400"/>
              <a:t>Cl</a:t>
            </a:r>
            <a:r>
              <a:rPr lang="en-GB" sz="2400" baseline="30000"/>
              <a:t>-</a:t>
            </a:r>
          </a:p>
        </p:txBody>
      </p:sp>
      <p:sp>
        <p:nvSpPr>
          <p:cNvPr id="64" name="Text Box 73"/>
          <p:cNvSpPr txBox="1">
            <a:spLocks noChangeArrowheads="1"/>
          </p:cNvSpPr>
          <p:nvPr/>
        </p:nvSpPr>
        <p:spPr bwMode="auto">
          <a:xfrm>
            <a:off x="6388100" y="4684713"/>
            <a:ext cx="2016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17+ and 18- = 1-</a:t>
            </a:r>
          </a:p>
          <a:p>
            <a:pPr algn="ctr">
              <a:spcBef>
                <a:spcPct val="50000"/>
              </a:spcBef>
            </a:pPr>
            <a:r>
              <a:rPr lang="en-GB" sz="2400"/>
              <a:t>Cl</a:t>
            </a:r>
            <a:r>
              <a:rPr lang="en-GB" sz="2400" baseline="30000"/>
              <a:t>-</a:t>
            </a: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3708400" y="4692650"/>
            <a:ext cx="2016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12+ and 10- = 2+</a:t>
            </a:r>
          </a:p>
          <a:p>
            <a:pPr algn="ctr">
              <a:spcBef>
                <a:spcPct val="50000"/>
              </a:spcBef>
            </a:pPr>
            <a:r>
              <a:rPr lang="en-GB" sz="2400"/>
              <a:t>Mg</a:t>
            </a:r>
            <a:r>
              <a:rPr lang="en-GB" sz="2400" baseline="30000"/>
              <a:t>2+</a:t>
            </a:r>
          </a:p>
        </p:txBody>
      </p:sp>
      <p:sp>
        <p:nvSpPr>
          <p:cNvPr id="66" name="Text Box 75"/>
          <p:cNvSpPr txBox="1">
            <a:spLocks noChangeArrowheads="1"/>
          </p:cNvSpPr>
          <p:nvPr/>
        </p:nvSpPr>
        <p:spPr bwMode="auto">
          <a:xfrm>
            <a:off x="1739900" y="3068638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17+</a:t>
            </a:r>
          </a:p>
        </p:txBody>
      </p:sp>
      <p:sp>
        <p:nvSpPr>
          <p:cNvPr id="67" name="Text Box 76"/>
          <p:cNvSpPr txBox="1">
            <a:spLocks noChangeArrowheads="1"/>
          </p:cNvSpPr>
          <p:nvPr/>
        </p:nvSpPr>
        <p:spPr bwMode="auto">
          <a:xfrm>
            <a:off x="4395788" y="30686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12+</a:t>
            </a:r>
          </a:p>
        </p:txBody>
      </p:sp>
      <p:sp>
        <p:nvSpPr>
          <p:cNvPr id="68" name="Text Box 77"/>
          <p:cNvSpPr txBox="1">
            <a:spLocks noChangeArrowheads="1"/>
          </p:cNvSpPr>
          <p:nvPr/>
        </p:nvSpPr>
        <p:spPr bwMode="auto">
          <a:xfrm>
            <a:off x="7092950" y="3068638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17+</a:t>
            </a:r>
          </a:p>
        </p:txBody>
      </p:sp>
      <p:sp>
        <p:nvSpPr>
          <p:cNvPr id="71" name="AutoShape 80"/>
          <p:cNvSpPr>
            <a:spLocks/>
          </p:cNvSpPr>
          <p:nvPr/>
        </p:nvSpPr>
        <p:spPr bwMode="auto">
          <a:xfrm>
            <a:off x="611188" y="1916113"/>
            <a:ext cx="73025" cy="2592387"/>
          </a:xfrm>
          <a:prstGeom prst="leftBracket">
            <a:avLst>
              <a:gd name="adj" fmla="val 295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" name="AutoShape 81"/>
          <p:cNvSpPr>
            <a:spLocks/>
          </p:cNvSpPr>
          <p:nvPr/>
        </p:nvSpPr>
        <p:spPr bwMode="auto">
          <a:xfrm>
            <a:off x="6011863" y="1916113"/>
            <a:ext cx="73025" cy="2592387"/>
          </a:xfrm>
          <a:prstGeom prst="leftBracket">
            <a:avLst>
              <a:gd name="adj" fmla="val 295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" name="AutoShape 82"/>
          <p:cNvSpPr>
            <a:spLocks/>
          </p:cNvSpPr>
          <p:nvPr/>
        </p:nvSpPr>
        <p:spPr bwMode="auto">
          <a:xfrm>
            <a:off x="3348038" y="1916113"/>
            <a:ext cx="71437" cy="2592387"/>
          </a:xfrm>
          <a:prstGeom prst="rightBracket">
            <a:avLst>
              <a:gd name="adj" fmla="val 30240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" name="AutoShape 83"/>
          <p:cNvSpPr>
            <a:spLocks/>
          </p:cNvSpPr>
          <p:nvPr/>
        </p:nvSpPr>
        <p:spPr bwMode="auto">
          <a:xfrm>
            <a:off x="8724900" y="1916113"/>
            <a:ext cx="71438" cy="2592387"/>
          </a:xfrm>
          <a:prstGeom prst="rightBracket">
            <a:avLst>
              <a:gd name="adj" fmla="val 3024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AutoShape 84"/>
          <p:cNvSpPr>
            <a:spLocks/>
          </p:cNvSpPr>
          <p:nvPr/>
        </p:nvSpPr>
        <p:spPr bwMode="auto">
          <a:xfrm>
            <a:off x="3667125" y="2205038"/>
            <a:ext cx="73025" cy="2087562"/>
          </a:xfrm>
          <a:prstGeom prst="leftBracket">
            <a:avLst>
              <a:gd name="adj" fmla="val 23822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AutoShape 85"/>
          <p:cNvSpPr>
            <a:spLocks/>
          </p:cNvSpPr>
          <p:nvPr/>
        </p:nvSpPr>
        <p:spPr bwMode="auto">
          <a:xfrm>
            <a:off x="5659438" y="2205038"/>
            <a:ext cx="73025" cy="2087562"/>
          </a:xfrm>
          <a:prstGeom prst="rightBracket">
            <a:avLst>
              <a:gd name="adj" fmla="val 23822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7" name="Text Box 86"/>
          <p:cNvSpPr txBox="1">
            <a:spLocks noChangeArrowheads="1"/>
          </p:cNvSpPr>
          <p:nvPr/>
        </p:nvSpPr>
        <p:spPr bwMode="auto">
          <a:xfrm>
            <a:off x="3387725" y="173355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-</a:t>
            </a:r>
          </a:p>
        </p:txBody>
      </p:sp>
      <p:sp>
        <p:nvSpPr>
          <p:cNvPr id="78" name="Text Box 87"/>
          <p:cNvSpPr txBox="1">
            <a:spLocks noChangeArrowheads="1"/>
          </p:cNvSpPr>
          <p:nvPr/>
        </p:nvSpPr>
        <p:spPr bwMode="auto">
          <a:xfrm>
            <a:off x="8788400" y="17573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-</a:t>
            </a:r>
          </a:p>
        </p:txBody>
      </p:sp>
      <p:sp>
        <p:nvSpPr>
          <p:cNvPr id="79" name="Text Box 88"/>
          <p:cNvSpPr txBox="1">
            <a:spLocks noChangeArrowheads="1"/>
          </p:cNvSpPr>
          <p:nvPr/>
        </p:nvSpPr>
        <p:spPr bwMode="auto">
          <a:xfrm>
            <a:off x="5659438" y="21256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2+</a:t>
            </a:r>
          </a:p>
        </p:txBody>
      </p:sp>
      <p:sp>
        <p:nvSpPr>
          <p:cNvPr id="80" name="Oval 28"/>
          <p:cNvSpPr>
            <a:spLocks noChangeArrowheads="1"/>
          </p:cNvSpPr>
          <p:nvPr/>
        </p:nvSpPr>
        <p:spPr bwMode="auto">
          <a:xfrm>
            <a:off x="4611688" y="199072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Oval 30"/>
          <p:cNvSpPr>
            <a:spLocks noChangeArrowheads="1"/>
          </p:cNvSpPr>
          <p:nvPr/>
        </p:nvSpPr>
        <p:spPr bwMode="auto">
          <a:xfrm>
            <a:off x="4611688" y="432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0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96524E-7 C -0.05642 -0.04426 -0.11267 -0.08853 -0.15764 -0.08806 C -0.2026 -0.0876 -0.23611 -0.04264 -0.26944 0.0023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371 C 0.06129 0.05423 0.12101 0.10498 0.16615 0.10313 C 0.21129 0.10127 0.24202 0.04681 0.27292 -0.00765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4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2" grpId="0"/>
      <p:bldP spid="63" grpId="0"/>
      <p:bldP spid="64" grpId="0"/>
      <p:bldP spid="65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 animBg="1"/>
      <p:bldP spid="8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467544" y="476672"/>
            <a:ext cx="82809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Giant Ionic Structures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794" y="260648"/>
            <a:ext cx="8808701" cy="6433589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6517" y="300286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15" name="Oval 14"/>
          <p:cNvSpPr/>
          <p:nvPr/>
        </p:nvSpPr>
        <p:spPr>
          <a:xfrm>
            <a:off x="5908961" y="196458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16" name="Oval 15"/>
          <p:cNvSpPr/>
          <p:nvPr/>
        </p:nvSpPr>
        <p:spPr>
          <a:xfrm>
            <a:off x="7250584" y="278047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17" name="Oval 16"/>
          <p:cNvSpPr/>
          <p:nvPr/>
        </p:nvSpPr>
        <p:spPr>
          <a:xfrm>
            <a:off x="6454245" y="298288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18" name="Oval 17"/>
          <p:cNvSpPr/>
          <p:nvPr/>
        </p:nvSpPr>
        <p:spPr>
          <a:xfrm>
            <a:off x="5389240" y="194198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19" name="Oval 18"/>
          <p:cNvSpPr/>
          <p:nvPr/>
        </p:nvSpPr>
        <p:spPr>
          <a:xfrm>
            <a:off x="7217664" y="174272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0" name="Oval 19"/>
          <p:cNvSpPr/>
          <p:nvPr/>
        </p:nvSpPr>
        <p:spPr>
          <a:xfrm>
            <a:off x="5924117" y="250361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2" name="Oval 21"/>
          <p:cNvSpPr/>
          <p:nvPr/>
        </p:nvSpPr>
        <p:spPr>
          <a:xfrm>
            <a:off x="6413017" y="19947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3" name="Oval 22"/>
          <p:cNvSpPr/>
          <p:nvPr/>
        </p:nvSpPr>
        <p:spPr>
          <a:xfrm>
            <a:off x="5588496" y="122228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4" name="Oval 23"/>
          <p:cNvSpPr/>
          <p:nvPr/>
        </p:nvSpPr>
        <p:spPr>
          <a:xfrm>
            <a:off x="6577372" y="126221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7" name="Oval 26"/>
          <p:cNvSpPr/>
          <p:nvPr/>
        </p:nvSpPr>
        <p:spPr>
          <a:xfrm>
            <a:off x="6454245" y="250361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28" name="Oval 27"/>
          <p:cNvSpPr/>
          <p:nvPr/>
        </p:nvSpPr>
        <p:spPr>
          <a:xfrm>
            <a:off x="5937994" y="300286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29" name="Oval 28"/>
          <p:cNvSpPr/>
          <p:nvPr/>
        </p:nvSpPr>
        <p:spPr>
          <a:xfrm>
            <a:off x="5389240" y="247883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33" name="Oval 32"/>
          <p:cNvSpPr/>
          <p:nvPr/>
        </p:nvSpPr>
        <p:spPr>
          <a:xfrm>
            <a:off x="6086807" y="122228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32" name="Oval 31"/>
          <p:cNvSpPr/>
          <p:nvPr/>
        </p:nvSpPr>
        <p:spPr>
          <a:xfrm>
            <a:off x="6378116" y="146052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35" name="Oval 34"/>
          <p:cNvSpPr/>
          <p:nvPr/>
        </p:nvSpPr>
        <p:spPr>
          <a:xfrm>
            <a:off x="5389240" y="1452587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31" name="Oval 30"/>
          <p:cNvSpPr/>
          <p:nvPr/>
        </p:nvSpPr>
        <p:spPr>
          <a:xfrm>
            <a:off x="7113470" y="12622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25" name="Oval 24"/>
          <p:cNvSpPr/>
          <p:nvPr/>
        </p:nvSpPr>
        <p:spPr>
          <a:xfrm>
            <a:off x="6882172" y="148218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6" name="Oval 25"/>
          <p:cNvSpPr/>
          <p:nvPr/>
        </p:nvSpPr>
        <p:spPr>
          <a:xfrm>
            <a:off x="5920573" y="1452587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30" name="Oval 29"/>
          <p:cNvSpPr/>
          <p:nvPr/>
        </p:nvSpPr>
        <p:spPr>
          <a:xfrm>
            <a:off x="7242885" y="226122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21" name="Oval 20"/>
          <p:cNvSpPr/>
          <p:nvPr/>
        </p:nvSpPr>
        <p:spPr>
          <a:xfrm>
            <a:off x="6965636" y="249881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34" name="Oval 33"/>
          <p:cNvSpPr/>
          <p:nvPr/>
        </p:nvSpPr>
        <p:spPr>
          <a:xfrm>
            <a:off x="6924847" y="199475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36" name="Oval 35"/>
          <p:cNvSpPr/>
          <p:nvPr/>
        </p:nvSpPr>
        <p:spPr>
          <a:xfrm>
            <a:off x="6957021" y="3021531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548680"/>
            <a:ext cx="47525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Giant Ionic Structure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544" y="1262212"/>
            <a:ext cx="4752528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 regular lattice (GIANT IONIC LATTICE) held together by the strong forces of attraction between oppositely charged ions.  This results in them having </a:t>
            </a:r>
            <a:r>
              <a:rPr lang="en-GB" sz="2400" u="sng" dirty="0" smtClean="0">
                <a:solidFill>
                  <a:srgbClr val="FF0000"/>
                </a:solidFill>
                <a:latin typeface="Comic Sans MS" pitchFamily="66" charset="0"/>
              </a:rPr>
              <a:t>high melting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en-GB" sz="2400" u="sng" dirty="0" smtClean="0">
                <a:solidFill>
                  <a:srgbClr val="FF0000"/>
                </a:solidFill>
                <a:latin typeface="Comic Sans MS" pitchFamily="66" charset="0"/>
              </a:rPr>
              <a:t>boiling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points.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467544" y="476672"/>
            <a:ext cx="82809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Giant Ionic Structures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794" y="260648"/>
            <a:ext cx="8808701" cy="6433589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6517" y="300286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15" name="Oval 14"/>
          <p:cNvSpPr/>
          <p:nvPr/>
        </p:nvSpPr>
        <p:spPr>
          <a:xfrm>
            <a:off x="5908961" y="196458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16" name="Oval 15"/>
          <p:cNvSpPr/>
          <p:nvPr/>
        </p:nvSpPr>
        <p:spPr>
          <a:xfrm>
            <a:off x="7250584" y="278047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17" name="Oval 16"/>
          <p:cNvSpPr/>
          <p:nvPr/>
        </p:nvSpPr>
        <p:spPr>
          <a:xfrm>
            <a:off x="6454245" y="298288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18" name="Oval 17"/>
          <p:cNvSpPr/>
          <p:nvPr/>
        </p:nvSpPr>
        <p:spPr>
          <a:xfrm>
            <a:off x="5389240" y="194198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19" name="Oval 18"/>
          <p:cNvSpPr/>
          <p:nvPr/>
        </p:nvSpPr>
        <p:spPr>
          <a:xfrm>
            <a:off x="7217664" y="174272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0" name="Oval 19"/>
          <p:cNvSpPr/>
          <p:nvPr/>
        </p:nvSpPr>
        <p:spPr>
          <a:xfrm>
            <a:off x="5924117" y="250361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2" name="Oval 21"/>
          <p:cNvSpPr/>
          <p:nvPr/>
        </p:nvSpPr>
        <p:spPr>
          <a:xfrm>
            <a:off x="6413017" y="19947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3" name="Oval 22"/>
          <p:cNvSpPr/>
          <p:nvPr/>
        </p:nvSpPr>
        <p:spPr>
          <a:xfrm>
            <a:off x="5588496" y="122228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4" name="Oval 23"/>
          <p:cNvSpPr/>
          <p:nvPr/>
        </p:nvSpPr>
        <p:spPr>
          <a:xfrm>
            <a:off x="6577372" y="126221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7" name="Oval 26"/>
          <p:cNvSpPr/>
          <p:nvPr/>
        </p:nvSpPr>
        <p:spPr>
          <a:xfrm>
            <a:off x="6454245" y="250361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28" name="Oval 27"/>
          <p:cNvSpPr/>
          <p:nvPr/>
        </p:nvSpPr>
        <p:spPr>
          <a:xfrm>
            <a:off x="5937994" y="300286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29" name="Oval 28"/>
          <p:cNvSpPr/>
          <p:nvPr/>
        </p:nvSpPr>
        <p:spPr>
          <a:xfrm>
            <a:off x="5389240" y="247883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33" name="Oval 32"/>
          <p:cNvSpPr/>
          <p:nvPr/>
        </p:nvSpPr>
        <p:spPr>
          <a:xfrm>
            <a:off x="6086807" y="122228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32" name="Oval 31"/>
          <p:cNvSpPr/>
          <p:nvPr/>
        </p:nvSpPr>
        <p:spPr>
          <a:xfrm>
            <a:off x="6378116" y="146052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35" name="Oval 34"/>
          <p:cNvSpPr/>
          <p:nvPr/>
        </p:nvSpPr>
        <p:spPr>
          <a:xfrm>
            <a:off x="5389240" y="1452587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31" name="Oval 30"/>
          <p:cNvSpPr/>
          <p:nvPr/>
        </p:nvSpPr>
        <p:spPr>
          <a:xfrm>
            <a:off x="7113470" y="12622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25" name="Oval 24"/>
          <p:cNvSpPr/>
          <p:nvPr/>
        </p:nvSpPr>
        <p:spPr>
          <a:xfrm>
            <a:off x="6882172" y="148218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6" name="Oval 25"/>
          <p:cNvSpPr/>
          <p:nvPr/>
        </p:nvSpPr>
        <p:spPr>
          <a:xfrm>
            <a:off x="5920573" y="1452587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30" name="Oval 29"/>
          <p:cNvSpPr/>
          <p:nvPr/>
        </p:nvSpPr>
        <p:spPr>
          <a:xfrm>
            <a:off x="7242885" y="226122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21" name="Oval 20"/>
          <p:cNvSpPr/>
          <p:nvPr/>
        </p:nvSpPr>
        <p:spPr>
          <a:xfrm>
            <a:off x="6965636" y="249881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34" name="Oval 33"/>
          <p:cNvSpPr/>
          <p:nvPr/>
        </p:nvSpPr>
        <p:spPr>
          <a:xfrm>
            <a:off x="6924847" y="199475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36" name="Oval 35"/>
          <p:cNvSpPr/>
          <p:nvPr/>
        </p:nvSpPr>
        <p:spPr>
          <a:xfrm>
            <a:off x="6957021" y="3021531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548680"/>
            <a:ext cx="47525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Giant Ionic Structure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544" y="1262212"/>
            <a:ext cx="4752528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 regular lattice (GIANT IONIC LATTICE) held together by the strong forces of attraction between oppositely charged ions.  This results in them having </a:t>
            </a:r>
            <a:r>
              <a:rPr lang="en-GB" sz="2400" u="sng" dirty="0" smtClean="0">
                <a:solidFill>
                  <a:srgbClr val="FF0000"/>
                </a:solidFill>
                <a:latin typeface="Comic Sans MS" pitchFamily="66" charset="0"/>
              </a:rPr>
              <a:t>high melting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en-GB" sz="2400" u="sng" dirty="0" smtClean="0">
                <a:solidFill>
                  <a:srgbClr val="FF0000"/>
                </a:solidFill>
                <a:latin typeface="Comic Sans MS" pitchFamily="66" charset="0"/>
              </a:rPr>
              <a:t>boiling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points.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4149080"/>
            <a:ext cx="5472608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Ionic compounds also conduct electricity when molten or in solution because the charged ions are free to move about.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692150"/>
            <a:ext cx="23034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u="sng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Lesson </a:t>
            </a:r>
            <a:r>
              <a:rPr lang="en-GB" sz="3200" u="sng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3.2</a:t>
            </a:r>
            <a:endParaRPr lang="en-GB" sz="32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defRPr/>
            </a:pPr>
            <a:endParaRPr lang="en-GB" sz="3200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GB" sz="3200" dirty="0" smtClean="0">
                <a:latin typeface="Comic Sans MS" pitchFamily="66" charset="0"/>
                <a:cs typeface="Arial" pitchFamily="34" charset="0"/>
              </a:rPr>
              <a:t>f) Ionic Compounds</a:t>
            </a:r>
          </a:p>
          <a:p>
            <a:pPr>
              <a:defRPr/>
            </a:pPr>
            <a:endParaRPr lang="en-GB" sz="3200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g) Covalent compounds</a:t>
            </a:r>
            <a:endParaRPr lang="en-GB" sz="32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3708400" y="476672"/>
            <a:ext cx="4896048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1.31 describe the formation of a covalent bond by the sharing of a pair of electrons between two atoms.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1.32 understand covalent bonding as a strong attraction between the bonding pair of electrons and the nuclei of the atoms involved in the bond.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1.33 explain, using dot and cross diagrams, the formation of covalent compounds by electron sharing for the following substances: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Hydrogen, chlorine, hydrogen chloride, water, methane, ammonia, oxygen, nitrogen, carbon dioxide, ethane, </a:t>
            </a:r>
            <a:r>
              <a:rPr lang="en-GB" dirty="0" err="1" smtClean="0">
                <a:solidFill>
                  <a:srgbClr val="FF0000"/>
                </a:solidFill>
              </a:rPr>
              <a:t>ethene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1.34 recall that substances with simple molecular substances are gases or liquids, or solids with low melting points.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1.35 explain why substances with simple molecular structure have low melting points in terms of the relatively weak forces between the molecules.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1.36 explain the high melting points of substances with giant covalent structures in terms of the breaking of many strong covalent bonds.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Covalent Bonding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205038"/>
            <a:ext cx="8229600" cy="39290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Covalent bonds form between </a:t>
            </a:r>
            <a:r>
              <a:rPr lang="en-GB" dirty="0" smtClean="0">
                <a:solidFill>
                  <a:srgbClr val="FF0000"/>
                </a:solidFill>
              </a:rPr>
              <a:t>non-metal </a:t>
            </a:r>
            <a:r>
              <a:rPr lang="en-GB" dirty="0" smtClean="0"/>
              <a:t>atoms</a:t>
            </a:r>
          </a:p>
          <a:p>
            <a:r>
              <a:rPr lang="en-GB" dirty="0" smtClean="0"/>
              <a:t>Covalent bonds involve </a:t>
            </a:r>
            <a:r>
              <a:rPr lang="en-GB" dirty="0" smtClean="0">
                <a:solidFill>
                  <a:srgbClr val="FF0000"/>
                </a:solidFill>
              </a:rPr>
              <a:t>sharing a pair </a:t>
            </a:r>
            <a:r>
              <a:rPr lang="en-GB" dirty="0" smtClean="0"/>
              <a:t>of electrons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9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For example, look at this equation: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CaO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+  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100           56   +   44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see that, in terms of M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, both sides of the equation balance – it has to be this way, so check your calculations carefully.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18841"/>
                </a:solidFill>
              </a:rPr>
              <a:t>Hydrogen</a:t>
            </a:r>
            <a:r>
              <a:rPr lang="en-GB" smtClean="0"/>
              <a:t> and </a:t>
            </a:r>
            <a:r>
              <a:rPr lang="en-GB" smtClean="0">
                <a:solidFill>
                  <a:srgbClr val="F18841"/>
                </a:solidFill>
              </a:rPr>
              <a:t>Hydrogen</a:t>
            </a:r>
            <a:endParaRPr lang="en-GB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116013" y="2203450"/>
            <a:ext cx="2584450" cy="2520950"/>
            <a:chOff x="703" y="1388"/>
            <a:chExt cx="1628" cy="15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38" y="2024"/>
              <a:ext cx="317" cy="317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03" y="1388"/>
              <a:ext cx="1587" cy="15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195" y="193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5651500" y="2205038"/>
            <a:ext cx="2592388" cy="2520950"/>
            <a:chOff x="3560" y="1389"/>
            <a:chExt cx="1633" cy="1588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241" y="2024"/>
              <a:ext cx="317" cy="317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606" y="1389"/>
              <a:ext cx="1587" cy="15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3560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08175" y="4941888"/>
            <a:ext cx="93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/>
              <a:t>H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164013" y="5235575"/>
            <a:ext cx="935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/>
              <a:t>H</a:t>
            </a:r>
            <a:r>
              <a:rPr lang="en-GB" sz="3600" baseline="-25000"/>
              <a:t>2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516688" y="4941888"/>
            <a:ext cx="935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/>
              <a:t>H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484438" y="6237288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Click for another example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916238" y="6308725"/>
            <a:ext cx="309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Click for animation</a:t>
            </a:r>
          </a:p>
        </p:txBody>
      </p:sp>
    </p:spTree>
    <p:extLst>
      <p:ext uri="{BB962C8B-B14F-4D97-AF65-F5344CB8AC3E}">
        <p14:creationId xmlns:p14="http://schemas.microsoft.com/office/powerpoint/2010/main" val="3399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82387E-7 L -0.13368 -0.005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-2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21E-6 L 0.14219 -0.00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chemeClr val="folHlink"/>
                </a:solidFill>
              </a:rPr>
              <a:t>Nitrogen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18841"/>
                </a:solidFill>
              </a:rPr>
              <a:t>Hydrogen</a:t>
            </a:r>
            <a:r>
              <a:rPr lang="en-GB" sz="4000" dirty="0" smtClean="0"/>
              <a:t> (</a:t>
            </a:r>
            <a:r>
              <a:rPr lang="en-GB" sz="4000" dirty="0" smtClean="0">
                <a:solidFill>
                  <a:srgbClr val="FF0000"/>
                </a:solidFill>
              </a:rPr>
              <a:t>Ammonia</a:t>
            </a:r>
            <a:r>
              <a:rPr lang="en-GB" sz="4000" dirty="0" smtClean="0"/>
              <a:t>)</a:t>
            </a:r>
            <a:endParaRPr lang="en-GB" sz="4000" dirty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924300" y="4813300"/>
            <a:ext cx="1223963" cy="1279525"/>
            <a:chOff x="2472" y="3032"/>
            <a:chExt cx="771" cy="806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744" y="3339"/>
              <a:ext cx="226" cy="227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472" y="3067"/>
              <a:ext cx="771" cy="7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925" y="3032"/>
              <a:ext cx="91" cy="91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684213" y="2205038"/>
            <a:ext cx="1223962" cy="1223962"/>
            <a:chOff x="431" y="1389"/>
            <a:chExt cx="771" cy="771"/>
          </a:xfrm>
        </p:grpSpPr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703" y="1661"/>
              <a:ext cx="226" cy="227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431" y="1389"/>
              <a:ext cx="771" cy="7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1111" y="1570"/>
              <a:ext cx="91" cy="91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7196138" y="2189163"/>
            <a:ext cx="1263650" cy="1223962"/>
            <a:chOff x="4533" y="1379"/>
            <a:chExt cx="796" cy="771"/>
          </a:xfrm>
        </p:grpSpPr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4830" y="1651"/>
              <a:ext cx="226" cy="227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4558" y="1379"/>
              <a:ext cx="771" cy="7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4533" y="1832"/>
              <a:ext cx="91" cy="91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3228975" y="1454150"/>
            <a:ext cx="2622550" cy="2638425"/>
            <a:chOff x="2034" y="916"/>
            <a:chExt cx="1652" cy="1662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2699" y="1593"/>
              <a:ext cx="340" cy="3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2300" y="1187"/>
              <a:ext cx="1134" cy="11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2069" y="961"/>
              <a:ext cx="1587" cy="15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698" y="916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814" y="1153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835" y="2271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034" y="1798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595" y="1550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699" y="2488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925" y="916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2195513" y="6381750"/>
            <a:ext cx="475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Click for animation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916238" y="6237288"/>
            <a:ext cx="3311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Click for another example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900113" y="386080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/>
              <a:t>H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076825" y="563562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/>
              <a:t>H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485063" y="386080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/>
              <a:t>H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213225" y="405130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/>
              <a:t>N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4100513" y="5380038"/>
            <a:ext cx="1150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NH</a:t>
            </a:r>
            <a:r>
              <a:rPr lang="en-GB" sz="3600" baseline="-25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7012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861E-6 L 0.16146 -0.00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2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51101E-6 L -0.1592 -0.002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4925E-7 L 0.00399 -0.127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6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chemeClr val="folHlink"/>
                </a:solidFill>
              </a:rPr>
              <a:t>Hydrogen</a:t>
            </a:r>
            <a:r>
              <a:rPr lang="en-GB" smtClean="0"/>
              <a:t> and </a:t>
            </a:r>
            <a:r>
              <a:rPr lang="en-GB" smtClean="0">
                <a:solidFill>
                  <a:srgbClr val="F18841"/>
                </a:solidFill>
              </a:rPr>
              <a:t>Oxygen</a:t>
            </a:r>
            <a:endParaRPr lang="en-GB">
              <a:solidFill>
                <a:srgbClr val="F18841"/>
              </a:solidFill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387725" y="1628775"/>
            <a:ext cx="2339975" cy="2339975"/>
            <a:chOff x="2134" y="1260"/>
            <a:chExt cx="1474" cy="1474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699" y="1842"/>
              <a:ext cx="340" cy="340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416" y="1560"/>
              <a:ext cx="907" cy="9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134" y="1260"/>
              <a:ext cx="1474" cy="147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824" y="2422"/>
              <a:ext cx="91" cy="91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88" y="1389"/>
              <a:ext cx="91" cy="91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336" y="1389"/>
              <a:ext cx="91" cy="91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424" y="1525"/>
              <a:ext cx="91" cy="91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2219" y="1525"/>
              <a:ext cx="91" cy="91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2245" y="2422"/>
              <a:ext cx="91" cy="91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384" y="2432"/>
              <a:ext cx="91" cy="91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815" y="1515"/>
              <a:ext cx="91" cy="91"/>
            </a:xfrm>
            <a:prstGeom prst="ellipse">
              <a:avLst/>
            </a:prstGeom>
            <a:solidFill>
              <a:srgbClr val="F1884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1676400" y="4565650"/>
            <a:ext cx="1258888" cy="1258888"/>
            <a:chOff x="1056" y="2876"/>
            <a:chExt cx="793" cy="793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1338" y="3158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1056" y="2876"/>
              <a:ext cx="793" cy="7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1701" y="295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6121400" y="4581525"/>
            <a:ext cx="1258888" cy="1258888"/>
            <a:chOff x="3856" y="2886"/>
            <a:chExt cx="793" cy="793"/>
          </a:xfrm>
        </p:grpSpPr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4138" y="3168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856" y="2886"/>
              <a:ext cx="793" cy="7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933" y="296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771775" y="6165850"/>
            <a:ext cx="352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Click for animation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924300" y="5013325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/>
              <a:t>H</a:t>
            </a:r>
            <a:r>
              <a:rPr lang="en-GB" sz="3600" baseline="-25000"/>
              <a:t>2</a:t>
            </a:r>
            <a:r>
              <a:rPr lang="en-GB" sz="3600"/>
              <a:t>O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835150" y="5819775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/>
              <a:t>H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299200" y="5859463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/>
              <a:t>H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092575" y="3990975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001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4925E-6 L -0.11215 -0.154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77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4786E-6 L 0.12188 -0.15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7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835292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Covalent compounds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421218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Now it’s your turn!  Use the dot and cross method to show the formation of covalent bonds in the following compounds:</a:t>
            </a: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Chlorine  Cl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Hydrogen chloride 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HCl</a:t>
            </a:r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Methane  CH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Oxygen  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Nitrogen  N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Carbon dioxide  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Ethane  C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Ethene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C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  <a:p>
            <a:pPr algn="ctr"/>
            <a:endParaRPr lang="en-GB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43" y="1988840"/>
            <a:ext cx="40376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8424936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Giant covalent structures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5656" y="1988840"/>
            <a:ext cx="576064" cy="741171"/>
            <a:chOff x="1475656" y="1988840"/>
            <a:chExt cx="576064" cy="741171"/>
          </a:xfrm>
        </p:grpSpPr>
        <p:sp>
          <p:nvSpPr>
            <p:cNvPr id="3" name="Oval 2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3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0800000">
            <a:off x="1842595" y="2505341"/>
            <a:ext cx="576064" cy="741171"/>
            <a:chOff x="1475656" y="1988840"/>
            <a:chExt cx="576064" cy="741171"/>
          </a:xfrm>
        </p:grpSpPr>
        <p:sp>
          <p:nvSpPr>
            <p:cNvPr id="20" name="Oval 19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>
              <a:stCxn id="20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0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216729" y="2011359"/>
            <a:ext cx="576064" cy="741171"/>
            <a:chOff x="1475656" y="1988840"/>
            <a:chExt cx="576064" cy="741171"/>
          </a:xfrm>
        </p:grpSpPr>
        <p:sp>
          <p:nvSpPr>
            <p:cNvPr id="27" name="Oval 26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>
              <a:stCxn id="27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7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10800000">
            <a:off x="2208414" y="1618254"/>
            <a:ext cx="576064" cy="741171"/>
            <a:chOff x="1475656" y="1988840"/>
            <a:chExt cx="576064" cy="741171"/>
          </a:xfrm>
        </p:grpSpPr>
        <p:sp>
          <p:nvSpPr>
            <p:cNvPr id="33" name="Oval 32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33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10800000">
            <a:off x="1465375" y="1560988"/>
            <a:ext cx="576064" cy="741171"/>
            <a:chOff x="1475656" y="1988840"/>
            <a:chExt cx="576064" cy="741171"/>
          </a:xfrm>
        </p:grpSpPr>
        <p:sp>
          <p:nvSpPr>
            <p:cNvPr id="39" name="Oval 38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>
              <a:stCxn id="39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9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10800000">
            <a:off x="1094345" y="2496885"/>
            <a:ext cx="576064" cy="741171"/>
            <a:chOff x="1475656" y="1988840"/>
            <a:chExt cx="576064" cy="741171"/>
          </a:xfrm>
        </p:grpSpPr>
        <p:sp>
          <p:nvSpPr>
            <p:cNvPr id="45" name="Oval 44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/>
            <p:cNvCxnSpPr>
              <a:stCxn id="45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5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45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419872" y="1268760"/>
            <a:ext cx="525658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DIAMOND – A form of carbon.  A giant lattice structure where each carbon atom forms four covalent bonds with other carbon atoms.  The large number of covalent bonds results in diamond having a VERY HIGH MELTING POINT.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8424936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Giant covalent structures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5656" y="1988840"/>
            <a:ext cx="576064" cy="741171"/>
            <a:chOff x="1475656" y="1988840"/>
            <a:chExt cx="576064" cy="741171"/>
          </a:xfrm>
        </p:grpSpPr>
        <p:sp>
          <p:nvSpPr>
            <p:cNvPr id="3" name="Oval 2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3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0800000">
            <a:off x="1842595" y="2505341"/>
            <a:ext cx="576064" cy="741171"/>
            <a:chOff x="1475656" y="1988840"/>
            <a:chExt cx="576064" cy="741171"/>
          </a:xfrm>
        </p:grpSpPr>
        <p:sp>
          <p:nvSpPr>
            <p:cNvPr id="20" name="Oval 19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>
              <a:stCxn id="20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0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216729" y="2011359"/>
            <a:ext cx="576064" cy="741171"/>
            <a:chOff x="1475656" y="1988840"/>
            <a:chExt cx="576064" cy="741171"/>
          </a:xfrm>
        </p:grpSpPr>
        <p:sp>
          <p:nvSpPr>
            <p:cNvPr id="27" name="Oval 26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>
              <a:stCxn id="27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7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10800000">
            <a:off x="2208414" y="1618254"/>
            <a:ext cx="576064" cy="741171"/>
            <a:chOff x="1475656" y="1988840"/>
            <a:chExt cx="576064" cy="741171"/>
          </a:xfrm>
        </p:grpSpPr>
        <p:sp>
          <p:nvSpPr>
            <p:cNvPr id="33" name="Oval 32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33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10800000">
            <a:off x="1465375" y="1560988"/>
            <a:ext cx="576064" cy="741171"/>
            <a:chOff x="1475656" y="1988840"/>
            <a:chExt cx="576064" cy="741171"/>
          </a:xfrm>
        </p:grpSpPr>
        <p:sp>
          <p:nvSpPr>
            <p:cNvPr id="39" name="Oval 38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>
              <a:stCxn id="39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9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10800000">
            <a:off x="1094345" y="2496885"/>
            <a:ext cx="576064" cy="741171"/>
            <a:chOff x="1475656" y="1988840"/>
            <a:chExt cx="576064" cy="741171"/>
          </a:xfrm>
        </p:grpSpPr>
        <p:sp>
          <p:nvSpPr>
            <p:cNvPr id="45" name="Oval 44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/>
            <p:cNvCxnSpPr>
              <a:stCxn id="45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5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45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419872" y="1268760"/>
            <a:ext cx="525658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DIAMOND – A form of carbon.  A giant lattice structure where each carbon atom forms four covalent bonds with other carbon atoms.  The large number of covalent bonds results in diamond having a VERY HIGH MELTING POINT.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097694" y="3501008"/>
            <a:ext cx="1706554" cy="864096"/>
            <a:chOff x="5097694" y="3501008"/>
            <a:chExt cx="1706554" cy="864096"/>
          </a:xfrm>
        </p:grpSpPr>
        <p:sp>
          <p:nvSpPr>
            <p:cNvPr id="5" name="Oval 4"/>
            <p:cNvSpPr/>
            <p:nvPr/>
          </p:nvSpPr>
          <p:spPr>
            <a:xfrm>
              <a:off x="5097694" y="4021765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5440288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6062464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6660232" y="371703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5728320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6300192" y="409377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Straight Connector 9"/>
          <p:cNvCxnSpPr>
            <a:stCxn id="5" idx="7"/>
            <a:endCxn id="50" idx="3"/>
          </p:cNvCxnSpPr>
          <p:nvPr/>
        </p:nvCxnSpPr>
        <p:spPr>
          <a:xfrm flipV="1">
            <a:off x="5220619" y="3767949"/>
            <a:ext cx="240760" cy="27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12296" y="3573016"/>
            <a:ext cx="62217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1" idx="6"/>
            <a:endCxn id="52" idx="1"/>
          </p:cNvCxnSpPr>
          <p:nvPr/>
        </p:nvCxnSpPr>
        <p:spPr>
          <a:xfrm>
            <a:off x="6206480" y="3573016"/>
            <a:ext cx="474843" cy="165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2" idx="1"/>
            <a:endCxn id="54" idx="7"/>
          </p:cNvCxnSpPr>
          <p:nvPr/>
        </p:nvCxnSpPr>
        <p:spPr>
          <a:xfrm flipH="1">
            <a:off x="6423117" y="3738123"/>
            <a:ext cx="258206" cy="376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88697" y="4083227"/>
            <a:ext cx="703181" cy="26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6"/>
            <a:endCxn id="54" idx="3"/>
          </p:cNvCxnSpPr>
          <p:nvPr/>
        </p:nvCxnSpPr>
        <p:spPr>
          <a:xfrm flipV="1">
            <a:off x="5872336" y="4216698"/>
            <a:ext cx="448947" cy="7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07" name="Straight Connector 72706"/>
          <p:cNvCxnSpPr/>
          <p:nvPr/>
        </p:nvCxnSpPr>
        <p:spPr>
          <a:xfrm>
            <a:off x="5169702" y="4254897"/>
            <a:ext cx="0" cy="542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511284" y="3843736"/>
            <a:ext cx="0" cy="542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800328" y="4423590"/>
            <a:ext cx="0" cy="542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71188" y="4293096"/>
            <a:ext cx="0" cy="542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732240" y="3881335"/>
            <a:ext cx="0" cy="542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134472" y="3645024"/>
            <a:ext cx="0" cy="542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8" name="Oval 72707"/>
          <p:cNvSpPr/>
          <p:nvPr/>
        </p:nvSpPr>
        <p:spPr>
          <a:xfrm>
            <a:off x="5097694" y="4893837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5751376" y="49678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6314190" y="4893837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669425" y="445401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5450160" y="435016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075617" y="422108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711" name="TextBox 72710"/>
          <p:cNvSpPr txBox="1"/>
          <p:nvPr/>
        </p:nvSpPr>
        <p:spPr>
          <a:xfrm>
            <a:off x="683568" y="3655569"/>
            <a:ext cx="4248472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GRAPHITE – A form of carbon.  A giant lattice structure in which each carbon atom forms three covalent bonds with other carbon atoms, in a layered structure in which the layers slide past each other.  Weak forces of attraction between layers. 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2713" name="Straight Connector 72712"/>
          <p:cNvCxnSpPr>
            <a:stCxn id="52" idx="7"/>
          </p:cNvCxnSpPr>
          <p:nvPr/>
        </p:nvCxnSpPr>
        <p:spPr>
          <a:xfrm flipV="1">
            <a:off x="6783157" y="3645024"/>
            <a:ext cx="381131" cy="93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15" name="Straight Connector 72714"/>
          <p:cNvCxnSpPr/>
          <p:nvPr/>
        </p:nvCxnSpPr>
        <p:spPr>
          <a:xfrm flipV="1">
            <a:off x="6134472" y="3265748"/>
            <a:ext cx="0" cy="326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17" name="Straight Connector 72716"/>
          <p:cNvCxnSpPr>
            <a:stCxn id="50" idx="2"/>
          </p:cNvCxnSpPr>
          <p:nvPr/>
        </p:nvCxnSpPr>
        <p:spPr>
          <a:xfrm flipH="1" flipV="1">
            <a:off x="5220619" y="3573016"/>
            <a:ext cx="219669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19" name="Straight Connector 72718"/>
          <p:cNvCxnSpPr>
            <a:stCxn id="54" idx="7"/>
          </p:cNvCxnSpPr>
          <p:nvPr/>
        </p:nvCxnSpPr>
        <p:spPr>
          <a:xfrm>
            <a:off x="6423117" y="4114864"/>
            <a:ext cx="360040" cy="101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21" name="Straight Connector 72720"/>
          <p:cNvCxnSpPr/>
          <p:nvPr/>
        </p:nvCxnSpPr>
        <p:spPr>
          <a:xfrm>
            <a:off x="5800328" y="4293096"/>
            <a:ext cx="175828" cy="20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23" name="Straight Connector 72722"/>
          <p:cNvCxnSpPr>
            <a:stCxn id="5" idx="1"/>
          </p:cNvCxnSpPr>
          <p:nvPr/>
        </p:nvCxnSpPr>
        <p:spPr>
          <a:xfrm flipH="1">
            <a:off x="4932040" y="4042856"/>
            <a:ext cx="186745" cy="50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8424936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Giant covalent structures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5656" y="1988840"/>
            <a:ext cx="576064" cy="741171"/>
            <a:chOff x="1475656" y="1988840"/>
            <a:chExt cx="576064" cy="741171"/>
          </a:xfrm>
        </p:grpSpPr>
        <p:sp>
          <p:nvSpPr>
            <p:cNvPr id="3" name="Oval 2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3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0800000">
            <a:off x="1842595" y="2505341"/>
            <a:ext cx="576064" cy="741171"/>
            <a:chOff x="1475656" y="1988840"/>
            <a:chExt cx="576064" cy="741171"/>
          </a:xfrm>
        </p:grpSpPr>
        <p:sp>
          <p:nvSpPr>
            <p:cNvPr id="20" name="Oval 19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>
              <a:stCxn id="20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0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216729" y="2011359"/>
            <a:ext cx="576064" cy="741171"/>
            <a:chOff x="1475656" y="1988840"/>
            <a:chExt cx="576064" cy="741171"/>
          </a:xfrm>
        </p:grpSpPr>
        <p:sp>
          <p:nvSpPr>
            <p:cNvPr id="27" name="Oval 26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>
              <a:stCxn id="27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7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10800000">
            <a:off x="2208414" y="1618254"/>
            <a:ext cx="576064" cy="741171"/>
            <a:chOff x="1475656" y="1988840"/>
            <a:chExt cx="576064" cy="741171"/>
          </a:xfrm>
        </p:grpSpPr>
        <p:sp>
          <p:nvSpPr>
            <p:cNvPr id="33" name="Oval 32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33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10800000">
            <a:off x="1465375" y="1560988"/>
            <a:ext cx="576064" cy="741171"/>
            <a:chOff x="1475656" y="1988840"/>
            <a:chExt cx="576064" cy="741171"/>
          </a:xfrm>
        </p:grpSpPr>
        <p:sp>
          <p:nvSpPr>
            <p:cNvPr id="39" name="Oval 38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>
              <a:stCxn id="39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9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10800000">
            <a:off x="1094345" y="2496885"/>
            <a:ext cx="576064" cy="741171"/>
            <a:chOff x="1475656" y="1988840"/>
            <a:chExt cx="576064" cy="741171"/>
          </a:xfrm>
        </p:grpSpPr>
        <p:sp>
          <p:nvSpPr>
            <p:cNvPr id="45" name="Oval 44"/>
            <p:cNvSpPr/>
            <p:nvPr/>
          </p:nvSpPr>
          <p:spPr>
            <a:xfrm>
              <a:off x="1691680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/>
            <p:cNvCxnSpPr>
              <a:stCxn id="45" idx="3"/>
            </p:cNvCxnSpPr>
            <p:nvPr/>
          </p:nvCxnSpPr>
          <p:spPr>
            <a:xfrm flipH="1">
              <a:off x="1475656" y="2471805"/>
              <a:ext cx="237115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5" idx="5"/>
            </p:cNvCxnSpPr>
            <p:nvPr/>
          </p:nvCxnSpPr>
          <p:spPr>
            <a:xfrm>
              <a:off x="1814605" y="2471805"/>
              <a:ext cx="237115" cy="258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45" idx="0"/>
            </p:cNvCxnSpPr>
            <p:nvPr/>
          </p:nvCxnSpPr>
          <p:spPr>
            <a:xfrm>
              <a:off x="1763688" y="198884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4"/>
            </p:cNvCxnSpPr>
            <p:nvPr/>
          </p:nvCxnSpPr>
          <p:spPr>
            <a:xfrm>
              <a:off x="1763688" y="2492896"/>
              <a:ext cx="0" cy="237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419872" y="1268760"/>
            <a:ext cx="525658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DIAMOND – A form of carbon.  A giant lattice structure where each carbon atom forms four covalent bonds with other carbon atoms.  The large number of covalent bonds results in diamond having a VERY HIGH MELTING POINT.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097694" y="3501008"/>
            <a:ext cx="1706554" cy="864096"/>
            <a:chOff x="5097694" y="3501008"/>
            <a:chExt cx="1706554" cy="864096"/>
          </a:xfrm>
        </p:grpSpPr>
        <p:sp>
          <p:nvSpPr>
            <p:cNvPr id="5" name="Oval 4"/>
            <p:cNvSpPr/>
            <p:nvPr/>
          </p:nvSpPr>
          <p:spPr>
            <a:xfrm>
              <a:off x="5097694" y="4021765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5440288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6062464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6660232" y="371703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5728320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6300192" y="409377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Straight Connector 9"/>
          <p:cNvCxnSpPr>
            <a:stCxn id="5" idx="7"/>
            <a:endCxn id="50" idx="3"/>
          </p:cNvCxnSpPr>
          <p:nvPr/>
        </p:nvCxnSpPr>
        <p:spPr>
          <a:xfrm flipV="1">
            <a:off x="5220619" y="3767949"/>
            <a:ext cx="240760" cy="27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12296" y="3573016"/>
            <a:ext cx="62217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1" idx="6"/>
            <a:endCxn id="52" idx="1"/>
          </p:cNvCxnSpPr>
          <p:nvPr/>
        </p:nvCxnSpPr>
        <p:spPr>
          <a:xfrm>
            <a:off x="6206480" y="3573016"/>
            <a:ext cx="474843" cy="165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2" idx="1"/>
            <a:endCxn id="54" idx="7"/>
          </p:cNvCxnSpPr>
          <p:nvPr/>
        </p:nvCxnSpPr>
        <p:spPr>
          <a:xfrm flipH="1">
            <a:off x="6423117" y="3738123"/>
            <a:ext cx="258206" cy="376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88697" y="4083227"/>
            <a:ext cx="703181" cy="26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6"/>
            <a:endCxn id="54" idx="3"/>
          </p:cNvCxnSpPr>
          <p:nvPr/>
        </p:nvCxnSpPr>
        <p:spPr>
          <a:xfrm flipV="1">
            <a:off x="5872336" y="4216698"/>
            <a:ext cx="448947" cy="7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07" name="Straight Connector 72706"/>
          <p:cNvCxnSpPr/>
          <p:nvPr/>
        </p:nvCxnSpPr>
        <p:spPr>
          <a:xfrm>
            <a:off x="5169702" y="4254897"/>
            <a:ext cx="0" cy="542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511284" y="3843736"/>
            <a:ext cx="0" cy="542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800328" y="4423590"/>
            <a:ext cx="0" cy="542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71188" y="4293096"/>
            <a:ext cx="0" cy="542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732240" y="3881335"/>
            <a:ext cx="0" cy="542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134472" y="3645024"/>
            <a:ext cx="0" cy="542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8" name="Oval 72707"/>
          <p:cNvSpPr/>
          <p:nvPr/>
        </p:nvSpPr>
        <p:spPr>
          <a:xfrm>
            <a:off x="5097694" y="4893837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5751376" y="49678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6314190" y="4893837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669425" y="445401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5450160" y="435016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075617" y="422108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711" name="TextBox 72710"/>
          <p:cNvSpPr txBox="1"/>
          <p:nvPr/>
        </p:nvSpPr>
        <p:spPr>
          <a:xfrm>
            <a:off x="683568" y="3655569"/>
            <a:ext cx="4248472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GRAPHITE – A form of carbon.  A giant lattice structure in which each carbon atom forms three covalent bonds with other carbon atoms, in a layered structure in which the layers slide past each other.  Weak forces of attraction between layers. 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2713" name="Straight Connector 72712"/>
          <p:cNvCxnSpPr>
            <a:stCxn id="52" idx="7"/>
          </p:cNvCxnSpPr>
          <p:nvPr/>
        </p:nvCxnSpPr>
        <p:spPr>
          <a:xfrm flipV="1">
            <a:off x="6783157" y="3645024"/>
            <a:ext cx="381131" cy="93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15" name="Straight Connector 72714"/>
          <p:cNvCxnSpPr/>
          <p:nvPr/>
        </p:nvCxnSpPr>
        <p:spPr>
          <a:xfrm flipV="1">
            <a:off x="6134472" y="3265748"/>
            <a:ext cx="0" cy="326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17" name="Straight Connector 72716"/>
          <p:cNvCxnSpPr>
            <a:stCxn id="50" idx="2"/>
          </p:cNvCxnSpPr>
          <p:nvPr/>
        </p:nvCxnSpPr>
        <p:spPr>
          <a:xfrm flipH="1" flipV="1">
            <a:off x="5220619" y="3573016"/>
            <a:ext cx="219669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19" name="Straight Connector 72718"/>
          <p:cNvCxnSpPr>
            <a:stCxn id="54" idx="7"/>
          </p:cNvCxnSpPr>
          <p:nvPr/>
        </p:nvCxnSpPr>
        <p:spPr>
          <a:xfrm>
            <a:off x="6423117" y="4114864"/>
            <a:ext cx="360040" cy="101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21" name="Straight Connector 72720"/>
          <p:cNvCxnSpPr/>
          <p:nvPr/>
        </p:nvCxnSpPr>
        <p:spPr>
          <a:xfrm>
            <a:off x="5800328" y="4293096"/>
            <a:ext cx="175828" cy="20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23" name="Straight Connector 72722"/>
          <p:cNvCxnSpPr>
            <a:stCxn id="5" idx="1"/>
          </p:cNvCxnSpPr>
          <p:nvPr/>
        </p:nvCxnSpPr>
        <p:spPr>
          <a:xfrm flipH="1">
            <a:off x="4932040" y="4042856"/>
            <a:ext cx="186745" cy="50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9702" y="5301208"/>
            <a:ext cx="365077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Electrons are free to move between layers, so graphite conducts electricity.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72055" y="27367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3568" y="548680"/>
            <a:ext cx="7920880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Properties of ionic and covalent compounds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194794"/>
              </p:ext>
            </p:extLst>
          </p:nvPr>
        </p:nvGraphicFramePr>
        <p:xfrm>
          <a:off x="755576" y="1916832"/>
          <a:ext cx="7848872" cy="4176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436"/>
                <a:gridCol w="3924436"/>
              </a:tblGrid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Ionic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Covalent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solid at room temperature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liquid or gas at room temperature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8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72055" y="27367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3568" y="548680"/>
            <a:ext cx="7920880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Properties of ionic and covalent compounds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675724"/>
              </p:ext>
            </p:extLst>
          </p:nvPr>
        </p:nvGraphicFramePr>
        <p:xfrm>
          <a:off x="755576" y="1916832"/>
          <a:ext cx="7848872" cy="4176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436"/>
                <a:gridCol w="3924436"/>
              </a:tblGrid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Ionic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Covalent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solid at room temperature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liquid or gas at room temperature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high melting and boiling points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low melting and boiling points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9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72055" y="27367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3568" y="548680"/>
            <a:ext cx="7920880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Properties of ionic and covalent compounds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64352"/>
              </p:ext>
            </p:extLst>
          </p:nvPr>
        </p:nvGraphicFramePr>
        <p:xfrm>
          <a:off x="755576" y="1916832"/>
          <a:ext cx="7848872" cy="4176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436"/>
                <a:gridCol w="3924436"/>
              </a:tblGrid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Ionic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Covalent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solid at room temperature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liquid or gas at room temperature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high melting and boiling points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low melting and boiling points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soluble in water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insoluble in water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2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For example, look at this equation: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CaO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+  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100           56   +   44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see that, in terms of M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, both sides of the equation balance – it has to be this way, so check your calculations carefully.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So in this instance, 100g of calcium carbonate would give 56g of calcium oxide.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72055" y="27367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3568" y="548680"/>
            <a:ext cx="7920880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Properties of ionic and covalent compounds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14149"/>
              </p:ext>
            </p:extLst>
          </p:nvPr>
        </p:nvGraphicFramePr>
        <p:xfrm>
          <a:off x="755576" y="1916832"/>
          <a:ext cx="7848872" cy="4529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436"/>
                <a:gridCol w="3924436"/>
              </a:tblGrid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Ionic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Covalent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solid at room temperature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liquid or gas at room temperature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high melting and boiling points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low melting and boiling points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soluble in water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Usually insoluble in water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Conduct electricity when melted or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dissolved in water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Do not conduct electricity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6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684" name="TextBox 4"/>
          <p:cNvSpPr txBox="1">
            <a:spLocks noChangeArrowheads="1"/>
          </p:cNvSpPr>
          <p:nvPr/>
        </p:nvSpPr>
        <p:spPr bwMode="auto">
          <a:xfrm>
            <a:off x="971550" y="549275"/>
            <a:ext cx="720090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End of Lesson 3 (part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2)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685" name="TextBox 5"/>
          <p:cNvSpPr txBox="1">
            <a:spLocks noChangeArrowheads="1"/>
          </p:cNvSpPr>
          <p:nvPr/>
        </p:nvSpPr>
        <p:spPr bwMode="auto">
          <a:xfrm>
            <a:off x="971550" y="1989138"/>
            <a:ext cx="7200900" cy="37856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Comic Sans MS" pitchFamily="66" charset="0"/>
              </a:rPr>
              <a:t>In this lesson we have covered</a:t>
            </a:r>
            <a:r>
              <a:rPr lang="en-GB" sz="2400" dirty="0" smtClean="0">
                <a:latin typeface="Comic Sans MS" pitchFamily="66" charset="0"/>
              </a:rPr>
              <a:t>:</a:t>
            </a:r>
          </a:p>
          <a:p>
            <a:pPr eaLnBrk="1" hangingPunct="1"/>
            <a:endParaRPr lang="en-GB" sz="2400" dirty="0">
              <a:latin typeface="Comic Sans MS" pitchFamily="66" charset="0"/>
            </a:endParaRPr>
          </a:p>
          <a:p>
            <a:pPr algn="ctr" eaLnBrk="1" hangingPunct="1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Reacting masses</a:t>
            </a:r>
          </a:p>
          <a:p>
            <a:pPr algn="ctr" eaLnBrk="1" hangingPunct="1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Molar solutions</a:t>
            </a:r>
          </a:p>
          <a:p>
            <a:pPr algn="ctr" eaLnBrk="1" hangingPunct="1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Ionic bonding</a:t>
            </a:r>
          </a:p>
          <a:p>
            <a:pPr algn="ctr" eaLnBrk="1" hangingPunct="1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Covalent bonding</a:t>
            </a:r>
          </a:p>
          <a:p>
            <a:pPr algn="ctr" eaLnBrk="1" hangingPunct="1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5636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6328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Calculating reacting masses	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CaO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+  CO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uppose we had 27g of calcium oxide, how much calcium oxide would we get?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aqsqNNls_files\slide0001_image001.p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MBiZLwdb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ddfb58a-f61e-4480-8017-c2f5c5fc2466"/>
  <p:tag name="ARTICULATE_SLIDE_PAUSE" val="1"/>
  <p:tag name="ARTICULATE_NAV_LEVEL" val="1"/>
  <p:tag name="ARTICULATE_PLAYLIST_ID" val="-1"/>
  <p:tag name="ARTICULATE_LOCK_SLIDE" val="0"/>
  <p:tag name="ARTICULATE_SLIDE_NAV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qF6oXfVm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qF6oXfVm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aqsqNNls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CBFRNxHZ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MBiZLwdb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qF6oXfVm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aqsqNNls_files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CBFRNxHZ_files\slide0001_image001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tepad-template-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otepad-template-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2967</Words>
  <Application>Microsoft Office PowerPoint</Application>
  <PresentationFormat>On-screen Show (4:3)</PresentationFormat>
  <Paragraphs>616</Paragraphs>
  <Slides>83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83</vt:i4>
      </vt:variant>
    </vt:vector>
  </HeadingPairs>
  <TitlesOfParts>
    <vt:vector size="86" baseType="lpstr">
      <vt:lpstr>Office Theme</vt:lpstr>
      <vt:lpstr>notepad-template-03</vt:lpstr>
      <vt:lpstr>1_notepad-template-03</vt:lpstr>
      <vt:lpstr>Igcse chemistry    lesson 3.2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asus</cp:lastModifiedBy>
  <cp:revision>40</cp:revision>
  <dcterms:created xsi:type="dcterms:W3CDTF">2012-02-14T10:45:53Z</dcterms:created>
  <dcterms:modified xsi:type="dcterms:W3CDTF">2015-06-13T18:17:05Z</dcterms:modified>
</cp:coreProperties>
</file>