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0" r:id="rId4"/>
    <p:sldId id="267" r:id="rId5"/>
    <p:sldId id="270" r:id="rId6"/>
    <p:sldId id="271" r:id="rId7"/>
    <p:sldId id="272" r:id="rId8"/>
    <p:sldId id="273" r:id="rId9"/>
    <p:sldId id="274" r:id="rId10"/>
    <p:sldId id="275" r:id="rId11"/>
    <p:sldId id="269" r:id="rId12"/>
    <p:sldId id="277" r:id="rId13"/>
    <p:sldId id="278" r:id="rId14"/>
    <p:sldId id="279" r:id="rId15"/>
    <p:sldId id="294" r:id="rId16"/>
    <p:sldId id="276" r:id="rId17"/>
    <p:sldId id="281" r:id="rId18"/>
    <p:sldId id="282" r:id="rId19"/>
    <p:sldId id="283" r:id="rId20"/>
    <p:sldId id="284" r:id="rId21"/>
    <p:sldId id="280" r:id="rId22"/>
    <p:sldId id="285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68" r:id="rId31"/>
    <p:sldId id="26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727A31-E07A-4A7E-B4A0-F0F12DA4FBC6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03A42F0-EBF0-44A4-9D8D-7C4B24DB41B8}">
      <dgm:prSet phldrT="[Text]" phldr="1"/>
      <dgm:spPr/>
      <dgm:t>
        <a:bodyPr/>
        <a:lstStyle/>
        <a:p>
          <a:endParaRPr lang="en-GB"/>
        </a:p>
      </dgm:t>
    </dgm:pt>
    <dgm:pt modelId="{4139AF83-FCC6-4202-BBD5-106B556570FC}" type="parTrans" cxnId="{DDC1F7F8-4587-4AB2-B3C1-8801FE8F6759}">
      <dgm:prSet/>
      <dgm:spPr/>
      <dgm:t>
        <a:bodyPr/>
        <a:lstStyle/>
        <a:p>
          <a:endParaRPr lang="en-GB"/>
        </a:p>
      </dgm:t>
    </dgm:pt>
    <dgm:pt modelId="{F96183B7-9DCB-4DB9-8922-D6820E51F676}" type="sibTrans" cxnId="{DDC1F7F8-4587-4AB2-B3C1-8801FE8F6759}">
      <dgm:prSet/>
      <dgm:spPr/>
      <dgm:t>
        <a:bodyPr/>
        <a:lstStyle/>
        <a:p>
          <a:endParaRPr lang="en-GB"/>
        </a:p>
      </dgm:t>
    </dgm:pt>
    <dgm:pt modelId="{AFBF2398-AC7B-431F-B93A-4FD8AC1C0469}">
      <dgm:prSet phldrT="[Text]"/>
      <dgm:spPr/>
      <dgm:t>
        <a:bodyPr/>
        <a:lstStyle/>
        <a:p>
          <a:r>
            <a:rPr lang="en-GB" dirty="0" smtClean="0"/>
            <a:t>AND</a:t>
          </a:r>
          <a:endParaRPr lang="en-GB" dirty="0"/>
        </a:p>
      </dgm:t>
    </dgm:pt>
    <dgm:pt modelId="{91FFB1C1-D4A5-4F4E-9A5B-4E0EE405E103}" type="parTrans" cxnId="{50507E39-E3C2-43A5-9262-029A7D28F98E}">
      <dgm:prSet/>
      <dgm:spPr/>
      <dgm:t>
        <a:bodyPr/>
        <a:lstStyle/>
        <a:p>
          <a:endParaRPr lang="en-GB"/>
        </a:p>
      </dgm:t>
    </dgm:pt>
    <dgm:pt modelId="{1213BB8B-0C12-46A1-8541-AF2A81F5E947}" type="sibTrans" cxnId="{50507E39-E3C2-43A5-9262-029A7D28F98E}">
      <dgm:prSet/>
      <dgm:spPr/>
      <dgm:t>
        <a:bodyPr/>
        <a:lstStyle/>
        <a:p>
          <a:endParaRPr lang="en-GB"/>
        </a:p>
      </dgm:t>
    </dgm:pt>
    <dgm:pt modelId="{A46DF7CA-F10C-4345-94ED-BB81B845F972}">
      <dgm:prSet phldrT="[Text]"/>
      <dgm:spPr/>
      <dgm:t>
        <a:bodyPr/>
        <a:lstStyle/>
        <a:p>
          <a:r>
            <a:rPr lang="en-GB" dirty="0" smtClean="0"/>
            <a:t>OR</a:t>
          </a:r>
          <a:endParaRPr lang="en-GB" dirty="0"/>
        </a:p>
      </dgm:t>
    </dgm:pt>
    <dgm:pt modelId="{84C1AD4F-9F23-49B0-8229-38878800F4EA}" type="parTrans" cxnId="{EF4C54B6-E3C8-4F4F-86A5-F37AB964AEBB}">
      <dgm:prSet/>
      <dgm:spPr/>
      <dgm:t>
        <a:bodyPr/>
        <a:lstStyle/>
        <a:p>
          <a:endParaRPr lang="en-GB"/>
        </a:p>
      </dgm:t>
    </dgm:pt>
    <dgm:pt modelId="{25561CC2-F6FE-4598-9016-782AFD94E31A}" type="sibTrans" cxnId="{EF4C54B6-E3C8-4F4F-86A5-F37AB964AEBB}">
      <dgm:prSet/>
      <dgm:spPr/>
      <dgm:t>
        <a:bodyPr/>
        <a:lstStyle/>
        <a:p>
          <a:endParaRPr lang="en-GB"/>
        </a:p>
      </dgm:t>
    </dgm:pt>
    <dgm:pt modelId="{270FE7A2-4953-4DAF-BFBA-359661EFD79C}">
      <dgm:prSet phldrT="[Text]"/>
      <dgm:spPr/>
      <dgm:t>
        <a:bodyPr/>
        <a:lstStyle/>
        <a:p>
          <a:r>
            <a:rPr lang="en-GB" dirty="0" smtClean="0"/>
            <a:t>NOT</a:t>
          </a:r>
          <a:endParaRPr lang="en-GB" dirty="0"/>
        </a:p>
      </dgm:t>
    </dgm:pt>
    <dgm:pt modelId="{1A0B9CA7-B6C1-4448-A13C-611E5B2059FF}" type="parTrans" cxnId="{79926D88-9182-4CB6-A1B3-36632FAD4FD2}">
      <dgm:prSet/>
      <dgm:spPr/>
      <dgm:t>
        <a:bodyPr/>
        <a:lstStyle/>
        <a:p>
          <a:endParaRPr lang="en-GB"/>
        </a:p>
      </dgm:t>
    </dgm:pt>
    <dgm:pt modelId="{EFC399F7-E2AB-4D9F-94EE-CB2A431C6E8F}" type="sibTrans" cxnId="{79926D88-9182-4CB6-A1B3-36632FAD4FD2}">
      <dgm:prSet/>
      <dgm:spPr/>
      <dgm:t>
        <a:bodyPr/>
        <a:lstStyle/>
        <a:p>
          <a:endParaRPr lang="en-GB"/>
        </a:p>
      </dgm:t>
    </dgm:pt>
    <dgm:pt modelId="{0D8A6FA8-F681-4BAD-8559-37B1F174F0B8}">
      <dgm:prSet phldrT="[Text]"/>
      <dgm:spPr/>
      <dgm:t>
        <a:bodyPr/>
        <a:lstStyle/>
        <a:p>
          <a:r>
            <a:rPr lang="en-GB" dirty="0" smtClean="0"/>
            <a:t>NAND</a:t>
          </a:r>
          <a:endParaRPr lang="en-GB" dirty="0"/>
        </a:p>
      </dgm:t>
    </dgm:pt>
    <dgm:pt modelId="{AC6B22DA-7C89-4784-973C-C4526132F13A}" type="parTrans" cxnId="{8752BECF-1A00-41EB-A071-7B99E8CD45A5}">
      <dgm:prSet/>
      <dgm:spPr/>
      <dgm:t>
        <a:bodyPr/>
        <a:lstStyle/>
        <a:p>
          <a:endParaRPr lang="en-GB"/>
        </a:p>
      </dgm:t>
    </dgm:pt>
    <dgm:pt modelId="{42891468-8E2D-4609-A562-707D796BB55B}" type="sibTrans" cxnId="{8752BECF-1A00-41EB-A071-7B99E8CD45A5}">
      <dgm:prSet/>
      <dgm:spPr/>
      <dgm:t>
        <a:bodyPr/>
        <a:lstStyle/>
        <a:p>
          <a:endParaRPr lang="en-GB"/>
        </a:p>
      </dgm:t>
    </dgm:pt>
    <dgm:pt modelId="{C2DF673F-5F57-4B7C-AA46-F17B58E8EA2C}">
      <dgm:prSet phldrT="[Text]"/>
      <dgm:spPr/>
      <dgm:t>
        <a:bodyPr/>
        <a:lstStyle/>
        <a:p>
          <a:r>
            <a:rPr lang="en-GB" dirty="0" smtClean="0"/>
            <a:t>NOR</a:t>
          </a:r>
          <a:endParaRPr lang="en-GB" dirty="0"/>
        </a:p>
      </dgm:t>
    </dgm:pt>
    <dgm:pt modelId="{47257038-BA5F-4182-8E5B-E6B18545BD48}" type="parTrans" cxnId="{F3489CE1-B14B-4719-8D82-EBF7DD1DE397}">
      <dgm:prSet/>
      <dgm:spPr/>
      <dgm:t>
        <a:bodyPr/>
        <a:lstStyle/>
        <a:p>
          <a:endParaRPr lang="en-GB"/>
        </a:p>
      </dgm:t>
    </dgm:pt>
    <dgm:pt modelId="{B4E98898-2483-47FD-92F7-A43A74B57C32}" type="sibTrans" cxnId="{F3489CE1-B14B-4719-8D82-EBF7DD1DE397}">
      <dgm:prSet/>
      <dgm:spPr/>
      <dgm:t>
        <a:bodyPr/>
        <a:lstStyle/>
        <a:p>
          <a:endParaRPr lang="en-GB"/>
        </a:p>
      </dgm:t>
    </dgm:pt>
    <dgm:pt modelId="{E7105253-9FBD-45FF-A037-1905C5394563}" type="pres">
      <dgm:prSet presAssocID="{14727A31-E07A-4A7E-B4A0-F0F12DA4FBC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1FE8C8D-9E2F-468B-B3B6-ECAECF792C49}" type="pres">
      <dgm:prSet presAssocID="{503A42F0-EBF0-44A4-9D8D-7C4B24DB41B8}" presName="centerShape" presStyleLbl="node0" presStyleIdx="0" presStyleCnt="1"/>
      <dgm:spPr/>
      <dgm:t>
        <a:bodyPr/>
        <a:lstStyle/>
        <a:p>
          <a:endParaRPr lang="en-GB"/>
        </a:p>
      </dgm:t>
    </dgm:pt>
    <dgm:pt modelId="{AD91A36A-30C0-46D5-8C91-6D70637B3F32}" type="pres">
      <dgm:prSet presAssocID="{91FFB1C1-D4A5-4F4E-9A5B-4E0EE405E103}" presName="parTrans" presStyleLbl="sibTrans2D1" presStyleIdx="0" presStyleCnt="5"/>
      <dgm:spPr/>
      <dgm:t>
        <a:bodyPr/>
        <a:lstStyle/>
        <a:p>
          <a:endParaRPr lang="en-GB"/>
        </a:p>
      </dgm:t>
    </dgm:pt>
    <dgm:pt modelId="{21A71C76-8946-4617-9DA1-2B4FC61D0896}" type="pres">
      <dgm:prSet presAssocID="{91FFB1C1-D4A5-4F4E-9A5B-4E0EE405E103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2FAF19B4-937A-4BDA-8FE0-3C769EEB23D6}" type="pres">
      <dgm:prSet presAssocID="{AFBF2398-AC7B-431F-B93A-4FD8AC1C046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E6D555-39BE-42FD-8407-0AA3B65DDACF}" type="pres">
      <dgm:prSet presAssocID="{84C1AD4F-9F23-49B0-8229-38878800F4EA}" presName="parTrans" presStyleLbl="sibTrans2D1" presStyleIdx="1" presStyleCnt="5"/>
      <dgm:spPr/>
      <dgm:t>
        <a:bodyPr/>
        <a:lstStyle/>
        <a:p>
          <a:endParaRPr lang="en-GB"/>
        </a:p>
      </dgm:t>
    </dgm:pt>
    <dgm:pt modelId="{08C7F76E-E7FA-4FAE-BF52-1DBAFC5598AD}" type="pres">
      <dgm:prSet presAssocID="{84C1AD4F-9F23-49B0-8229-38878800F4EA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9C028DD1-E3BE-4FA8-B6AB-61D8420797C1}" type="pres">
      <dgm:prSet presAssocID="{A46DF7CA-F10C-4345-94ED-BB81B845F97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095C95-2285-4DFB-944C-04E623CEC869}" type="pres">
      <dgm:prSet presAssocID="{1A0B9CA7-B6C1-4448-A13C-611E5B2059FF}" presName="parTrans" presStyleLbl="sibTrans2D1" presStyleIdx="2" presStyleCnt="5"/>
      <dgm:spPr/>
      <dgm:t>
        <a:bodyPr/>
        <a:lstStyle/>
        <a:p>
          <a:endParaRPr lang="en-GB"/>
        </a:p>
      </dgm:t>
    </dgm:pt>
    <dgm:pt modelId="{F91867B4-BADF-4DB0-B251-2261E496D891}" type="pres">
      <dgm:prSet presAssocID="{1A0B9CA7-B6C1-4448-A13C-611E5B2059FF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19A2529D-6825-4DA8-AADA-7DC29892A90A}" type="pres">
      <dgm:prSet presAssocID="{270FE7A2-4953-4DAF-BFBA-359661EFD79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C2F81C-FF9C-464A-B18A-C86EF88F550F}" type="pres">
      <dgm:prSet presAssocID="{AC6B22DA-7C89-4784-973C-C4526132F13A}" presName="parTrans" presStyleLbl="sibTrans2D1" presStyleIdx="3" presStyleCnt="5"/>
      <dgm:spPr/>
      <dgm:t>
        <a:bodyPr/>
        <a:lstStyle/>
        <a:p>
          <a:endParaRPr lang="en-GB"/>
        </a:p>
      </dgm:t>
    </dgm:pt>
    <dgm:pt modelId="{FB1D0A3D-15F3-4235-9AA3-3A879CC6F079}" type="pres">
      <dgm:prSet presAssocID="{AC6B22DA-7C89-4784-973C-C4526132F13A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C282DDEB-1201-4C3B-8938-1BB2481CCF1B}" type="pres">
      <dgm:prSet presAssocID="{0D8A6FA8-F681-4BAD-8559-37B1F174F0B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49D984-2329-4514-A154-AAB6557D3695}" type="pres">
      <dgm:prSet presAssocID="{47257038-BA5F-4182-8E5B-E6B18545BD48}" presName="parTrans" presStyleLbl="sibTrans2D1" presStyleIdx="4" presStyleCnt="5"/>
      <dgm:spPr/>
      <dgm:t>
        <a:bodyPr/>
        <a:lstStyle/>
        <a:p>
          <a:endParaRPr lang="en-GB"/>
        </a:p>
      </dgm:t>
    </dgm:pt>
    <dgm:pt modelId="{F8571AEE-47AB-48DB-8547-6799C32FF8CE}" type="pres">
      <dgm:prSet presAssocID="{47257038-BA5F-4182-8E5B-E6B18545BD48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06B942A8-CEF7-41FB-8C65-00E5169085D9}" type="pres">
      <dgm:prSet presAssocID="{C2DF673F-5F57-4B7C-AA46-F17B58E8EA2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25A9770-891B-4CB9-B827-9B5C03A86066}" type="presOf" srcId="{A46DF7CA-F10C-4345-94ED-BB81B845F972}" destId="{9C028DD1-E3BE-4FA8-B6AB-61D8420797C1}" srcOrd="0" destOrd="0" presId="urn:microsoft.com/office/officeart/2005/8/layout/radial5"/>
    <dgm:cxn modelId="{2EC3E7EC-65D7-4E32-8D8E-EF63B0315197}" type="presOf" srcId="{1A0B9CA7-B6C1-4448-A13C-611E5B2059FF}" destId="{F91867B4-BADF-4DB0-B251-2261E496D891}" srcOrd="1" destOrd="0" presId="urn:microsoft.com/office/officeart/2005/8/layout/radial5"/>
    <dgm:cxn modelId="{A95DE947-4E3C-4D44-8990-A9D1B1318327}" type="presOf" srcId="{AFBF2398-AC7B-431F-B93A-4FD8AC1C0469}" destId="{2FAF19B4-937A-4BDA-8FE0-3C769EEB23D6}" srcOrd="0" destOrd="0" presId="urn:microsoft.com/office/officeart/2005/8/layout/radial5"/>
    <dgm:cxn modelId="{53EDCDDF-F52A-448B-B214-9B266660CAB4}" type="presOf" srcId="{91FFB1C1-D4A5-4F4E-9A5B-4E0EE405E103}" destId="{21A71C76-8946-4617-9DA1-2B4FC61D0896}" srcOrd="1" destOrd="0" presId="urn:microsoft.com/office/officeart/2005/8/layout/radial5"/>
    <dgm:cxn modelId="{E5BB1FAA-CBDF-42F2-ABF3-A8554B029050}" type="presOf" srcId="{47257038-BA5F-4182-8E5B-E6B18545BD48}" destId="{5049D984-2329-4514-A154-AAB6557D3695}" srcOrd="0" destOrd="0" presId="urn:microsoft.com/office/officeart/2005/8/layout/radial5"/>
    <dgm:cxn modelId="{83B61FBE-1304-4436-87B7-495727E8FEA6}" type="presOf" srcId="{503A42F0-EBF0-44A4-9D8D-7C4B24DB41B8}" destId="{81FE8C8D-9E2F-468B-B3B6-ECAECF792C49}" srcOrd="0" destOrd="0" presId="urn:microsoft.com/office/officeart/2005/8/layout/radial5"/>
    <dgm:cxn modelId="{F3489CE1-B14B-4719-8D82-EBF7DD1DE397}" srcId="{503A42F0-EBF0-44A4-9D8D-7C4B24DB41B8}" destId="{C2DF673F-5F57-4B7C-AA46-F17B58E8EA2C}" srcOrd="4" destOrd="0" parTransId="{47257038-BA5F-4182-8E5B-E6B18545BD48}" sibTransId="{B4E98898-2483-47FD-92F7-A43A74B57C32}"/>
    <dgm:cxn modelId="{A43DF2E1-92FF-4DDD-BDF3-ED130C87455F}" type="presOf" srcId="{84C1AD4F-9F23-49B0-8229-38878800F4EA}" destId="{08C7F76E-E7FA-4FAE-BF52-1DBAFC5598AD}" srcOrd="1" destOrd="0" presId="urn:microsoft.com/office/officeart/2005/8/layout/radial5"/>
    <dgm:cxn modelId="{67875F89-0E2B-4057-87E0-F88A4AD72C73}" type="presOf" srcId="{AC6B22DA-7C89-4784-973C-C4526132F13A}" destId="{B4C2F81C-FF9C-464A-B18A-C86EF88F550F}" srcOrd="0" destOrd="0" presId="urn:microsoft.com/office/officeart/2005/8/layout/radial5"/>
    <dgm:cxn modelId="{8B9508BC-AF13-4A60-AF02-D9452A19BAC9}" type="presOf" srcId="{270FE7A2-4953-4DAF-BFBA-359661EFD79C}" destId="{19A2529D-6825-4DA8-AADA-7DC29892A90A}" srcOrd="0" destOrd="0" presId="urn:microsoft.com/office/officeart/2005/8/layout/radial5"/>
    <dgm:cxn modelId="{4B304E88-07C0-4AE1-A6C9-43C1C2AE7944}" type="presOf" srcId="{AC6B22DA-7C89-4784-973C-C4526132F13A}" destId="{FB1D0A3D-15F3-4235-9AA3-3A879CC6F079}" srcOrd="1" destOrd="0" presId="urn:microsoft.com/office/officeart/2005/8/layout/radial5"/>
    <dgm:cxn modelId="{284636E3-1ED4-4C06-B876-68D1F43BEEE7}" type="presOf" srcId="{C2DF673F-5F57-4B7C-AA46-F17B58E8EA2C}" destId="{06B942A8-CEF7-41FB-8C65-00E5169085D9}" srcOrd="0" destOrd="0" presId="urn:microsoft.com/office/officeart/2005/8/layout/radial5"/>
    <dgm:cxn modelId="{73B2C083-4BBF-475E-9982-7FD0D01D4464}" type="presOf" srcId="{1A0B9CA7-B6C1-4448-A13C-611E5B2059FF}" destId="{73095C95-2285-4DFB-944C-04E623CEC869}" srcOrd="0" destOrd="0" presId="urn:microsoft.com/office/officeart/2005/8/layout/radial5"/>
    <dgm:cxn modelId="{8752BECF-1A00-41EB-A071-7B99E8CD45A5}" srcId="{503A42F0-EBF0-44A4-9D8D-7C4B24DB41B8}" destId="{0D8A6FA8-F681-4BAD-8559-37B1F174F0B8}" srcOrd="3" destOrd="0" parTransId="{AC6B22DA-7C89-4784-973C-C4526132F13A}" sibTransId="{42891468-8E2D-4609-A562-707D796BB55B}"/>
    <dgm:cxn modelId="{DDC1F7F8-4587-4AB2-B3C1-8801FE8F6759}" srcId="{14727A31-E07A-4A7E-B4A0-F0F12DA4FBC6}" destId="{503A42F0-EBF0-44A4-9D8D-7C4B24DB41B8}" srcOrd="0" destOrd="0" parTransId="{4139AF83-FCC6-4202-BBD5-106B556570FC}" sibTransId="{F96183B7-9DCB-4DB9-8922-D6820E51F676}"/>
    <dgm:cxn modelId="{50507E39-E3C2-43A5-9262-029A7D28F98E}" srcId="{503A42F0-EBF0-44A4-9D8D-7C4B24DB41B8}" destId="{AFBF2398-AC7B-431F-B93A-4FD8AC1C0469}" srcOrd="0" destOrd="0" parTransId="{91FFB1C1-D4A5-4F4E-9A5B-4E0EE405E103}" sibTransId="{1213BB8B-0C12-46A1-8541-AF2A81F5E947}"/>
    <dgm:cxn modelId="{76B7007A-612D-412C-B692-1304B4EA3B28}" type="presOf" srcId="{91FFB1C1-D4A5-4F4E-9A5B-4E0EE405E103}" destId="{AD91A36A-30C0-46D5-8C91-6D70637B3F32}" srcOrd="0" destOrd="0" presId="urn:microsoft.com/office/officeart/2005/8/layout/radial5"/>
    <dgm:cxn modelId="{EF4C54B6-E3C8-4F4F-86A5-F37AB964AEBB}" srcId="{503A42F0-EBF0-44A4-9D8D-7C4B24DB41B8}" destId="{A46DF7CA-F10C-4345-94ED-BB81B845F972}" srcOrd="1" destOrd="0" parTransId="{84C1AD4F-9F23-49B0-8229-38878800F4EA}" sibTransId="{25561CC2-F6FE-4598-9016-782AFD94E31A}"/>
    <dgm:cxn modelId="{D181BF03-7F7D-4C48-B2D7-E1AFAEF0415E}" type="presOf" srcId="{47257038-BA5F-4182-8E5B-E6B18545BD48}" destId="{F8571AEE-47AB-48DB-8547-6799C32FF8CE}" srcOrd="1" destOrd="0" presId="urn:microsoft.com/office/officeart/2005/8/layout/radial5"/>
    <dgm:cxn modelId="{184DA2D1-C18A-42E2-BC46-485E31199CAC}" type="presOf" srcId="{0D8A6FA8-F681-4BAD-8559-37B1F174F0B8}" destId="{C282DDEB-1201-4C3B-8938-1BB2481CCF1B}" srcOrd="0" destOrd="0" presId="urn:microsoft.com/office/officeart/2005/8/layout/radial5"/>
    <dgm:cxn modelId="{79926D88-9182-4CB6-A1B3-36632FAD4FD2}" srcId="{503A42F0-EBF0-44A4-9D8D-7C4B24DB41B8}" destId="{270FE7A2-4953-4DAF-BFBA-359661EFD79C}" srcOrd="2" destOrd="0" parTransId="{1A0B9CA7-B6C1-4448-A13C-611E5B2059FF}" sibTransId="{EFC399F7-E2AB-4D9F-94EE-CB2A431C6E8F}"/>
    <dgm:cxn modelId="{4921BE84-7249-4DB2-AD9A-AB880B628ABA}" type="presOf" srcId="{84C1AD4F-9F23-49B0-8229-38878800F4EA}" destId="{56E6D555-39BE-42FD-8407-0AA3B65DDACF}" srcOrd="0" destOrd="0" presId="urn:microsoft.com/office/officeart/2005/8/layout/radial5"/>
    <dgm:cxn modelId="{CD6BFC19-8FD8-4DB6-A2DE-87EEE6FE75E6}" type="presOf" srcId="{14727A31-E07A-4A7E-B4A0-F0F12DA4FBC6}" destId="{E7105253-9FBD-45FF-A037-1905C5394563}" srcOrd="0" destOrd="0" presId="urn:microsoft.com/office/officeart/2005/8/layout/radial5"/>
    <dgm:cxn modelId="{1FC25395-A6B7-4300-A29B-E4C3A5A0E01E}" type="presParOf" srcId="{E7105253-9FBD-45FF-A037-1905C5394563}" destId="{81FE8C8D-9E2F-468B-B3B6-ECAECF792C49}" srcOrd="0" destOrd="0" presId="urn:microsoft.com/office/officeart/2005/8/layout/radial5"/>
    <dgm:cxn modelId="{47F82C35-1FAB-473A-95DB-14418466ED71}" type="presParOf" srcId="{E7105253-9FBD-45FF-A037-1905C5394563}" destId="{AD91A36A-30C0-46D5-8C91-6D70637B3F32}" srcOrd="1" destOrd="0" presId="urn:microsoft.com/office/officeart/2005/8/layout/radial5"/>
    <dgm:cxn modelId="{3B5AE0EA-F897-44E6-9648-93CF0A43A06F}" type="presParOf" srcId="{AD91A36A-30C0-46D5-8C91-6D70637B3F32}" destId="{21A71C76-8946-4617-9DA1-2B4FC61D0896}" srcOrd="0" destOrd="0" presId="urn:microsoft.com/office/officeart/2005/8/layout/radial5"/>
    <dgm:cxn modelId="{2323C219-78D8-4058-922F-DF2828282F9B}" type="presParOf" srcId="{E7105253-9FBD-45FF-A037-1905C5394563}" destId="{2FAF19B4-937A-4BDA-8FE0-3C769EEB23D6}" srcOrd="2" destOrd="0" presId="urn:microsoft.com/office/officeart/2005/8/layout/radial5"/>
    <dgm:cxn modelId="{6F632DA5-31D0-48EE-A50E-4B682B7C7C34}" type="presParOf" srcId="{E7105253-9FBD-45FF-A037-1905C5394563}" destId="{56E6D555-39BE-42FD-8407-0AA3B65DDACF}" srcOrd="3" destOrd="0" presId="urn:microsoft.com/office/officeart/2005/8/layout/radial5"/>
    <dgm:cxn modelId="{3E265F1F-E302-4397-BE9B-1A357D8AF86A}" type="presParOf" srcId="{56E6D555-39BE-42FD-8407-0AA3B65DDACF}" destId="{08C7F76E-E7FA-4FAE-BF52-1DBAFC5598AD}" srcOrd="0" destOrd="0" presId="urn:microsoft.com/office/officeart/2005/8/layout/radial5"/>
    <dgm:cxn modelId="{CB45AAE3-D2C5-4F57-B999-DEB4A707F0AE}" type="presParOf" srcId="{E7105253-9FBD-45FF-A037-1905C5394563}" destId="{9C028DD1-E3BE-4FA8-B6AB-61D8420797C1}" srcOrd="4" destOrd="0" presId="urn:microsoft.com/office/officeart/2005/8/layout/radial5"/>
    <dgm:cxn modelId="{6FD6045E-15DC-49B8-8E3B-A775DC570B01}" type="presParOf" srcId="{E7105253-9FBD-45FF-A037-1905C5394563}" destId="{73095C95-2285-4DFB-944C-04E623CEC869}" srcOrd="5" destOrd="0" presId="urn:microsoft.com/office/officeart/2005/8/layout/radial5"/>
    <dgm:cxn modelId="{EBC45545-C522-49D4-9FBA-E71D62677E96}" type="presParOf" srcId="{73095C95-2285-4DFB-944C-04E623CEC869}" destId="{F91867B4-BADF-4DB0-B251-2261E496D891}" srcOrd="0" destOrd="0" presId="urn:microsoft.com/office/officeart/2005/8/layout/radial5"/>
    <dgm:cxn modelId="{52BA375B-36D5-4F5C-B473-4386FD2DCD76}" type="presParOf" srcId="{E7105253-9FBD-45FF-A037-1905C5394563}" destId="{19A2529D-6825-4DA8-AADA-7DC29892A90A}" srcOrd="6" destOrd="0" presId="urn:microsoft.com/office/officeart/2005/8/layout/radial5"/>
    <dgm:cxn modelId="{B95DE931-6874-408A-AC5E-259ABB1D1A7F}" type="presParOf" srcId="{E7105253-9FBD-45FF-A037-1905C5394563}" destId="{B4C2F81C-FF9C-464A-B18A-C86EF88F550F}" srcOrd="7" destOrd="0" presId="urn:microsoft.com/office/officeart/2005/8/layout/radial5"/>
    <dgm:cxn modelId="{EAD4B600-D32A-44E1-8C9E-A8C7E4BD7D58}" type="presParOf" srcId="{B4C2F81C-FF9C-464A-B18A-C86EF88F550F}" destId="{FB1D0A3D-15F3-4235-9AA3-3A879CC6F079}" srcOrd="0" destOrd="0" presId="urn:microsoft.com/office/officeart/2005/8/layout/radial5"/>
    <dgm:cxn modelId="{1A4BD1B1-A82C-447E-BEE8-3646CED40FA4}" type="presParOf" srcId="{E7105253-9FBD-45FF-A037-1905C5394563}" destId="{C282DDEB-1201-4C3B-8938-1BB2481CCF1B}" srcOrd="8" destOrd="0" presId="urn:microsoft.com/office/officeart/2005/8/layout/radial5"/>
    <dgm:cxn modelId="{E70B5701-D5F4-4077-91C1-6A16FAB38F6C}" type="presParOf" srcId="{E7105253-9FBD-45FF-A037-1905C5394563}" destId="{5049D984-2329-4514-A154-AAB6557D3695}" srcOrd="9" destOrd="0" presId="urn:microsoft.com/office/officeart/2005/8/layout/radial5"/>
    <dgm:cxn modelId="{B12E742F-EB42-48C2-A403-79DF68FFF115}" type="presParOf" srcId="{5049D984-2329-4514-A154-AAB6557D3695}" destId="{F8571AEE-47AB-48DB-8547-6799C32FF8CE}" srcOrd="0" destOrd="0" presId="urn:microsoft.com/office/officeart/2005/8/layout/radial5"/>
    <dgm:cxn modelId="{6669ED00-F5E1-415E-9ED6-AE8DDFD9C7C4}" type="presParOf" srcId="{E7105253-9FBD-45FF-A037-1905C5394563}" destId="{06B942A8-CEF7-41FB-8C65-00E5169085D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E8C8D-9E2F-468B-B3B6-ECAECF792C49}">
      <dsp:nvSpPr>
        <dsp:cNvPr id="0" name=""/>
        <dsp:cNvSpPr/>
      </dsp:nvSpPr>
      <dsp:spPr>
        <a:xfrm>
          <a:off x="2856481" y="1884088"/>
          <a:ext cx="1343821" cy="1343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000" kern="1200"/>
        </a:p>
      </dsp:txBody>
      <dsp:txXfrm>
        <a:off x="3053279" y="2080886"/>
        <a:ext cx="950225" cy="950225"/>
      </dsp:txXfrm>
    </dsp:sp>
    <dsp:sp modelId="{AD91A36A-30C0-46D5-8C91-6D70637B3F32}">
      <dsp:nvSpPr>
        <dsp:cNvPr id="0" name=""/>
        <dsp:cNvSpPr/>
      </dsp:nvSpPr>
      <dsp:spPr>
        <a:xfrm rot="16200000">
          <a:off x="3385720" y="1394521"/>
          <a:ext cx="285343" cy="4568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3428522" y="1528703"/>
        <a:ext cx="199740" cy="274139"/>
      </dsp:txXfrm>
    </dsp:sp>
    <dsp:sp modelId="{2FAF19B4-937A-4BDA-8FE0-3C769EEB23D6}">
      <dsp:nvSpPr>
        <dsp:cNvPr id="0" name=""/>
        <dsp:cNvSpPr/>
      </dsp:nvSpPr>
      <dsp:spPr>
        <a:xfrm>
          <a:off x="2856481" y="1882"/>
          <a:ext cx="1343821" cy="13438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AND</a:t>
          </a:r>
          <a:endParaRPr lang="en-GB" sz="2700" kern="1200" dirty="0"/>
        </a:p>
      </dsp:txBody>
      <dsp:txXfrm>
        <a:off x="3053279" y="198680"/>
        <a:ext cx="950225" cy="950225"/>
      </dsp:txXfrm>
    </dsp:sp>
    <dsp:sp modelId="{56E6D555-39BE-42FD-8407-0AA3B65DDACF}">
      <dsp:nvSpPr>
        <dsp:cNvPr id="0" name=""/>
        <dsp:cNvSpPr/>
      </dsp:nvSpPr>
      <dsp:spPr>
        <a:xfrm rot="20520000">
          <a:off x="4273081" y="2039227"/>
          <a:ext cx="285343" cy="4568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4275176" y="2143833"/>
        <a:ext cx="199740" cy="274139"/>
      </dsp:txXfrm>
    </dsp:sp>
    <dsp:sp modelId="{9C028DD1-E3BE-4FA8-B6AB-61D8420797C1}">
      <dsp:nvSpPr>
        <dsp:cNvPr id="0" name=""/>
        <dsp:cNvSpPr/>
      </dsp:nvSpPr>
      <dsp:spPr>
        <a:xfrm>
          <a:off x="4646565" y="1302454"/>
          <a:ext cx="1343821" cy="134382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OR</a:t>
          </a:r>
          <a:endParaRPr lang="en-GB" sz="2700" kern="1200" dirty="0"/>
        </a:p>
      </dsp:txBody>
      <dsp:txXfrm>
        <a:off x="4843363" y="1499252"/>
        <a:ext cx="950225" cy="950225"/>
      </dsp:txXfrm>
    </dsp:sp>
    <dsp:sp modelId="{73095C95-2285-4DFB-944C-04E623CEC869}">
      <dsp:nvSpPr>
        <dsp:cNvPr id="0" name=""/>
        <dsp:cNvSpPr/>
      </dsp:nvSpPr>
      <dsp:spPr>
        <a:xfrm rot="3240000">
          <a:off x="3934139" y="3082383"/>
          <a:ext cx="285343" cy="4568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3951782" y="3139136"/>
        <a:ext cx="199740" cy="274139"/>
      </dsp:txXfrm>
    </dsp:sp>
    <dsp:sp modelId="{19A2529D-6825-4DA8-AADA-7DC29892A90A}">
      <dsp:nvSpPr>
        <dsp:cNvPr id="0" name=""/>
        <dsp:cNvSpPr/>
      </dsp:nvSpPr>
      <dsp:spPr>
        <a:xfrm>
          <a:off x="3962814" y="3406824"/>
          <a:ext cx="1343821" cy="13438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NOT</a:t>
          </a:r>
          <a:endParaRPr lang="en-GB" sz="2700" kern="1200" dirty="0"/>
        </a:p>
      </dsp:txBody>
      <dsp:txXfrm>
        <a:off x="4159612" y="3603622"/>
        <a:ext cx="950225" cy="950225"/>
      </dsp:txXfrm>
    </dsp:sp>
    <dsp:sp modelId="{B4C2F81C-FF9C-464A-B18A-C86EF88F550F}">
      <dsp:nvSpPr>
        <dsp:cNvPr id="0" name=""/>
        <dsp:cNvSpPr/>
      </dsp:nvSpPr>
      <dsp:spPr>
        <a:xfrm rot="7560000">
          <a:off x="2837300" y="3082383"/>
          <a:ext cx="285343" cy="4568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2905260" y="3139136"/>
        <a:ext cx="199740" cy="274139"/>
      </dsp:txXfrm>
    </dsp:sp>
    <dsp:sp modelId="{C282DDEB-1201-4C3B-8938-1BB2481CCF1B}">
      <dsp:nvSpPr>
        <dsp:cNvPr id="0" name=""/>
        <dsp:cNvSpPr/>
      </dsp:nvSpPr>
      <dsp:spPr>
        <a:xfrm>
          <a:off x="1750148" y="3406824"/>
          <a:ext cx="1343821" cy="134382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NAND</a:t>
          </a:r>
          <a:endParaRPr lang="en-GB" sz="2700" kern="1200" dirty="0"/>
        </a:p>
      </dsp:txBody>
      <dsp:txXfrm>
        <a:off x="1946946" y="3603622"/>
        <a:ext cx="950225" cy="950225"/>
      </dsp:txXfrm>
    </dsp:sp>
    <dsp:sp modelId="{5049D984-2329-4514-A154-AAB6557D3695}">
      <dsp:nvSpPr>
        <dsp:cNvPr id="0" name=""/>
        <dsp:cNvSpPr/>
      </dsp:nvSpPr>
      <dsp:spPr>
        <a:xfrm rot="11880000">
          <a:off x="2498358" y="2039227"/>
          <a:ext cx="285343" cy="4568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2581866" y="2143833"/>
        <a:ext cx="199740" cy="274139"/>
      </dsp:txXfrm>
    </dsp:sp>
    <dsp:sp modelId="{06B942A8-CEF7-41FB-8C65-00E5169085D9}">
      <dsp:nvSpPr>
        <dsp:cNvPr id="0" name=""/>
        <dsp:cNvSpPr/>
      </dsp:nvSpPr>
      <dsp:spPr>
        <a:xfrm>
          <a:off x="1066397" y="1302454"/>
          <a:ext cx="1343821" cy="134382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NOR</a:t>
          </a:r>
          <a:endParaRPr lang="en-GB" sz="2700" kern="1200" dirty="0"/>
        </a:p>
      </dsp:txBody>
      <dsp:txXfrm>
        <a:off x="1263195" y="1499252"/>
        <a:ext cx="950225" cy="950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2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8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45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42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30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31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55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4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40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97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8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05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32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54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3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49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8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76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40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8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20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44B7-8E3A-4FE1-8ADE-D7AEE644AEF1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6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Digital electronics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16010"/>
            <a:ext cx="2808312" cy="2808312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51520" y="188640"/>
            <a:ext cx="4320480" cy="1471486"/>
          </a:xfrm>
          <a:prstGeom prst="wedgeRoundRectCallout">
            <a:avLst>
              <a:gd name="adj1" fmla="val 83429"/>
              <a:gd name="adj2" fmla="val 304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Just a minute – what’s all this analogue and digital stuff?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25631"/>
            <a:ext cx="4876800" cy="1495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51520" y="2564904"/>
            <a:ext cx="4608512" cy="792088"/>
          </a:xfrm>
          <a:prstGeom prst="rect">
            <a:avLst/>
          </a:prstGeom>
          <a:solidFill>
            <a:srgbClr val="E46C0A">
              <a:alpha val="47059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056312" y="1772816"/>
            <a:ext cx="523800" cy="3600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15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16010"/>
            <a:ext cx="2808312" cy="2808312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51520" y="188640"/>
            <a:ext cx="4320480" cy="1471486"/>
          </a:xfrm>
          <a:prstGeom prst="wedgeRoundRectCallout">
            <a:avLst>
              <a:gd name="adj1" fmla="val 83429"/>
              <a:gd name="adj2" fmla="val 304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Just a minute – what’s all this analogue and digital stuff?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25631"/>
            <a:ext cx="4876800" cy="1495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51520" y="2564904"/>
            <a:ext cx="4608512" cy="792088"/>
          </a:xfrm>
          <a:prstGeom prst="rect">
            <a:avLst/>
          </a:prstGeom>
          <a:solidFill>
            <a:srgbClr val="E46C0A">
              <a:alpha val="47059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056312" y="1772816"/>
            <a:ext cx="523800" cy="3600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332" y="4869160"/>
            <a:ext cx="1706286" cy="1750098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339752" y="3789040"/>
            <a:ext cx="3456384" cy="1512168"/>
          </a:xfrm>
          <a:prstGeom prst="wedgeRoundRectCallout">
            <a:avLst>
              <a:gd name="adj1" fmla="val -84326"/>
              <a:gd name="adj2" fmla="val 49133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thermistor is an analogue device – it’s resistance varies over a continuous range.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16010"/>
            <a:ext cx="2808312" cy="2808312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51520" y="188640"/>
            <a:ext cx="4320480" cy="1471486"/>
          </a:xfrm>
          <a:prstGeom prst="wedgeRoundRectCallout">
            <a:avLst>
              <a:gd name="adj1" fmla="val 83429"/>
              <a:gd name="adj2" fmla="val 304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Just a minute – what’s all this analogue and digital stuff?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25631"/>
            <a:ext cx="4876800" cy="14954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51520" y="2564904"/>
            <a:ext cx="4608512" cy="792088"/>
          </a:xfrm>
          <a:prstGeom prst="rect">
            <a:avLst/>
          </a:prstGeom>
          <a:solidFill>
            <a:srgbClr val="E46C0A">
              <a:alpha val="47059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056312" y="1772816"/>
            <a:ext cx="523800" cy="3600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332" y="4869160"/>
            <a:ext cx="1706286" cy="1750098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347650" y="5301208"/>
            <a:ext cx="3456384" cy="1512168"/>
          </a:xfrm>
          <a:prstGeom prst="wedgeRoundRectCallout">
            <a:avLst>
              <a:gd name="adj1" fmla="val -87111"/>
              <a:gd name="adj2" fmla="val -51437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stop clock, such as the one shown here, is a digital device because the strips that make up the display can only be on (1) of off (0)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2" descr="http://4.bp.blogspot.com/-DM-QRgJT38Y/T89C7_MDy5I/AAAAAAAAABQ/EvA1oy_D_rg/s1600/digital+stopwatc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59550"/>
            <a:ext cx="2512568" cy="176419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5724128" y="5013176"/>
            <a:ext cx="504056" cy="31057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332" y="4869160"/>
            <a:ext cx="1706286" cy="1750098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347650" y="5301208"/>
            <a:ext cx="3456384" cy="1512168"/>
          </a:xfrm>
          <a:prstGeom prst="wedgeRoundRectCallout">
            <a:avLst>
              <a:gd name="adj1" fmla="val -87111"/>
              <a:gd name="adj2" fmla="val -51437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stop clock, such as the one shown here, is a digital device because the strips that make up the display can only be on (1) of off (0)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2" descr="http://4.bp.blogspot.com/-DM-QRgJT38Y/T89C7_MDy5I/AAAAAAAAABQ/EvA1oy_D_rg/s1600/digital+stopwat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59550"/>
            <a:ext cx="2512568" cy="176419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5724128" y="5013176"/>
            <a:ext cx="504056" cy="31057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35" y="548680"/>
            <a:ext cx="4560741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292281" y="535676"/>
            <a:ext cx="708764" cy="1493850"/>
            <a:chOff x="292281" y="535676"/>
            <a:chExt cx="708764" cy="149385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2281" y="548680"/>
              <a:ext cx="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92281" y="1304764"/>
              <a:ext cx="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95332" y="535676"/>
              <a:ext cx="70379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92281" y="1290196"/>
              <a:ext cx="70379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92281" y="2029526"/>
              <a:ext cx="70379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96075" y="570116"/>
              <a:ext cx="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01045" y="1309446"/>
              <a:ext cx="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>
            <a:off x="1691680" y="548680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11760" y="1268760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91680" y="1268760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31840" y="556275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31840" y="1312359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134891" y="543271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131840" y="2037121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835634" y="577711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40604" y="1317041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7311" y="2289876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7311" y="3045960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90362" y="2276872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87311" y="3031392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87311" y="3770722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96075" y="3050642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694731" y="2276872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691680" y="3031392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691680" y="3770722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395474" y="2311312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00444" y="3050642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126870" y="3032119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129921" y="2263031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126870" y="3017551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126870" y="3756881"/>
            <a:ext cx="7037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830664" y="2297471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1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3600400" cy="72008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Logic gates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3600400" cy="72008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Logic gates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216024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gate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Flowchart: Delay 3"/>
          <p:cNvSpPr/>
          <p:nvPr/>
        </p:nvSpPr>
        <p:spPr>
          <a:xfrm>
            <a:off x="1691680" y="3140968"/>
            <a:ext cx="1440160" cy="1008112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1409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 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70219" y="3784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 B</a:t>
            </a:r>
            <a:endParaRPr lang="en-GB" dirty="0"/>
          </a:p>
        </p:txBody>
      </p:sp>
      <p:cxnSp>
        <p:nvCxnSpPr>
          <p:cNvPr id="8" name="Straight Connector 7"/>
          <p:cNvCxnSpPr>
            <a:stCxn id="5" idx="3"/>
          </p:cNvCxnSpPr>
          <p:nvPr/>
        </p:nvCxnSpPr>
        <p:spPr>
          <a:xfrm>
            <a:off x="1115616" y="3325634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15616" y="3969514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3638713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07904" y="345404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 Q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987614"/>
              </p:ext>
            </p:extLst>
          </p:nvPr>
        </p:nvGraphicFramePr>
        <p:xfrm>
          <a:off x="5580112" y="1860808"/>
          <a:ext cx="282981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273"/>
                <a:gridCol w="943273"/>
                <a:gridCol w="943273"/>
              </a:tblGrid>
              <a:tr h="324981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Truth table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24981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Inputs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Output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11760" y="4869160"/>
            <a:ext cx="432048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Two</a:t>
            </a:r>
            <a:r>
              <a:rPr lang="en-GB" sz="2000" dirty="0" smtClean="0">
                <a:latin typeface="Comic Sans MS" panose="030F0702030302020204" pitchFamily="66" charset="0"/>
              </a:rPr>
              <a:t> inputs,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en-GB" sz="2000" dirty="0" smtClean="0">
                <a:latin typeface="Comic Sans MS" panose="030F0702030302020204" pitchFamily="66" charset="0"/>
              </a:rPr>
              <a:t> output.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For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output </a:t>
            </a:r>
            <a:r>
              <a:rPr lang="en-GB" sz="2000" dirty="0" smtClean="0">
                <a:latin typeface="Comic Sans MS" panose="030F0702030302020204" pitchFamily="66" charset="0"/>
              </a:rPr>
              <a:t>to be HIGH (on), both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inputs</a:t>
            </a:r>
            <a:r>
              <a:rPr lang="en-GB" sz="2000" dirty="0" smtClean="0">
                <a:latin typeface="Comic Sans MS" panose="030F0702030302020204" pitchFamily="66" charset="0"/>
              </a:rPr>
              <a:t> must be HIGH.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88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3600400" cy="72008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Logic gates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216024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 gate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1409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 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70219" y="3784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 B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707904" y="345404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 Q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341731"/>
              </p:ext>
            </p:extLst>
          </p:nvPr>
        </p:nvGraphicFramePr>
        <p:xfrm>
          <a:off x="5580112" y="1860808"/>
          <a:ext cx="282981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273"/>
                <a:gridCol w="943273"/>
                <a:gridCol w="943273"/>
              </a:tblGrid>
              <a:tr h="324981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Truth table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24981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Inputs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Output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11760" y="4869160"/>
            <a:ext cx="4320480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Two</a:t>
            </a:r>
            <a:r>
              <a:rPr lang="en-GB" sz="2000" dirty="0" smtClean="0">
                <a:latin typeface="Comic Sans MS" panose="030F0702030302020204" pitchFamily="66" charset="0"/>
              </a:rPr>
              <a:t> inputs,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en-GB" sz="2000" dirty="0" smtClean="0">
                <a:latin typeface="Comic Sans MS" panose="030F0702030302020204" pitchFamily="66" charset="0"/>
              </a:rPr>
              <a:t> output.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For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output </a:t>
            </a:r>
            <a:r>
              <a:rPr lang="en-GB" sz="2000" dirty="0" smtClean="0">
                <a:latin typeface="Comic Sans MS" panose="030F0702030302020204" pitchFamily="66" charset="0"/>
              </a:rPr>
              <a:t>to be HIGH (on), at least one of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inputs</a:t>
            </a:r>
            <a:r>
              <a:rPr lang="en-GB" sz="2000" dirty="0" smtClean="0">
                <a:latin typeface="Comic Sans MS" panose="030F0702030302020204" pitchFamily="66" charset="0"/>
              </a:rPr>
              <a:t> must be HIGH (can be both).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3" y="2996952"/>
            <a:ext cx="2620604" cy="141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195736" y="345404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OR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3600400" cy="72008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Logic gates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216024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gate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45404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 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707904" y="345404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 Q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4869160"/>
            <a:ext cx="4320480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en-GB" sz="2000" dirty="0" smtClean="0">
                <a:latin typeface="Comic Sans MS" panose="030F0702030302020204" pitchFamily="66" charset="0"/>
              </a:rPr>
              <a:t> input,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en-GB" sz="2000" dirty="0" smtClean="0">
                <a:latin typeface="Comic Sans MS" panose="030F0702030302020204" pitchFamily="66" charset="0"/>
              </a:rPr>
              <a:t> output.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For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output </a:t>
            </a:r>
            <a:r>
              <a:rPr lang="en-GB" sz="2000" dirty="0" smtClean="0">
                <a:latin typeface="Comic Sans MS" panose="030F0702030302020204" pitchFamily="66" charset="0"/>
              </a:rPr>
              <a:t>to be HIGH (on),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input</a:t>
            </a:r>
            <a:r>
              <a:rPr lang="en-GB" sz="2000" dirty="0" smtClean="0">
                <a:latin typeface="Comic Sans MS" panose="030F0702030302020204" pitchFamily="66" charset="0"/>
              </a:rPr>
              <a:t> must be LOW (and vice versa)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7684" y="340788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5400000">
            <a:off x="1475656" y="3062649"/>
            <a:ext cx="1440160" cy="115212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775429" y="3449340"/>
            <a:ext cx="369332" cy="3693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43608" y="3634006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44761" y="3638713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19672" y="34290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NOT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673363"/>
              </p:ext>
            </p:extLst>
          </p:nvPr>
        </p:nvGraphicFramePr>
        <p:xfrm>
          <a:off x="5652120" y="2052817"/>
          <a:ext cx="2903984" cy="183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992"/>
                <a:gridCol w="1451992"/>
              </a:tblGrid>
              <a:tr h="366896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Truth table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68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Input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Output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668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668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668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3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3600400" cy="72008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Logic gates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19" y="1484784"/>
            <a:ext cx="2523909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NAND gate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1409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 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031940" y="344212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 Q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3069486" y="3460358"/>
            <a:ext cx="369332" cy="3693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3455876" y="3645024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elay 16"/>
          <p:cNvSpPr/>
          <p:nvPr/>
        </p:nvSpPr>
        <p:spPr>
          <a:xfrm>
            <a:off x="1619672" y="3140968"/>
            <a:ext cx="1440160" cy="1008112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NAND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43608" y="3325634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43608" y="3933056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4329" y="374839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 B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909246" y="4869160"/>
            <a:ext cx="4320480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Two</a:t>
            </a:r>
            <a:r>
              <a:rPr lang="en-GB" sz="2000" dirty="0" smtClean="0">
                <a:latin typeface="Comic Sans MS" panose="030F0702030302020204" pitchFamily="66" charset="0"/>
              </a:rPr>
              <a:t> inputs,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en-GB" sz="2000" dirty="0" smtClean="0">
                <a:latin typeface="Comic Sans MS" panose="030F0702030302020204" pitchFamily="66" charset="0"/>
              </a:rPr>
              <a:t> output.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For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output </a:t>
            </a:r>
            <a:r>
              <a:rPr lang="en-GB" sz="2000" dirty="0" smtClean="0">
                <a:latin typeface="Comic Sans MS" panose="030F0702030302020204" pitchFamily="66" charset="0"/>
              </a:rPr>
              <a:t>to be HIGH (on), both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inputs</a:t>
            </a:r>
            <a:r>
              <a:rPr lang="en-GB" sz="2000" dirty="0" smtClean="0">
                <a:latin typeface="Comic Sans MS" panose="030F0702030302020204" pitchFamily="66" charset="0"/>
              </a:rPr>
              <a:t> A and B must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be HIGH.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243460"/>
              </p:ext>
            </p:extLst>
          </p:nvPr>
        </p:nvGraphicFramePr>
        <p:xfrm>
          <a:off x="5580112" y="1860808"/>
          <a:ext cx="282981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273"/>
                <a:gridCol w="943273"/>
                <a:gridCol w="943273"/>
              </a:tblGrid>
              <a:tr h="324981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Truth table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24981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Inputs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Output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08104" y="4869160"/>
            <a:ext cx="2808312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This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equivalent</a:t>
            </a:r>
            <a:r>
              <a:rPr lang="en-GB" sz="2000" dirty="0" smtClean="0">
                <a:latin typeface="Comic Sans MS" panose="030F0702030302020204" pitchFamily="66" charset="0"/>
              </a:rPr>
              <a:t> to an AND gate with its output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inverted</a:t>
            </a:r>
            <a:r>
              <a:rPr lang="en-GB" sz="2000" dirty="0" smtClean="0">
                <a:latin typeface="Comic Sans MS" panose="030F0702030302020204" pitchFamily="66" charset="0"/>
              </a:rPr>
              <a:t> by a NOT gate.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6" y="2996951"/>
            <a:ext cx="2620604" cy="141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51520" y="548680"/>
            <a:ext cx="3600400" cy="72008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Logic gates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19" y="1484784"/>
            <a:ext cx="2523909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NOR gate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1409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 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349951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 Q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987824" y="3499510"/>
            <a:ext cx="369332" cy="3693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74329" y="374839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 B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909246" y="4869160"/>
            <a:ext cx="432048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Two</a:t>
            </a:r>
            <a:r>
              <a:rPr lang="en-GB" sz="2000" dirty="0" smtClean="0">
                <a:latin typeface="Comic Sans MS" panose="030F0702030302020204" pitchFamily="66" charset="0"/>
              </a:rPr>
              <a:t> inputs,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en-GB" sz="2000" dirty="0" smtClean="0">
                <a:latin typeface="Comic Sans MS" panose="030F0702030302020204" pitchFamily="66" charset="0"/>
              </a:rPr>
              <a:t> output.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For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output </a:t>
            </a:r>
            <a:r>
              <a:rPr lang="en-GB" sz="2000" dirty="0" smtClean="0">
                <a:latin typeface="Comic Sans MS" panose="030F0702030302020204" pitchFamily="66" charset="0"/>
              </a:rPr>
              <a:t>to be HIGH (on), neither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inputs</a:t>
            </a:r>
            <a:r>
              <a:rPr lang="en-GB" sz="2000" dirty="0" smtClean="0">
                <a:latin typeface="Comic Sans MS" panose="030F0702030302020204" pitchFamily="66" charset="0"/>
              </a:rPr>
              <a:t> A or B is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HIGH.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281710"/>
              </p:ext>
            </p:extLst>
          </p:nvPr>
        </p:nvGraphicFramePr>
        <p:xfrm>
          <a:off x="5580112" y="1860808"/>
          <a:ext cx="282981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273"/>
                <a:gridCol w="943273"/>
                <a:gridCol w="943273"/>
              </a:tblGrid>
              <a:tr h="324981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Truth table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24981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Inputs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Output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08104" y="4869160"/>
            <a:ext cx="2808312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This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equivalent</a:t>
            </a:r>
            <a:r>
              <a:rPr lang="en-GB" sz="2000" dirty="0" smtClean="0">
                <a:latin typeface="Comic Sans MS" panose="030F0702030302020204" pitchFamily="66" charset="0"/>
              </a:rPr>
              <a:t> to an OR gate with its output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inverted</a:t>
            </a:r>
            <a:r>
              <a:rPr lang="en-GB" sz="2000" dirty="0" smtClean="0">
                <a:latin typeface="Comic Sans MS" panose="030F0702030302020204" pitchFamily="66" charset="0"/>
              </a:rPr>
              <a:t> by a NOT gate.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1720" y="345404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NOR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9572" y="548680"/>
            <a:ext cx="7704856" cy="5760640"/>
            <a:chOff x="719572" y="548680"/>
            <a:chExt cx="7704856" cy="5760640"/>
          </a:xfrm>
        </p:grpSpPr>
        <p:sp>
          <p:nvSpPr>
            <p:cNvPr id="4" name="Rounded Rectangle 3"/>
            <p:cNvSpPr/>
            <p:nvPr/>
          </p:nvSpPr>
          <p:spPr>
            <a:xfrm>
              <a:off x="719572" y="548680"/>
              <a:ext cx="7704856" cy="5760640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72000" y="548680"/>
              <a:ext cx="3852428" cy="93610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LEARNING OBJECTIVES</a:t>
              </a:r>
              <a:endParaRPr lang="en-GB" sz="24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71173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Core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Explain and use the terms analogue and digital in terms of continuous variation and high/low states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• Describe the action of NOT, AND, OR, NAND and NOR gates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• Recall and use the symbols for logic gates • Design and understand simple digital circuits combining several logic gates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• Use truth tables to describe the action of individual gates and simple combinations of gates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4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348880"/>
            <a:ext cx="1710930" cy="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09261926"/>
              </p:ext>
            </p:extLst>
          </p:nvPr>
        </p:nvGraphicFramePr>
        <p:xfrm>
          <a:off x="1043608" y="836712"/>
          <a:ext cx="705678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506" y="2815917"/>
            <a:ext cx="1188988" cy="118898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0"/>
            <a:ext cx="1944216" cy="82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656826"/>
            <a:ext cx="1872208" cy="108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837" y="5783826"/>
            <a:ext cx="2016943" cy="82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72719"/>
            <a:ext cx="1656184" cy="91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0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188640"/>
            <a:ext cx="5040560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Simple circuits using Logic gates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188640"/>
            <a:ext cx="5040560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Simple circuits using Logic gates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1680" y="1988840"/>
            <a:ext cx="1440160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691680" y="4149080"/>
            <a:ext cx="1440160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267744" y="2132856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on Button: Forward or Next 5">
            <a:hlinkClick r:id="" action="ppaction://noaction" highlightClick="1"/>
          </p:cNvPr>
          <p:cNvSpPr/>
          <p:nvPr/>
        </p:nvSpPr>
        <p:spPr>
          <a:xfrm>
            <a:off x="2195736" y="5013176"/>
            <a:ext cx="432048" cy="504056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07704" y="27089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Record button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428" y="42268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Play button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Flowchart: Delay 8"/>
          <p:cNvSpPr/>
          <p:nvPr/>
        </p:nvSpPr>
        <p:spPr>
          <a:xfrm>
            <a:off x="4572000" y="3140968"/>
            <a:ext cx="1584176" cy="1224136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AND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131840" y="3284984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31840" y="4226884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156176" y="3753036"/>
            <a:ext cx="1296144" cy="107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452320" y="3043746"/>
            <a:ext cx="1440160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Recording circuits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1628800"/>
            <a:ext cx="259228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Tape recorder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5013176"/>
            <a:ext cx="403244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Play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en-GB" dirty="0" smtClean="0">
                <a:latin typeface="Comic Sans MS" panose="030F0702030302020204" pitchFamily="66" charset="0"/>
              </a:rPr>
              <a:t> the Record button have to be pressed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simultaneously</a:t>
            </a:r>
            <a:r>
              <a:rPr lang="en-GB" dirty="0" smtClean="0">
                <a:latin typeface="Comic Sans MS" panose="030F0702030302020204" pitchFamily="66" charset="0"/>
              </a:rPr>
              <a:t> in order for the recording circuits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begin working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188640"/>
            <a:ext cx="5040560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Simple circuits using Logic gates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628800"/>
            <a:ext cx="259228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Security light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3035"/>
            <a:ext cx="1872208" cy="108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27584" y="2343035"/>
            <a:ext cx="1152128" cy="1083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Light sensor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9849" y="4149080"/>
            <a:ext cx="1152128" cy="1083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Body heat sensor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27135"/>
            <a:ext cx="1944216" cy="82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3851920" y="2884603"/>
            <a:ext cx="0" cy="6164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52131" y="4005064"/>
            <a:ext cx="0" cy="6164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981977" y="4621469"/>
            <a:ext cx="18699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93407" y="3181153"/>
            <a:ext cx="1152128" cy="1083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Relay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7812360" y="2966637"/>
            <a:ext cx="864096" cy="1512168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Lamp </a:t>
            </a:r>
            <a:endParaRPr lang="en-GB" dirty="0"/>
          </a:p>
        </p:txBody>
      </p:sp>
      <p:cxnSp>
        <p:nvCxnSpPr>
          <p:cNvPr id="16" name="Straight Connector 15"/>
          <p:cNvCxnSpPr>
            <a:stCxn id="13" idx="3"/>
            <a:endCxn id="14" idx="1"/>
          </p:cNvCxnSpPr>
          <p:nvPr/>
        </p:nvCxnSpPr>
        <p:spPr>
          <a:xfrm>
            <a:off x="6945535" y="3722721"/>
            <a:ext cx="8668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7584" y="1505689"/>
            <a:ext cx="288032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During the day the light sensor output is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2316" y="2484493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87829" y="4216779"/>
            <a:ext cx="683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0/1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2131" y="2927025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64088" y="3300953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6296" y="3296144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9848" y="5445224"/>
            <a:ext cx="309407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During the day the body heat sensor can be either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</a:t>
            </a:r>
            <a:r>
              <a:rPr lang="en-GB" dirty="0" smtClean="0">
                <a:latin typeface="Comic Sans MS" panose="030F0702030302020204" pitchFamily="66" charset="0"/>
              </a:rPr>
              <a:t> or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low</a:t>
            </a:r>
            <a:r>
              <a:rPr lang="en-GB" dirty="0" smtClean="0">
                <a:latin typeface="Comic Sans MS" panose="030F0702030302020204" pitchFamily="66" charset="0"/>
              </a:rPr>
              <a:t> – the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en-GB" dirty="0" smtClean="0">
                <a:latin typeface="Comic Sans MS" panose="030F0702030302020204" pitchFamily="66" charset="0"/>
              </a:rPr>
              <a:t> gate will not be triggered.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3407" y="4625451"/>
            <a:ext cx="288032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relay controls a separate circuit with the lamp in it.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188640"/>
            <a:ext cx="5040560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Simple circuits using Logic gates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628800"/>
            <a:ext cx="259228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Security light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3035"/>
            <a:ext cx="1872208" cy="108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27584" y="2343035"/>
            <a:ext cx="1152128" cy="1083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Light sensor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9849" y="4149080"/>
            <a:ext cx="1152128" cy="1083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Body heat sensor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27135"/>
            <a:ext cx="1944216" cy="82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3851920" y="2884603"/>
            <a:ext cx="0" cy="6164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52131" y="4005064"/>
            <a:ext cx="0" cy="6164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981977" y="4621469"/>
            <a:ext cx="18699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93407" y="3181153"/>
            <a:ext cx="1152128" cy="1083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Relay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7812360" y="2966637"/>
            <a:ext cx="864096" cy="1512168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Lamp </a:t>
            </a:r>
            <a:endParaRPr lang="en-GB" dirty="0"/>
          </a:p>
        </p:txBody>
      </p:sp>
      <p:cxnSp>
        <p:nvCxnSpPr>
          <p:cNvPr id="16" name="Straight Connector 15"/>
          <p:cNvCxnSpPr>
            <a:stCxn id="13" idx="3"/>
            <a:endCxn id="14" idx="1"/>
          </p:cNvCxnSpPr>
          <p:nvPr/>
        </p:nvCxnSpPr>
        <p:spPr>
          <a:xfrm>
            <a:off x="6945535" y="3722721"/>
            <a:ext cx="8668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7584" y="1505689"/>
            <a:ext cx="288032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When it is dark the light sensor output is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low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2316" y="2484493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87829" y="4216779"/>
            <a:ext cx="683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2131" y="2927025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64088" y="3300953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6296" y="3296144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9848" y="5445224"/>
            <a:ext cx="320219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When it is dark, if someone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approaches</a:t>
            </a:r>
            <a:r>
              <a:rPr lang="en-GB" dirty="0" smtClean="0">
                <a:latin typeface="Comic Sans MS" panose="030F0702030302020204" pitchFamily="66" charset="0"/>
              </a:rPr>
              <a:t> the body heat sensor is triggered and becomes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</a:t>
            </a:r>
            <a:endParaRPr lang="en-GB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4626794"/>
            <a:ext cx="331236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en-GB" dirty="0" smtClean="0">
                <a:latin typeface="Comic Sans MS" panose="030F0702030302020204" pitchFamily="66" charset="0"/>
              </a:rPr>
              <a:t> gate receives two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</a:t>
            </a:r>
            <a:r>
              <a:rPr lang="en-GB" dirty="0" smtClean="0">
                <a:latin typeface="Comic Sans MS" panose="030F0702030302020204" pitchFamily="66" charset="0"/>
              </a:rPr>
              <a:t> inputs and triggers the relay which causes the lamp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switch on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8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188640"/>
            <a:ext cx="5040560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Simple circuits using Logic gates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67100" y="1223754"/>
            <a:ext cx="4248472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A low temperature indicator – </a:t>
            </a:r>
            <a:r>
              <a:rPr lang="en-GB" sz="2800" dirty="0" err="1" smtClean="0">
                <a:latin typeface="Comic Sans MS" panose="030F0702030302020204" pitchFamily="66" charset="0"/>
              </a:rPr>
              <a:t>eg</a:t>
            </a:r>
            <a:r>
              <a:rPr lang="en-GB" sz="2800" dirty="0" smtClean="0">
                <a:latin typeface="Comic Sans MS" panose="030F0702030302020204" pitchFamily="66" charset="0"/>
              </a:rPr>
              <a:t>. In a greenhouse.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4869160"/>
            <a:ext cx="1440160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403648" y="558924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>
            <a:stCxn id="5" idx="3"/>
            <a:endCxn id="5" idx="7"/>
          </p:cNvCxnSpPr>
          <p:nvPr/>
        </p:nvCxnSpPr>
        <p:spPr>
          <a:xfrm flipV="1">
            <a:off x="1488011" y="5673603"/>
            <a:ext cx="407338" cy="4073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5" idx="5"/>
          </p:cNvCxnSpPr>
          <p:nvPr/>
        </p:nvCxnSpPr>
        <p:spPr>
          <a:xfrm>
            <a:off x="1488011" y="5673603"/>
            <a:ext cx="407338" cy="4073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43608" y="494116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Temperature sensor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78" y="5047672"/>
            <a:ext cx="1866190" cy="108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494" y="4940032"/>
            <a:ext cx="1710930" cy="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3851920" y="5589240"/>
            <a:ext cx="2016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961424" y="5047623"/>
            <a:ext cx="64807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>
            <a:stCxn id="17" idx="1"/>
            <a:endCxn id="17" idx="5"/>
          </p:cNvCxnSpPr>
          <p:nvPr/>
        </p:nvCxnSpPr>
        <p:spPr>
          <a:xfrm>
            <a:off x="7056332" y="5142531"/>
            <a:ext cx="458256" cy="458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7"/>
            <a:endCxn id="17" idx="3"/>
          </p:cNvCxnSpPr>
          <p:nvPr/>
        </p:nvCxnSpPr>
        <p:spPr>
          <a:xfrm flipH="1">
            <a:off x="7056332" y="5142531"/>
            <a:ext cx="458256" cy="458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292080" y="3429000"/>
            <a:ext cx="0" cy="1773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691680" y="3429000"/>
            <a:ext cx="3600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91680" y="3212976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613494" y="3586775"/>
            <a:ext cx="156371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29" idx="2"/>
          </p:cNvCxnSpPr>
          <p:nvPr/>
        </p:nvCxnSpPr>
        <p:spPr>
          <a:xfrm>
            <a:off x="1691680" y="4306855"/>
            <a:ext cx="0" cy="2022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91680" y="1988840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52601" y="2708920"/>
            <a:ext cx="139079" cy="5144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03648" y="1700808"/>
            <a:ext cx="57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+5V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403649" y="4499828"/>
            <a:ext cx="57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0</a:t>
            </a:r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51520" y="2852936"/>
            <a:ext cx="1236491" cy="370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Test switch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2417778" y="5171604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26230" y="5147493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3038146"/>
            <a:ext cx="3024336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When the greenhouse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warm</a:t>
            </a:r>
            <a:r>
              <a:rPr lang="en-GB" sz="2000" dirty="0" smtClean="0">
                <a:latin typeface="Comic Sans MS" panose="030F0702030302020204" pitchFamily="66" charset="0"/>
              </a:rPr>
              <a:t> enough, the input from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temperature sensor </a:t>
            </a:r>
            <a:r>
              <a:rPr lang="en-GB" sz="2000" dirty="0" smtClean="0">
                <a:latin typeface="Comic Sans MS" panose="030F0702030302020204" pitchFamily="66" charset="0"/>
              </a:rPr>
              <a:t>is HIGH (1).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51720" y="1334922"/>
            <a:ext cx="2234339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The alarm can be tested at any time by closing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test switch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HIGH (1)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40352" y="5162338"/>
            <a:ext cx="1236491" cy="370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Alarm 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6597327" y="5473548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0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188640"/>
            <a:ext cx="5040560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Simple circuits using Logic gates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67100" y="1223754"/>
            <a:ext cx="4248472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A low temperature indicator – </a:t>
            </a:r>
            <a:r>
              <a:rPr lang="en-GB" sz="2800" dirty="0" err="1" smtClean="0">
                <a:latin typeface="Comic Sans MS" panose="030F0702030302020204" pitchFamily="66" charset="0"/>
              </a:rPr>
              <a:t>eg</a:t>
            </a:r>
            <a:r>
              <a:rPr lang="en-GB" sz="2800" dirty="0" smtClean="0">
                <a:latin typeface="Comic Sans MS" panose="030F0702030302020204" pitchFamily="66" charset="0"/>
              </a:rPr>
              <a:t>. In a greenhouse.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71600" y="4869160"/>
            <a:ext cx="1440160" cy="1440160"/>
            <a:chOff x="971600" y="4869160"/>
            <a:chExt cx="1440160" cy="1440160"/>
          </a:xfrm>
        </p:grpSpPr>
        <p:sp>
          <p:nvSpPr>
            <p:cNvPr id="4" name="Rectangle 3"/>
            <p:cNvSpPr/>
            <p:nvPr/>
          </p:nvSpPr>
          <p:spPr>
            <a:xfrm>
              <a:off x="971600" y="4869160"/>
              <a:ext cx="1440160" cy="144016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1403648" y="558924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>
              <a:stCxn id="5" idx="3"/>
              <a:endCxn id="5" idx="7"/>
            </p:cNvCxnSpPr>
            <p:nvPr/>
          </p:nvCxnSpPr>
          <p:spPr>
            <a:xfrm flipV="1">
              <a:off x="1488011" y="5673603"/>
              <a:ext cx="407338" cy="407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1"/>
              <a:endCxn id="5" idx="5"/>
            </p:cNvCxnSpPr>
            <p:nvPr/>
          </p:nvCxnSpPr>
          <p:spPr>
            <a:xfrm>
              <a:off x="1488011" y="5673603"/>
              <a:ext cx="407338" cy="407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43608" y="4941168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omic Sans MS" panose="030F0702030302020204" pitchFamily="66" charset="0"/>
                </a:rPr>
                <a:t>Temperature sensor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78" y="5047672"/>
            <a:ext cx="1866190" cy="108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494" y="4940032"/>
            <a:ext cx="1710930" cy="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3851920" y="5589240"/>
            <a:ext cx="2016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961424" y="5047623"/>
            <a:ext cx="648072" cy="648072"/>
            <a:chOff x="6961424" y="5047623"/>
            <a:chExt cx="648072" cy="648072"/>
          </a:xfrm>
        </p:grpSpPr>
        <p:sp>
          <p:nvSpPr>
            <p:cNvPr id="17" name="Oval 16"/>
            <p:cNvSpPr/>
            <p:nvPr/>
          </p:nvSpPr>
          <p:spPr>
            <a:xfrm>
              <a:off x="6961424" y="5047623"/>
              <a:ext cx="648072" cy="64807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/>
            <p:cNvCxnSpPr>
              <a:stCxn id="17" idx="1"/>
              <a:endCxn id="17" idx="5"/>
            </p:cNvCxnSpPr>
            <p:nvPr/>
          </p:nvCxnSpPr>
          <p:spPr>
            <a:xfrm>
              <a:off x="7056332" y="5142531"/>
              <a:ext cx="458256" cy="4582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7" idx="7"/>
              <a:endCxn id="17" idx="3"/>
            </p:cNvCxnSpPr>
            <p:nvPr/>
          </p:nvCxnSpPr>
          <p:spPr>
            <a:xfrm flipH="1">
              <a:off x="7056332" y="5142531"/>
              <a:ext cx="458256" cy="4582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flipV="1">
            <a:off x="5292080" y="3429000"/>
            <a:ext cx="0" cy="1773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691680" y="3429000"/>
            <a:ext cx="3600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91680" y="3212976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613494" y="3586775"/>
            <a:ext cx="156371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29" idx="2"/>
          </p:cNvCxnSpPr>
          <p:nvPr/>
        </p:nvCxnSpPr>
        <p:spPr>
          <a:xfrm>
            <a:off x="1691680" y="4306855"/>
            <a:ext cx="0" cy="2022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91680" y="1988840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52601" y="2708920"/>
            <a:ext cx="139079" cy="5144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03648" y="1700808"/>
            <a:ext cx="57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+5V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403649" y="4499828"/>
            <a:ext cx="57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0</a:t>
            </a:r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51520" y="2852936"/>
            <a:ext cx="1236491" cy="370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Test switch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2417778" y="5171604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26230" y="5147493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708920"/>
            <a:ext cx="3163452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When the greenhouse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cools</a:t>
            </a:r>
            <a:r>
              <a:rPr lang="en-GB" sz="2000" dirty="0" smtClean="0">
                <a:latin typeface="Comic Sans MS" panose="030F0702030302020204" pitchFamily="66" charset="0"/>
              </a:rPr>
              <a:t>, the input from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temperature sensor </a:t>
            </a:r>
            <a:r>
              <a:rPr lang="en-GB" sz="2000" dirty="0" smtClean="0">
                <a:latin typeface="Comic Sans MS" panose="030F0702030302020204" pitchFamily="66" charset="0"/>
              </a:rPr>
              <a:t>is LOW (0). The NOT gate changes this to a ‘1’ and the alarm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switched on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51720" y="1334922"/>
            <a:ext cx="2234339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The alarm can be tested at any time by closing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test switch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HIGH (1)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40352" y="5162338"/>
            <a:ext cx="1236491" cy="370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Alarm 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597327" y="5473548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3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188640"/>
            <a:ext cx="5040560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Simple circuits using Logic gates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67100" y="1223754"/>
            <a:ext cx="424847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A night-time rain alarm.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1600" y="4869160"/>
            <a:ext cx="1440160" cy="1440160"/>
            <a:chOff x="971600" y="4869160"/>
            <a:chExt cx="1440160" cy="1440160"/>
          </a:xfrm>
        </p:grpSpPr>
        <p:sp>
          <p:nvSpPr>
            <p:cNvPr id="6" name="Rectangle 5"/>
            <p:cNvSpPr/>
            <p:nvPr/>
          </p:nvSpPr>
          <p:spPr>
            <a:xfrm>
              <a:off x="971600" y="4869160"/>
              <a:ext cx="1440160" cy="144016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1403648" y="558924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7" idx="3"/>
              <a:endCxn id="7" idx="7"/>
            </p:cNvCxnSpPr>
            <p:nvPr/>
          </p:nvCxnSpPr>
          <p:spPr>
            <a:xfrm flipV="1">
              <a:off x="1488011" y="5673603"/>
              <a:ext cx="407338" cy="407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1"/>
              <a:endCxn id="7" idx="5"/>
            </p:cNvCxnSpPr>
            <p:nvPr/>
          </p:nvCxnSpPr>
          <p:spPr>
            <a:xfrm>
              <a:off x="1488011" y="5673603"/>
              <a:ext cx="407338" cy="407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43608" y="4941168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omic Sans MS" panose="030F0702030302020204" pitchFamily="66" charset="0"/>
                </a:rPr>
                <a:t>Moisture sensor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59543" y="2001873"/>
            <a:ext cx="1440160" cy="1440160"/>
            <a:chOff x="971600" y="4869160"/>
            <a:chExt cx="1440160" cy="1440160"/>
          </a:xfrm>
        </p:grpSpPr>
        <p:sp>
          <p:nvSpPr>
            <p:cNvPr id="12" name="Rectangle 11"/>
            <p:cNvSpPr/>
            <p:nvPr/>
          </p:nvSpPr>
          <p:spPr>
            <a:xfrm>
              <a:off x="971600" y="4869160"/>
              <a:ext cx="1440160" cy="144016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1403648" y="558924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>
              <a:stCxn id="13" idx="3"/>
              <a:endCxn id="13" idx="7"/>
            </p:cNvCxnSpPr>
            <p:nvPr/>
          </p:nvCxnSpPr>
          <p:spPr>
            <a:xfrm flipV="1">
              <a:off x="1488011" y="5673603"/>
              <a:ext cx="407338" cy="407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3" idx="1"/>
              <a:endCxn id="13" idx="5"/>
            </p:cNvCxnSpPr>
            <p:nvPr/>
          </p:nvCxnSpPr>
          <p:spPr>
            <a:xfrm>
              <a:off x="1488011" y="5673603"/>
              <a:ext cx="407338" cy="407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043608" y="4941168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omic Sans MS" panose="030F0702030302020204" pitchFamily="66" charset="0"/>
                </a:rPr>
                <a:t>Light sensor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78" y="2144177"/>
            <a:ext cx="1866190" cy="108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623" y="4941168"/>
            <a:ext cx="1944216" cy="82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>
            <a:stCxn id="17" idx="3"/>
          </p:cNvCxnSpPr>
          <p:nvPr/>
        </p:nvCxnSpPr>
        <p:spPr>
          <a:xfrm>
            <a:off x="4283968" y="2685745"/>
            <a:ext cx="0" cy="2418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450773" y="5577089"/>
            <a:ext cx="2265243" cy="121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75352" y="5009688"/>
            <a:ext cx="64807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>
            <a:stCxn id="31" idx="1"/>
            <a:endCxn id="31" idx="5"/>
          </p:cNvCxnSpPr>
          <p:nvPr/>
        </p:nvCxnSpPr>
        <p:spPr>
          <a:xfrm>
            <a:off x="6270260" y="5104596"/>
            <a:ext cx="458256" cy="458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1" idx="7"/>
            <a:endCxn id="31" idx="3"/>
          </p:cNvCxnSpPr>
          <p:nvPr/>
        </p:nvCxnSpPr>
        <p:spPr>
          <a:xfrm flipH="1">
            <a:off x="6270260" y="5104596"/>
            <a:ext cx="458256" cy="458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450773" y="2229793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74583" y="2214001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77438" y="4869160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8381" y="5133669"/>
            <a:ext cx="683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0/1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0" y="2001873"/>
            <a:ext cx="4320480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During the day,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output</a:t>
            </a:r>
            <a:r>
              <a:rPr lang="en-GB" sz="2000" dirty="0" smtClean="0">
                <a:latin typeface="Comic Sans MS" panose="030F0702030302020204" pitchFamily="66" charset="0"/>
              </a:rPr>
              <a:t> from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light sensor </a:t>
            </a:r>
            <a:r>
              <a:rPr lang="en-GB" sz="2000" dirty="0" smtClean="0">
                <a:latin typeface="Comic Sans MS" panose="030F0702030302020204" pitchFamily="66" charset="0"/>
              </a:rPr>
              <a:t>is always HIGH (1) so the output from the NOT gate is always LOW (0) and the alarm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switched on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86171" y="5148514"/>
            <a:ext cx="1236491" cy="370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Alarm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9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188640"/>
            <a:ext cx="5040560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Simple circuits using Logic gates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67100" y="1223754"/>
            <a:ext cx="424847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A night-time rain alarm.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1600" y="4869160"/>
            <a:ext cx="1440160" cy="1440160"/>
            <a:chOff x="971600" y="4869160"/>
            <a:chExt cx="1440160" cy="1440160"/>
          </a:xfrm>
        </p:grpSpPr>
        <p:sp>
          <p:nvSpPr>
            <p:cNvPr id="6" name="Rectangle 5"/>
            <p:cNvSpPr/>
            <p:nvPr/>
          </p:nvSpPr>
          <p:spPr>
            <a:xfrm>
              <a:off x="971600" y="4869160"/>
              <a:ext cx="1440160" cy="144016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1403648" y="558924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7" idx="3"/>
              <a:endCxn id="7" idx="7"/>
            </p:cNvCxnSpPr>
            <p:nvPr/>
          </p:nvCxnSpPr>
          <p:spPr>
            <a:xfrm flipV="1">
              <a:off x="1488011" y="5673603"/>
              <a:ext cx="407338" cy="407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1"/>
              <a:endCxn id="7" idx="5"/>
            </p:cNvCxnSpPr>
            <p:nvPr/>
          </p:nvCxnSpPr>
          <p:spPr>
            <a:xfrm>
              <a:off x="1488011" y="5673603"/>
              <a:ext cx="407338" cy="407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43608" y="4941168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omic Sans MS" panose="030F0702030302020204" pitchFamily="66" charset="0"/>
                </a:rPr>
                <a:t>Moisture sensor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59543" y="2001873"/>
            <a:ext cx="1440160" cy="1440160"/>
            <a:chOff x="971600" y="4869160"/>
            <a:chExt cx="1440160" cy="1440160"/>
          </a:xfrm>
        </p:grpSpPr>
        <p:sp>
          <p:nvSpPr>
            <p:cNvPr id="12" name="Rectangle 11"/>
            <p:cNvSpPr/>
            <p:nvPr/>
          </p:nvSpPr>
          <p:spPr>
            <a:xfrm>
              <a:off x="971600" y="4869160"/>
              <a:ext cx="1440160" cy="144016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1403648" y="558924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>
              <a:stCxn id="13" idx="3"/>
              <a:endCxn id="13" idx="7"/>
            </p:cNvCxnSpPr>
            <p:nvPr/>
          </p:nvCxnSpPr>
          <p:spPr>
            <a:xfrm flipV="1">
              <a:off x="1488011" y="5673603"/>
              <a:ext cx="407338" cy="407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3" idx="1"/>
              <a:endCxn id="13" idx="5"/>
            </p:cNvCxnSpPr>
            <p:nvPr/>
          </p:nvCxnSpPr>
          <p:spPr>
            <a:xfrm>
              <a:off x="1488011" y="5673603"/>
              <a:ext cx="407338" cy="407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043608" y="4941168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Comic Sans MS" panose="030F0702030302020204" pitchFamily="66" charset="0"/>
                </a:rPr>
                <a:t>Light sensor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78" y="2144177"/>
            <a:ext cx="1866190" cy="108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623" y="4941168"/>
            <a:ext cx="1944216" cy="82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>
            <a:stCxn id="17" idx="3"/>
          </p:cNvCxnSpPr>
          <p:nvPr/>
        </p:nvCxnSpPr>
        <p:spPr>
          <a:xfrm>
            <a:off x="4283968" y="2685745"/>
            <a:ext cx="0" cy="2418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450773" y="5577089"/>
            <a:ext cx="2265243" cy="121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175352" y="5009688"/>
            <a:ext cx="648072" cy="648072"/>
            <a:chOff x="6961424" y="5047623"/>
            <a:chExt cx="648072" cy="648072"/>
          </a:xfrm>
        </p:grpSpPr>
        <p:sp>
          <p:nvSpPr>
            <p:cNvPr id="31" name="Oval 30"/>
            <p:cNvSpPr/>
            <p:nvPr/>
          </p:nvSpPr>
          <p:spPr>
            <a:xfrm>
              <a:off x="6961424" y="5047623"/>
              <a:ext cx="648072" cy="64807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/>
            <p:cNvCxnSpPr>
              <a:stCxn id="31" idx="1"/>
              <a:endCxn id="31" idx="5"/>
            </p:cNvCxnSpPr>
            <p:nvPr/>
          </p:nvCxnSpPr>
          <p:spPr>
            <a:xfrm>
              <a:off x="7056332" y="5142531"/>
              <a:ext cx="458256" cy="4582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1" idx="7"/>
              <a:endCxn id="31" idx="3"/>
            </p:cNvCxnSpPr>
            <p:nvPr/>
          </p:nvCxnSpPr>
          <p:spPr>
            <a:xfrm flipH="1">
              <a:off x="7056332" y="5142531"/>
              <a:ext cx="458256" cy="4582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2450773" y="2229793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74583" y="2214001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77438" y="4869160"/>
            <a:ext cx="35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8381" y="5133669"/>
            <a:ext cx="683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0" y="2001873"/>
            <a:ext cx="4320480" cy="2862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In darkness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output </a:t>
            </a:r>
            <a:r>
              <a:rPr lang="en-GB" sz="2000" dirty="0" smtClean="0">
                <a:latin typeface="Comic Sans MS" panose="030F0702030302020204" pitchFamily="66" charset="0"/>
              </a:rPr>
              <a:t>from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light sensor </a:t>
            </a:r>
            <a:r>
              <a:rPr lang="en-GB" sz="2000" dirty="0" smtClean="0">
                <a:latin typeface="Comic Sans MS" panose="030F0702030302020204" pitchFamily="66" charset="0"/>
              </a:rPr>
              <a:t>is LOW (0).  This means that the output from the NOT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switch</a:t>
            </a:r>
            <a:r>
              <a:rPr lang="en-GB" sz="2000" dirty="0" smtClean="0">
                <a:latin typeface="Comic Sans MS" panose="030F0702030302020204" pitchFamily="66" charset="0"/>
              </a:rPr>
              <a:t> is HIGH (1).  If rain falls on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moisture sensor </a:t>
            </a:r>
            <a:r>
              <a:rPr lang="en-GB" sz="2000" dirty="0" smtClean="0">
                <a:latin typeface="Comic Sans MS" panose="030F0702030302020204" pitchFamily="66" charset="0"/>
              </a:rPr>
              <a:t>then its output becomes HIGH (1).  The AND gate receives two HIGH inputs, so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alarm is switched on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86171" y="5148514"/>
            <a:ext cx="1236491" cy="370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Alarm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8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9572" y="548680"/>
            <a:ext cx="7704856" cy="5760640"/>
            <a:chOff x="719572" y="548680"/>
            <a:chExt cx="7704856" cy="5760640"/>
          </a:xfrm>
        </p:grpSpPr>
        <p:sp>
          <p:nvSpPr>
            <p:cNvPr id="4" name="Rounded Rectangle 3"/>
            <p:cNvSpPr/>
            <p:nvPr/>
          </p:nvSpPr>
          <p:spPr>
            <a:xfrm>
              <a:off x="719572" y="548680"/>
              <a:ext cx="7704856" cy="5760640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72000" y="548680"/>
              <a:ext cx="3852428" cy="93610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rgbClr val="FFFF00"/>
                  </a:solidFill>
                  <a:latin typeface="Comic Sans MS" panose="030F0702030302020204" pitchFamily="66" charset="0"/>
                </a:rPr>
                <a:t>LEARNING OBJECTIVES</a:t>
              </a:r>
              <a:endParaRPr lang="en-GB" sz="2400" dirty="0">
                <a:solidFill>
                  <a:srgbClr val="FFFF00"/>
                </a:solidFill>
                <a:latin typeface="Comic Sans MS" panose="030F0702030302020204" pitchFamily="66" charset="0"/>
              </a:endParaRP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551805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Core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Explain and use the terms analogue and digital in terms of continuous variation and high/low states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• Describe the action of NOT, AND, OR, NAND and NOR gates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• Recall and use the symbols for logic gates • Design and understand simple digital circuits combining several logic gates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• Use truth tables to describe the action of individual gates and simple combinations of gates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Logic Gates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media-cache-ak0.pinimg.com/236x/e5/7e/15/e57e158355103079af7a5e159154072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138468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6516216" y="332656"/>
            <a:ext cx="1800200" cy="1224136"/>
          </a:xfrm>
          <a:prstGeom prst="wedgeEllipseCallout">
            <a:avLst>
              <a:gd name="adj1" fmla="val -98361"/>
              <a:gd name="adj2" fmla="val 5149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 very logical I think!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Digital electronics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24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Logic Gates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media-cache-ak0.pinimg.com/236x/e5/7e/15/e57e158355103079af7a5e159154072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138468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6516216" y="332656"/>
            <a:ext cx="1800200" cy="1224136"/>
          </a:xfrm>
          <a:prstGeom prst="wedgeEllipseCallout">
            <a:avLst>
              <a:gd name="adj1" fmla="val -98361"/>
              <a:gd name="adj2" fmla="val 5149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 very logical I think!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26592"/>
            <a:ext cx="2595226" cy="2002408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339752" y="1531774"/>
            <a:ext cx="1944216" cy="1368152"/>
          </a:xfrm>
          <a:prstGeom prst="wedgeRoundRectCallout">
            <a:avLst>
              <a:gd name="adj1" fmla="val -106480"/>
              <a:gd name="adj2" fmla="val 11143"/>
              <a:gd name="adj3" fmla="val 1666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So what are logic gates?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524" y="3459106"/>
            <a:ext cx="2514575" cy="25145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283968" y="3789040"/>
            <a:ext cx="45365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 logic gate is an electronic switch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6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Logic Gates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media-cache-ak0.pinimg.com/236x/e5/7e/15/e57e158355103079af7a5e159154072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138468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6516216" y="332656"/>
            <a:ext cx="1800200" cy="1224136"/>
          </a:xfrm>
          <a:prstGeom prst="wedgeEllipseCallout">
            <a:avLst>
              <a:gd name="adj1" fmla="val -98361"/>
              <a:gd name="adj2" fmla="val 5149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 very logical I think!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26592"/>
            <a:ext cx="2595226" cy="2002408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339752" y="1531774"/>
            <a:ext cx="1944216" cy="1368152"/>
          </a:xfrm>
          <a:prstGeom prst="wedgeRoundRectCallout">
            <a:avLst>
              <a:gd name="adj1" fmla="val -106480"/>
              <a:gd name="adj2" fmla="val 11143"/>
              <a:gd name="adj3" fmla="val 1666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So what are logic gates?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524" y="3459106"/>
            <a:ext cx="2514575" cy="25145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283968" y="3789040"/>
            <a:ext cx="45365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 logic gate is an electronic switch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76433" y="4653136"/>
            <a:ext cx="4536504" cy="1104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Logic gates are found in everyday items such as washing machines, security lamps and video recorders.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Logic Gates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media-cache-ak0.pinimg.com/236x/e5/7e/15/e57e158355103079af7a5e159154072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138468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6516216" y="332656"/>
            <a:ext cx="1800200" cy="1224136"/>
          </a:xfrm>
          <a:prstGeom prst="wedgeEllipseCallout">
            <a:avLst>
              <a:gd name="adj1" fmla="val -98361"/>
              <a:gd name="adj2" fmla="val 5149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 very logical I think!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26592"/>
            <a:ext cx="2595226" cy="2002408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339752" y="1531774"/>
            <a:ext cx="1944216" cy="1368152"/>
          </a:xfrm>
          <a:prstGeom prst="wedgeRoundRectCallout">
            <a:avLst>
              <a:gd name="adj1" fmla="val -106480"/>
              <a:gd name="adj2" fmla="val 11143"/>
              <a:gd name="adj3" fmla="val 1666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So what are logic gates?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524" y="3459106"/>
            <a:ext cx="2514575" cy="25145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283968" y="3789040"/>
            <a:ext cx="45365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 logic gate is an electronic switch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76433" y="4653136"/>
            <a:ext cx="4536504" cy="1104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Logic gates are found in everyday items such as washing machines, security lamps and video recorders.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76433" y="5877272"/>
            <a:ext cx="45365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Logic gates depend upon switches being on (1) or off (0)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Logic Gates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1600" y="2348880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1760" y="2348880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1920" y="2347592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20072" y="2356245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91680" y="1988840"/>
            <a:ext cx="720080" cy="3574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31840" y="1991416"/>
            <a:ext cx="720080" cy="3574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72000" y="2024844"/>
            <a:ext cx="648072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2" idx="3"/>
            <a:endCxn id="12" idx="7"/>
          </p:cNvCxnSpPr>
          <p:nvPr/>
        </p:nvCxnSpPr>
        <p:spPr>
          <a:xfrm flipV="1">
            <a:off x="4666908" y="2119752"/>
            <a:ext cx="458256" cy="458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5"/>
            <a:endCxn id="12" idx="1"/>
          </p:cNvCxnSpPr>
          <p:nvPr/>
        </p:nvCxnSpPr>
        <p:spPr>
          <a:xfrm flipH="1" flipV="1">
            <a:off x="4666908" y="2119752"/>
            <a:ext cx="458256" cy="458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71600" y="2356245"/>
            <a:ext cx="0" cy="1792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37996" y="2325088"/>
            <a:ext cx="0" cy="18239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31840" y="3717032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84240" y="3933056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437061" y="3717032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16733" y="3933056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971600" y="4149080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616733" y="4149080"/>
            <a:ext cx="23212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1030"/>
          <p:cNvSpPr/>
          <p:nvPr/>
        </p:nvSpPr>
        <p:spPr>
          <a:xfrm>
            <a:off x="1403648" y="1772816"/>
            <a:ext cx="2808312" cy="1080120"/>
          </a:xfrm>
          <a:prstGeom prst="rect">
            <a:avLst/>
          </a:prstGeom>
          <a:solidFill>
            <a:srgbClr val="E46C0A">
              <a:alpha val="34902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2" name="TextBox 1031"/>
          <p:cNvSpPr txBox="1"/>
          <p:nvPr/>
        </p:nvSpPr>
        <p:spPr>
          <a:xfrm>
            <a:off x="1691680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104220" y="19769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1691680" y="235812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Switch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3131840" y="235624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Switch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411760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Gate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0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Logic Gates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1600" y="2348880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1760" y="2348880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1920" y="2347592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20072" y="2356245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91680" y="1988840"/>
            <a:ext cx="720080" cy="3574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31840" y="1991416"/>
            <a:ext cx="720080" cy="3574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72000" y="2024844"/>
            <a:ext cx="648072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2" idx="3"/>
            <a:endCxn id="12" idx="7"/>
          </p:cNvCxnSpPr>
          <p:nvPr/>
        </p:nvCxnSpPr>
        <p:spPr>
          <a:xfrm flipV="1">
            <a:off x="4666908" y="2119752"/>
            <a:ext cx="458256" cy="458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5"/>
            <a:endCxn id="12" idx="1"/>
          </p:cNvCxnSpPr>
          <p:nvPr/>
        </p:nvCxnSpPr>
        <p:spPr>
          <a:xfrm flipH="1" flipV="1">
            <a:off x="4666908" y="2119752"/>
            <a:ext cx="458256" cy="458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71600" y="2356245"/>
            <a:ext cx="0" cy="1792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37996" y="2325088"/>
            <a:ext cx="0" cy="18239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31840" y="3717032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84240" y="3933056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437061" y="3717032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16733" y="3933056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971600" y="4149080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616733" y="4149080"/>
            <a:ext cx="23212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1030"/>
          <p:cNvSpPr/>
          <p:nvPr/>
        </p:nvSpPr>
        <p:spPr>
          <a:xfrm>
            <a:off x="1403648" y="1772816"/>
            <a:ext cx="2808312" cy="1080120"/>
          </a:xfrm>
          <a:prstGeom prst="rect">
            <a:avLst/>
          </a:prstGeom>
          <a:solidFill>
            <a:srgbClr val="E46C0A">
              <a:alpha val="34902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2" name="TextBox 1031"/>
          <p:cNvSpPr txBox="1"/>
          <p:nvPr/>
        </p:nvSpPr>
        <p:spPr>
          <a:xfrm>
            <a:off x="1691680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104220" y="19769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1691680" y="235812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Switch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3131840" y="235624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Switch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411760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Gate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9984" y="4797152"/>
            <a:ext cx="4968552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For the bulb in the circuit above to light up,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both</a:t>
            </a:r>
            <a:r>
              <a:rPr lang="en-GB" sz="2000" dirty="0" smtClean="0">
                <a:latin typeface="Comic Sans MS" panose="030F0702030302020204" pitchFamily="66" charset="0"/>
              </a:rPr>
              <a:t> switches A and B need to be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</a:t>
            </a:r>
            <a:r>
              <a:rPr lang="en-GB" sz="2000" dirty="0" smtClean="0">
                <a:latin typeface="Comic Sans MS" panose="030F0702030302020204" pitchFamily="66" charset="0"/>
              </a:rPr>
              <a:t> (closed).  If either A or B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OFF</a:t>
            </a:r>
            <a:r>
              <a:rPr lang="en-GB" sz="2000" dirty="0" smtClean="0">
                <a:latin typeface="Comic Sans MS" panose="030F0702030302020204" pitchFamily="66" charset="0"/>
              </a:rPr>
              <a:t> (open) then the bulb will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work</a:t>
            </a:r>
            <a:r>
              <a:rPr lang="en-GB" sz="2000" dirty="0" smtClean="0">
                <a:latin typeface="Comic Sans MS" panose="030F0702030302020204" pitchFamily="66" charset="0"/>
              </a:rPr>
              <a:t>.  A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truth table </a:t>
            </a:r>
            <a:r>
              <a:rPr lang="en-GB" sz="2000" dirty="0" smtClean="0">
                <a:latin typeface="Comic Sans MS" panose="030F0702030302020204" pitchFamily="66" charset="0"/>
              </a:rPr>
              <a:t>gives us all possible combinations of the switches.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32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Logic Gates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1600" y="2348880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1760" y="2348880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1920" y="2347592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20072" y="2356245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91680" y="1988840"/>
            <a:ext cx="720080" cy="3574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31840" y="1991416"/>
            <a:ext cx="720080" cy="3574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72000" y="2024844"/>
            <a:ext cx="648072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2" idx="3"/>
            <a:endCxn id="12" idx="7"/>
          </p:cNvCxnSpPr>
          <p:nvPr/>
        </p:nvCxnSpPr>
        <p:spPr>
          <a:xfrm flipV="1">
            <a:off x="4666908" y="2119752"/>
            <a:ext cx="458256" cy="458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5"/>
            <a:endCxn id="12" idx="1"/>
          </p:cNvCxnSpPr>
          <p:nvPr/>
        </p:nvCxnSpPr>
        <p:spPr>
          <a:xfrm flipH="1" flipV="1">
            <a:off x="4666908" y="2119752"/>
            <a:ext cx="458256" cy="458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71600" y="2356245"/>
            <a:ext cx="0" cy="1792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37996" y="2325088"/>
            <a:ext cx="0" cy="18239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31840" y="3717032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84240" y="3933056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437061" y="3717032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16733" y="3933056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971600" y="4149080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616733" y="4149080"/>
            <a:ext cx="23212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1030"/>
          <p:cNvSpPr/>
          <p:nvPr/>
        </p:nvSpPr>
        <p:spPr>
          <a:xfrm>
            <a:off x="1403648" y="1772816"/>
            <a:ext cx="2808312" cy="1080120"/>
          </a:xfrm>
          <a:prstGeom prst="rect">
            <a:avLst/>
          </a:prstGeom>
          <a:solidFill>
            <a:srgbClr val="E46C0A">
              <a:alpha val="34902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2" name="TextBox 1031"/>
          <p:cNvSpPr txBox="1"/>
          <p:nvPr/>
        </p:nvSpPr>
        <p:spPr>
          <a:xfrm>
            <a:off x="1691680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104220" y="19769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1691680" y="235812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Switch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3131840" y="235624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Switch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411760" y="28529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Gate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9984" y="4797152"/>
            <a:ext cx="4968552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For the bulb in the circuit above to light up,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both</a:t>
            </a:r>
            <a:r>
              <a:rPr lang="en-GB" sz="2000" dirty="0" smtClean="0">
                <a:latin typeface="Comic Sans MS" panose="030F0702030302020204" pitchFamily="66" charset="0"/>
              </a:rPr>
              <a:t> switches A and B need to be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</a:t>
            </a:r>
            <a:r>
              <a:rPr lang="en-GB" sz="2000" dirty="0" smtClean="0">
                <a:latin typeface="Comic Sans MS" panose="030F0702030302020204" pitchFamily="66" charset="0"/>
              </a:rPr>
              <a:t> (closed).  If either A or B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OFF</a:t>
            </a:r>
            <a:r>
              <a:rPr lang="en-GB" sz="2000" dirty="0" smtClean="0">
                <a:latin typeface="Comic Sans MS" panose="030F0702030302020204" pitchFamily="66" charset="0"/>
              </a:rPr>
              <a:t> (open) then the bulb will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work</a:t>
            </a:r>
            <a:r>
              <a:rPr lang="en-GB" sz="2000" dirty="0" smtClean="0">
                <a:latin typeface="Comic Sans MS" panose="030F0702030302020204" pitchFamily="66" charset="0"/>
              </a:rPr>
              <a:t>.  A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truth table </a:t>
            </a:r>
            <a:r>
              <a:rPr lang="en-GB" sz="2000" dirty="0" smtClean="0">
                <a:latin typeface="Comic Sans MS" panose="030F0702030302020204" pitchFamily="66" charset="0"/>
              </a:rPr>
              <a:t>gives us all possible combinations of the switches.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44526"/>
              </p:ext>
            </p:extLst>
          </p:nvPr>
        </p:nvGraphicFramePr>
        <p:xfrm>
          <a:off x="6156176" y="2020808"/>
          <a:ext cx="282981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273"/>
                <a:gridCol w="943273"/>
                <a:gridCol w="943273"/>
              </a:tblGrid>
              <a:tr h="324981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Truth table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24981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Inputs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Output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Q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16216" y="5157192"/>
            <a:ext cx="223224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In the truth table: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0  =  OFF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1  =  ON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1298</Words>
  <Application>Microsoft Office PowerPoint</Application>
  <PresentationFormat>On-screen Show (4:3)</PresentationFormat>
  <Paragraphs>296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29</cp:revision>
  <dcterms:created xsi:type="dcterms:W3CDTF">2014-10-13T20:50:03Z</dcterms:created>
  <dcterms:modified xsi:type="dcterms:W3CDTF">2014-11-27T21:59:40Z</dcterms:modified>
</cp:coreProperties>
</file>