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31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4" r:id="rId23"/>
    <p:sldId id="285" r:id="rId24"/>
    <p:sldId id="287" r:id="rId25"/>
    <p:sldId id="289" r:id="rId26"/>
    <p:sldId id="290" r:id="rId27"/>
    <p:sldId id="294" r:id="rId28"/>
    <p:sldId id="295" r:id="rId29"/>
    <p:sldId id="296" r:id="rId30"/>
    <p:sldId id="297" r:id="rId31"/>
    <p:sldId id="298" r:id="rId32"/>
    <p:sldId id="291" r:id="rId33"/>
    <p:sldId id="292" r:id="rId34"/>
    <p:sldId id="293" r:id="rId35"/>
    <p:sldId id="286" r:id="rId36"/>
    <p:sldId id="299" r:id="rId37"/>
    <p:sldId id="300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32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9" r:id="rId63"/>
    <p:sldId id="328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3" r:id="rId74"/>
    <p:sldId id="344" r:id="rId75"/>
    <p:sldId id="345" r:id="rId76"/>
    <p:sldId id="330" r:id="rId77"/>
    <p:sldId id="264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8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4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3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5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0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5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8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6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0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44B7-8E3A-4FE1-8ADE-D7AEE644AEF1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e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2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 circuits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95658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Filament lamp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Filament lamp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51457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Thermistor</a:t>
                      </a:r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Light dependent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resistor (LDR)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56435"/>
            <a:ext cx="1871144" cy="10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79" y="5095424"/>
            <a:ext cx="1265954" cy="101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08" y="3975444"/>
            <a:ext cx="1698811" cy="6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47" y="5326406"/>
            <a:ext cx="1925731" cy="5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09183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Filament lamp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Filament lamp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63842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Ammeter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Voltmeter</a:t>
                      </a:r>
                      <a:r>
                        <a:rPr lang="en-GB" sz="28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08" y="3975444"/>
            <a:ext cx="1698811" cy="6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47" y="5326406"/>
            <a:ext cx="1925731" cy="5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68225"/>
            <a:ext cx="1841177" cy="9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229200"/>
            <a:ext cx="1827095" cy="9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0446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Galvanometer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Magnetising coil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1663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Ammeter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Voltmeter</a:t>
                      </a:r>
                      <a:r>
                        <a:rPr lang="en-GB" sz="28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68225"/>
            <a:ext cx="1841177" cy="9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229200"/>
            <a:ext cx="1827095" cy="9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93" y="4077072"/>
            <a:ext cx="1695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93" y="5345688"/>
            <a:ext cx="1717916" cy="60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70052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Galvanometer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Magnetising coil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0772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Transformer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Bell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93" y="4077072"/>
            <a:ext cx="1695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93" y="5345688"/>
            <a:ext cx="1717916" cy="60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31" y="3784959"/>
            <a:ext cx="1188640" cy="11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14" y="5085184"/>
            <a:ext cx="765994" cy="10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26841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Fuse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Relay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(and switch)</a:t>
                      </a: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51173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Transformer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Bell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31" y="3784959"/>
            <a:ext cx="1188640" cy="11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14" y="5085184"/>
            <a:ext cx="765994" cy="10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74" y="3861048"/>
            <a:ext cx="182566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63" y="5085184"/>
            <a:ext cx="792088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0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53014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Fuse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Relay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(and switch)</a:t>
                      </a: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89171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DC Power Supply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AC Power Supply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74" y="3861048"/>
            <a:ext cx="182566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63" y="5085184"/>
            <a:ext cx="792088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9354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82" y="5382499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96720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Comic Sans MS" panose="030F0702030302020204" pitchFamily="66" charset="0"/>
                        </a:rPr>
                        <a:t>Diode</a:t>
                      </a:r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Light emitting diode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1924716" cy="6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12" y="5157192"/>
            <a:ext cx="1602432" cy="10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465864"/>
            <a:ext cx="3764185" cy="22984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5877272"/>
            <a:ext cx="43204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Diodes</a:t>
            </a:r>
            <a:r>
              <a:rPr lang="en-GB" dirty="0" smtClean="0"/>
              <a:t> only allow current to </a:t>
            </a:r>
            <a:r>
              <a:rPr lang="en-GB" b="1" u="sng" dirty="0" smtClean="0">
                <a:solidFill>
                  <a:srgbClr val="FF0000"/>
                </a:solidFill>
              </a:rPr>
              <a:t>flow </a:t>
            </a:r>
            <a:r>
              <a:rPr lang="en-GB" dirty="0" smtClean="0"/>
              <a:t>in </a:t>
            </a:r>
            <a:r>
              <a:rPr lang="en-GB" b="1" u="sng" dirty="0" smtClean="0">
                <a:solidFill>
                  <a:srgbClr val="FF0000"/>
                </a:solidFill>
              </a:rPr>
              <a:t>one direction.</a:t>
            </a:r>
            <a:r>
              <a:rPr lang="en-GB" dirty="0" smtClean="0"/>
              <a:t>  They can be used to </a:t>
            </a:r>
            <a:r>
              <a:rPr lang="en-GB" b="1" u="sng" dirty="0" smtClean="0">
                <a:solidFill>
                  <a:srgbClr val="FF0000"/>
                </a:solidFill>
              </a:rPr>
              <a:t>protect</a:t>
            </a:r>
            <a:r>
              <a:rPr lang="en-GB" dirty="0" smtClean="0"/>
              <a:t> damage to </a:t>
            </a:r>
            <a:r>
              <a:rPr lang="en-GB" b="1" u="sng" dirty="0" smtClean="0">
                <a:solidFill>
                  <a:srgbClr val="FF0000"/>
                </a:solidFill>
              </a:rPr>
              <a:t>polarised components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9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8" y="3717032"/>
            <a:ext cx="3747404" cy="28774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286000" y="2564904"/>
            <a:ext cx="1493912" cy="2808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8" y="3717032"/>
            <a:ext cx="3747404" cy="28774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779912" y="2420888"/>
            <a:ext cx="2880320" cy="29523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5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544" y="548680"/>
            <a:ext cx="8208912" cy="597666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4586"/>
              </p:ext>
            </p:extLst>
          </p:nvPr>
        </p:nvGraphicFramePr>
        <p:xfrm>
          <a:off x="1043608" y="1484784"/>
          <a:ext cx="7128792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Understand that the current at every point in a series circuit is the same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Give the combined resistance of two or more resistors in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that, for a parallel circuit, the current from the source is larger than the current in each branch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 the combined resistance of two resistors in parallel is less than that of either resistor by itself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the advantages of connecting lamps in parallel in a lighting circuit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variable potential divider (potentiometer)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thermistors and light- dependent resistors and show understanding of their use as input transducers 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• Describe the action of a relay and show understanding of its use in switching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circuits</a:t>
                      </a:r>
                      <a:endParaRPr lang="en-GB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diodes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Calculate the combined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of several sources in series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sum of the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p.d.s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across the components in a series circuit is equal to the total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across the supply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current from the source is the sum of the currents in the separate branches of a parallel circuit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Calculate the effective resistance of two resistors in parallel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diode and show understanding of its use as a rectifier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Recognise and show understanding of circuits operating as light-sensitive switches and temperature-operated alarms (to include the use of a relay)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582"/>
            <a:ext cx="28119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23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eries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23" y="3645024"/>
            <a:ext cx="41240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in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loop</a:t>
            </a:r>
            <a:r>
              <a:rPr lang="en-GB" sz="2000" dirty="0" smtClean="0">
                <a:latin typeface="Comic Sans MS" panose="030F0702030302020204" pitchFamily="66" charset="0"/>
              </a:rPr>
              <a:t>, and the current flows from one to the next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any branches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582"/>
            <a:ext cx="28119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23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eries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23" y="3645024"/>
            <a:ext cx="412402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in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loop</a:t>
            </a:r>
            <a:r>
              <a:rPr lang="en-GB" sz="2000" dirty="0" smtClean="0">
                <a:latin typeface="Comic Sans MS" panose="030F0702030302020204" pitchFamily="66" charset="0"/>
              </a:rPr>
              <a:t>, and the current flows from one to the next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any branches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put into the circuit then the bulbs will be dimmer than before.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582"/>
            <a:ext cx="28119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23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eries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23" y="3645024"/>
            <a:ext cx="412402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in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loop</a:t>
            </a:r>
            <a:r>
              <a:rPr lang="en-GB" sz="2000" dirty="0" smtClean="0">
                <a:latin typeface="Comic Sans MS" panose="030F0702030302020204" pitchFamily="66" charset="0"/>
              </a:rPr>
              <a:t>, and the current flows from one to the next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any branches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put into the circuit then the bulbs will be dimmer than before.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one bulb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breaks</a:t>
            </a:r>
            <a:r>
              <a:rPr lang="en-GB" sz="2000" dirty="0" smtClean="0">
                <a:latin typeface="Comic Sans MS" panose="030F0702030302020204" pitchFamily="66" charset="0"/>
              </a:rPr>
              <a:t> then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is broken </a:t>
            </a:r>
            <a:r>
              <a:rPr lang="en-GB" sz="2000" dirty="0" smtClean="0">
                <a:latin typeface="Comic Sans MS" panose="030F0702030302020204" pitchFamily="66" charset="0"/>
              </a:rPr>
              <a:t>and all components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working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582"/>
            <a:ext cx="28119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23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eries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23" y="3645024"/>
            <a:ext cx="412402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in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loop</a:t>
            </a:r>
            <a:r>
              <a:rPr lang="en-GB" sz="2000" dirty="0" smtClean="0">
                <a:latin typeface="Comic Sans MS" panose="030F0702030302020204" pitchFamily="66" charset="0"/>
              </a:rPr>
              <a:t>, and the current flows from one to the next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any branches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put into the circuit then the bulbs will be dimmer than before.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one bulb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breaks</a:t>
            </a:r>
            <a:r>
              <a:rPr lang="en-GB" sz="2000" dirty="0" smtClean="0">
                <a:latin typeface="Comic Sans MS" panose="030F0702030302020204" pitchFamily="66" charset="0"/>
              </a:rPr>
              <a:t> then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is broken </a:t>
            </a:r>
            <a:r>
              <a:rPr lang="en-GB" sz="2000" dirty="0" smtClean="0">
                <a:latin typeface="Comic Sans MS" panose="030F0702030302020204" pitchFamily="66" charset="0"/>
              </a:rPr>
              <a:t>and all components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working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207"/>
            <a:ext cx="2314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344" y="3608882"/>
            <a:ext cx="41240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connected on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 branches </a:t>
            </a:r>
            <a:r>
              <a:rPr lang="en-GB" sz="2000" dirty="0" smtClean="0">
                <a:latin typeface="Comic Sans MS" panose="030F0702030302020204" pitchFamily="66" charset="0"/>
              </a:rPr>
              <a:t>of the wire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582"/>
            <a:ext cx="28119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23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eries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23" y="3645024"/>
            <a:ext cx="412402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in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loop</a:t>
            </a:r>
            <a:r>
              <a:rPr lang="en-GB" sz="2000" dirty="0" smtClean="0">
                <a:latin typeface="Comic Sans MS" panose="030F0702030302020204" pitchFamily="66" charset="0"/>
              </a:rPr>
              <a:t>, and the current flows from one to the next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any branches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put into the circuit then the bulbs will be dimmer than before.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one bulb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breaks</a:t>
            </a:r>
            <a:r>
              <a:rPr lang="en-GB" sz="2000" dirty="0" smtClean="0">
                <a:latin typeface="Comic Sans MS" panose="030F0702030302020204" pitchFamily="66" charset="0"/>
              </a:rPr>
              <a:t> then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is broken </a:t>
            </a:r>
            <a:r>
              <a:rPr lang="en-GB" sz="2000" dirty="0" smtClean="0">
                <a:latin typeface="Comic Sans MS" panose="030F0702030302020204" pitchFamily="66" charset="0"/>
              </a:rPr>
              <a:t>and all components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working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207"/>
            <a:ext cx="2314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344" y="3608882"/>
            <a:ext cx="41240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connected on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 branches </a:t>
            </a:r>
            <a:r>
              <a:rPr lang="en-GB" sz="2000" dirty="0" smtClean="0">
                <a:latin typeface="Comic Sans MS" panose="030F0702030302020204" pitchFamily="66" charset="0"/>
              </a:rPr>
              <a:t>of the wire.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added then the lamps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stay bright </a:t>
            </a:r>
            <a:r>
              <a:rPr lang="en-GB" sz="2000" dirty="0" smtClean="0">
                <a:latin typeface="Comic Sans MS" panose="030F0702030302020204" pitchFamily="66" charset="0"/>
              </a:rPr>
              <a:t>– they take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full voltage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320480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Series and Parallel Circuits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582"/>
            <a:ext cx="28119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23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eries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23" y="3645024"/>
            <a:ext cx="412402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in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loop</a:t>
            </a:r>
            <a:r>
              <a:rPr lang="en-GB" sz="2000" dirty="0" smtClean="0">
                <a:latin typeface="Comic Sans MS" panose="030F0702030302020204" pitchFamily="66" charset="0"/>
              </a:rPr>
              <a:t>, and the current flows from one to the next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without any branches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put into the circuit then the bulbs will be dimmer than before.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one bulb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breaks</a:t>
            </a:r>
            <a:r>
              <a:rPr lang="en-GB" sz="2000" dirty="0" smtClean="0">
                <a:latin typeface="Comic Sans MS" panose="030F0702030302020204" pitchFamily="66" charset="0"/>
              </a:rPr>
              <a:t> then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is broken </a:t>
            </a:r>
            <a:r>
              <a:rPr lang="en-GB" sz="2000" dirty="0" smtClean="0">
                <a:latin typeface="Comic Sans MS" panose="030F0702030302020204" pitchFamily="66" charset="0"/>
              </a:rPr>
              <a:t>and all components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working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207"/>
            <a:ext cx="2314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1453426"/>
            <a:ext cx="12961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344" y="3608882"/>
            <a:ext cx="412402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Components are connected on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 branches </a:t>
            </a:r>
            <a:r>
              <a:rPr lang="en-GB" sz="2000" dirty="0" smtClean="0">
                <a:latin typeface="Comic Sans MS" panose="030F0702030302020204" pitchFamily="66" charset="0"/>
              </a:rPr>
              <a:t>of the wire.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bulbs </a:t>
            </a:r>
            <a:r>
              <a:rPr lang="en-GB" sz="2000" dirty="0" smtClean="0">
                <a:latin typeface="Comic Sans MS" panose="030F0702030302020204" pitchFamily="66" charset="0"/>
              </a:rPr>
              <a:t>are added then the lamps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stay bright </a:t>
            </a:r>
            <a:r>
              <a:rPr lang="en-GB" sz="2000" dirty="0" smtClean="0">
                <a:latin typeface="Comic Sans MS" panose="030F0702030302020204" pitchFamily="66" charset="0"/>
              </a:rPr>
              <a:t>– they take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full voltage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one bulb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breaks</a:t>
            </a:r>
            <a:r>
              <a:rPr lang="en-GB" sz="2000" dirty="0" smtClean="0">
                <a:latin typeface="Comic Sans MS" panose="030F0702030302020204" pitchFamily="66" charset="0"/>
              </a:rPr>
              <a:t> the components on different branches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keep working</a:t>
            </a:r>
            <a:r>
              <a:rPr lang="en-GB" sz="2000" dirty="0" smtClean="0">
                <a:latin typeface="Comic Sans MS" panose="030F0702030302020204" pitchFamily="66" charset="0"/>
              </a:rPr>
              <a:t>.  Our home circuits are parallel.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8" y="1484784"/>
            <a:ext cx="7298679" cy="33123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013176"/>
            <a:ext cx="576064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Ammeters</a:t>
            </a:r>
            <a:r>
              <a:rPr lang="en-GB" sz="2800" dirty="0" smtClean="0">
                <a:latin typeface="Comic Sans MS" panose="030F0702030302020204" pitchFamily="66" charset="0"/>
              </a:rPr>
              <a:t> can be placed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anywhere</a:t>
            </a:r>
            <a:r>
              <a:rPr lang="en-GB" sz="2800" dirty="0" smtClean="0">
                <a:latin typeface="Comic Sans MS" panose="030F0702030302020204" pitchFamily="66" charset="0"/>
              </a:rPr>
              <a:t> 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circuit </a:t>
            </a:r>
            <a:r>
              <a:rPr lang="en-GB" sz="2800" dirty="0" smtClean="0">
                <a:latin typeface="Comic Sans MS" panose="030F0702030302020204" pitchFamily="66" charset="0"/>
              </a:rPr>
              <a:t>and will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give the same reading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42556"/>
            <a:ext cx="4716016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http://www.bbc.co.uk/bitesize/ks3/science/energy_electricity_forces/electric_current_voltage/revision/6/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Current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1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Current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40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1.5A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0943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80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0515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5.5A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832300"/>
            <a:ext cx="410445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 </a:t>
            </a:r>
            <a:r>
              <a:rPr lang="en-GB" sz="2800" dirty="0" smtClean="0">
                <a:latin typeface="Comic Sans MS" panose="030F0702030302020204" pitchFamily="66" charset="0"/>
              </a:rPr>
              <a:t>flowing around the circuit is equal 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  <a:r>
              <a:rPr lang="en-GB" sz="2800" dirty="0" smtClean="0">
                <a:latin typeface="Comic Sans MS" panose="030F0702030302020204" pitchFamily="66" charset="0"/>
              </a:rPr>
              <a:t> of all the currents in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branches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Current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15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1.5A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0943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80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0515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5.5A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832300"/>
            <a:ext cx="410445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 </a:t>
            </a:r>
            <a:r>
              <a:rPr lang="en-GB" sz="2800" dirty="0" smtClean="0">
                <a:latin typeface="Comic Sans MS" panose="030F0702030302020204" pitchFamily="66" charset="0"/>
              </a:rPr>
              <a:t>flowing around the circuit is equal 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  <a:r>
              <a:rPr lang="en-GB" sz="2800" dirty="0" smtClean="0">
                <a:latin typeface="Comic Sans MS" panose="030F0702030302020204" pitchFamily="66" charset="0"/>
              </a:rPr>
              <a:t> of all the currents in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branches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97" y="5485346"/>
            <a:ext cx="40481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A1  =  A2  +  A3  +  A4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Current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</p:spTree>
    <p:extLst>
      <p:ext uri="{BB962C8B-B14F-4D97-AF65-F5344CB8AC3E}">
        <p14:creationId xmlns:p14="http://schemas.microsoft.com/office/powerpoint/2010/main" val="26824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niphysics.com/wp-content/uploads/2012/07/paralle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143722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437221"/>
            <a:ext cx="410445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a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800" dirty="0" smtClean="0">
                <a:latin typeface="Comic Sans MS" panose="030F0702030302020204" pitchFamily="66" charset="0"/>
              </a:rPr>
              <a:t> through each component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depends upon its resistance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1.5A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0943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80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0515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5.5A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832300"/>
            <a:ext cx="410445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 </a:t>
            </a:r>
            <a:r>
              <a:rPr lang="en-GB" sz="2800" dirty="0" smtClean="0">
                <a:latin typeface="Comic Sans MS" panose="030F0702030302020204" pitchFamily="66" charset="0"/>
              </a:rPr>
              <a:t>flowing around the circuit is equal to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</a:t>
            </a:r>
            <a:r>
              <a:rPr lang="en-GB" sz="2800" dirty="0" smtClean="0">
                <a:latin typeface="Comic Sans MS" panose="030F0702030302020204" pitchFamily="66" charset="0"/>
              </a:rPr>
              <a:t> of all the currents in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branches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97" y="5485346"/>
            <a:ext cx="40481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A1  =  A2  +  A3  +  A4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696" y="6161764"/>
            <a:ext cx="40481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5.5  =  1.5  +  3  +  1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Current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83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Alternate Process 1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Voltage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ows a circuit with a cell, a lamp, and a voltmeter. The voltmeter is connected in parallel to the la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" y="1340768"/>
            <a:ext cx="4156663" cy="26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149080"/>
            <a:ext cx="401736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To measure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sz="2000" dirty="0" smtClean="0">
                <a:latin typeface="Comic Sans MS" panose="030F0702030302020204" pitchFamily="66" charset="0"/>
              </a:rPr>
              <a:t> across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 </a:t>
            </a:r>
            <a:r>
              <a:rPr lang="en-GB" sz="2000" dirty="0" smtClean="0">
                <a:latin typeface="Comic Sans MS" panose="030F0702030302020204" pitchFamily="66" charset="0"/>
              </a:rPr>
              <a:t>in a circuit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voltmeter</a:t>
            </a:r>
            <a:r>
              <a:rPr lang="en-GB" sz="2000" dirty="0" smtClean="0">
                <a:latin typeface="Comic Sans MS" panose="030F0702030302020204" pitchFamily="66" charset="0"/>
              </a:rPr>
              <a:t> must be placed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with it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717032"/>
            <a:ext cx="2381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" y="2007771"/>
            <a:ext cx="3828416" cy="2197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536" y="4653136"/>
            <a:ext cx="382841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circuit </a:t>
            </a:r>
            <a:r>
              <a:rPr lang="en-GB" dirty="0" smtClean="0">
                <a:latin typeface="Comic Sans MS" panose="030F0702030302020204" pitchFamily="66" charset="0"/>
              </a:rPr>
              <a:t>the total voltage (PD)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supply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shared</a:t>
            </a:r>
            <a:r>
              <a:rPr lang="en-GB" dirty="0" smtClean="0">
                <a:latin typeface="Comic Sans MS" panose="030F0702030302020204" pitchFamily="66" charset="0"/>
              </a:rPr>
              <a:t> between the various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components</a:t>
            </a:r>
            <a:r>
              <a:rPr lang="en-GB" dirty="0" smtClean="0">
                <a:latin typeface="Comic Sans MS" panose="030F0702030302020204" pitchFamily="66" charset="0"/>
              </a:rPr>
              <a:t>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voltages</a:t>
            </a:r>
            <a:r>
              <a:rPr lang="en-GB" dirty="0" smtClean="0">
                <a:latin typeface="Comic Sans MS" panose="030F0702030302020204" pitchFamily="66" charset="0"/>
              </a:rPr>
              <a:t> around a series circuit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always add up</a:t>
            </a:r>
            <a:r>
              <a:rPr lang="en-GB" dirty="0" smtClean="0">
                <a:latin typeface="Comic Sans MS" panose="030F0702030302020204" pitchFamily="66" charset="0"/>
              </a:rPr>
              <a:t> to equal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 voltage.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02" y="4196272"/>
            <a:ext cx="1504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Flowchart: Alternate Process 12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Voltage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B9CDE5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i00.i.aliimg.com/img/pb/218/818/276/276818218_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264" cy="16033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17" y="1628800"/>
            <a:ext cx="1260996" cy="12609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43315" y="188640"/>
            <a:ext cx="1920973" cy="1728192"/>
          </a:xfrm>
          <a:prstGeom prst="wedgeEllipseCallout">
            <a:avLst>
              <a:gd name="adj1" fmla="val -46833"/>
              <a:gd name="adj2" fmla="val 51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Voltage is measured using a </a:t>
            </a:r>
            <a:r>
              <a:rPr lang="en-GB" b="1" u="sng" dirty="0" smtClean="0"/>
              <a:t>VOLTMETER</a:t>
            </a:r>
            <a:endParaRPr lang="en-GB" b="1" u="sng" dirty="0"/>
          </a:p>
        </p:txBody>
      </p:sp>
      <p:pic>
        <p:nvPicPr>
          <p:cNvPr id="2052" name="Picture 4" descr="http://ebay.prnc.net/Resources/voltmeter-battery-pack1-005-32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4" y="2043274"/>
            <a:ext cx="1335639" cy="13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a/5/2/7/1197089588654092158vermeil_IEC_Volt_Meter_Symbol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32081"/>
            <a:ext cx="1519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" y="2007771"/>
            <a:ext cx="3828416" cy="2197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536" y="4653136"/>
            <a:ext cx="382841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 circuit </a:t>
            </a:r>
            <a:r>
              <a:rPr lang="en-GB" dirty="0" smtClean="0">
                <a:latin typeface="Comic Sans MS" panose="030F0702030302020204" pitchFamily="66" charset="0"/>
              </a:rPr>
              <a:t>the total voltage (PD)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supply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shared</a:t>
            </a:r>
            <a:r>
              <a:rPr lang="en-GB" dirty="0" smtClean="0">
                <a:latin typeface="Comic Sans MS" panose="030F0702030302020204" pitchFamily="66" charset="0"/>
              </a:rPr>
              <a:t> between the various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components</a:t>
            </a:r>
            <a:r>
              <a:rPr lang="en-GB" dirty="0" smtClean="0">
                <a:latin typeface="Comic Sans MS" panose="030F0702030302020204" pitchFamily="66" charset="0"/>
              </a:rPr>
              <a:t>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voltages</a:t>
            </a:r>
            <a:r>
              <a:rPr lang="en-GB" dirty="0" smtClean="0">
                <a:latin typeface="Comic Sans MS" panose="030F0702030302020204" pitchFamily="66" charset="0"/>
              </a:rPr>
              <a:t> around a series circuit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always add up</a:t>
            </a:r>
            <a:r>
              <a:rPr lang="en-GB" dirty="0" smtClean="0">
                <a:latin typeface="Comic Sans MS" panose="030F0702030302020204" pitchFamily="66" charset="0"/>
              </a:rPr>
              <a:t> to equal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 voltage.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02" y="4196272"/>
            <a:ext cx="1504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2339468" cy="3183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3861048"/>
            <a:ext cx="195181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 circuit </a:t>
            </a:r>
            <a:r>
              <a:rPr lang="en-GB" dirty="0" smtClean="0">
                <a:latin typeface="Comic Sans MS" panose="030F0702030302020204" pitchFamily="66" charset="0"/>
              </a:rPr>
              <a:t>all components get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full source voltage</a:t>
            </a:r>
            <a:r>
              <a:rPr lang="en-GB" dirty="0" smtClean="0">
                <a:latin typeface="Comic Sans MS" panose="030F0702030302020204" pitchFamily="66" charset="0"/>
              </a:rPr>
              <a:t>, so the voltage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across all </a:t>
            </a:r>
            <a:r>
              <a:rPr lang="en-GB" dirty="0" smtClean="0">
                <a:latin typeface="Comic Sans MS" panose="030F0702030302020204" pitchFamily="66" charset="0"/>
              </a:rPr>
              <a:t>components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68" y="6398711"/>
            <a:ext cx="15049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Flowchart: Alternate Process 15"/>
          <p:cNvSpPr/>
          <p:nvPr/>
        </p:nvSpPr>
        <p:spPr>
          <a:xfrm>
            <a:off x="107504" y="551899"/>
            <a:ext cx="432048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Voltage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series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87724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52179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954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498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1691680" y="3284984"/>
            <a:ext cx="396044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2139" y="328731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2259" y="3287314"/>
            <a:ext cx="487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series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87724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52179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954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498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1691680" y="3284984"/>
            <a:ext cx="396044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2139" y="328731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2259" y="3287314"/>
            <a:ext cx="487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0032" y="1772816"/>
            <a:ext cx="37444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through each resistor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1962" y="3431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0347" y="3431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series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87724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52179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954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498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1691680" y="3284984"/>
            <a:ext cx="396044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2139" y="328731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2259" y="3287314"/>
            <a:ext cx="487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0032" y="1772816"/>
            <a:ext cx="37444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through each resistor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1962" y="3431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0347" y="3431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556" y="4005064"/>
            <a:ext cx="374441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difference </a:t>
            </a:r>
            <a:r>
              <a:rPr lang="en-GB" dirty="0" smtClean="0">
                <a:latin typeface="Comic Sans MS" panose="030F0702030302020204" pitchFamily="66" charset="0"/>
              </a:rPr>
              <a:t>across all resistors is equal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differences</a:t>
            </a:r>
            <a:r>
              <a:rPr lang="en-GB" dirty="0" smtClean="0">
                <a:latin typeface="Comic Sans MS" panose="030F0702030302020204" pitchFamily="66" charset="0"/>
              </a:rPr>
              <a:t> across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r>
              <a:rPr lang="en-GB" dirty="0" smtClean="0">
                <a:latin typeface="Comic Sans MS" panose="030F0702030302020204" pitchFamily="66" charset="0"/>
              </a:rPr>
              <a:t> resistor.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=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+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+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3759" y="2115450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9373" y="277163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5781" y="277149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6036" y="277163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series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87724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52179" y="314096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9540" y="2075798"/>
            <a:ext cx="0" cy="1209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498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1691680" y="3284984"/>
            <a:ext cx="396044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2139" y="328731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2259" y="3287314"/>
            <a:ext cx="487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0032" y="1772816"/>
            <a:ext cx="37444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through each resistor is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1962" y="3431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0347" y="3431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556" y="4005064"/>
            <a:ext cx="374441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difference </a:t>
            </a:r>
            <a:r>
              <a:rPr lang="en-GB" dirty="0" smtClean="0">
                <a:latin typeface="Comic Sans MS" panose="030F0702030302020204" pitchFamily="66" charset="0"/>
              </a:rPr>
              <a:t>across all resistors is equal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differences</a:t>
            </a:r>
            <a:r>
              <a:rPr lang="en-GB" dirty="0" smtClean="0">
                <a:latin typeface="Comic Sans MS" panose="030F0702030302020204" pitchFamily="66" charset="0"/>
              </a:rPr>
              <a:t> across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</a:t>
            </a:r>
            <a:r>
              <a:rPr lang="en-GB" dirty="0" smtClean="0">
                <a:latin typeface="Comic Sans MS" panose="030F0702030302020204" pitchFamily="66" charset="0"/>
              </a:rPr>
              <a:t> resistor.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=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+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+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3759" y="2115450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9373" y="277163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5781" y="277149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6036" y="277163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1760" y="4005064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resistance</a:t>
            </a:r>
            <a:r>
              <a:rPr lang="en-GB" dirty="0" smtClean="0">
                <a:latin typeface="Comic Sans MS" panose="030F0702030302020204" pitchFamily="66" charset="0"/>
              </a:rPr>
              <a:t> of a number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resistors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series</a:t>
            </a:r>
            <a:r>
              <a:rPr lang="en-GB" dirty="0" smtClean="0">
                <a:latin typeface="Comic Sans MS" panose="030F0702030302020204" pitchFamily="66" charset="0"/>
              </a:rPr>
              <a:t> is equal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GB" dirty="0" smtClean="0">
                <a:latin typeface="Comic Sans MS" panose="030F0702030302020204" pitchFamily="66" charset="0"/>
              </a:rPr>
              <a:t> of all the individual resistances.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=  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+  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+  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9372" y="3065478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GB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9655" y="3062438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46065" y="3067291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53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parallel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91680" y="314329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91680" y="36309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91680" y="2680391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70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55976" y="2075798"/>
            <a:ext cx="3564" cy="1699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731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611560" y="3775012"/>
            <a:ext cx="1080120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560" y="2824407"/>
            <a:ext cx="1061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</p:cNvCxnSpPr>
          <p:nvPr/>
        </p:nvCxnSpPr>
        <p:spPr>
          <a:xfrm>
            <a:off x="2411760" y="377501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824407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9978" y="3287314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1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parallel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91680" y="314329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91680" y="36309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91680" y="2680391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70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55976" y="2075798"/>
            <a:ext cx="3564" cy="1699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731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611560" y="3775012"/>
            <a:ext cx="1080120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560" y="2824407"/>
            <a:ext cx="1061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</p:cNvCxnSpPr>
          <p:nvPr/>
        </p:nvCxnSpPr>
        <p:spPr>
          <a:xfrm>
            <a:off x="2411760" y="377501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824407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9978" y="3287314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40788" y="243217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632" y="2917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636" y="3402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4604" y="17064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1772816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</a:t>
            </a:r>
            <a:r>
              <a:rPr lang="en-GB" dirty="0" smtClean="0">
                <a:latin typeface="Comic Sans MS" panose="030F0702030302020204" pitchFamily="66" charset="0"/>
              </a:rPr>
              <a:t> is equal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currents</a:t>
            </a:r>
            <a:r>
              <a:rPr lang="en-GB" dirty="0" smtClean="0">
                <a:latin typeface="Comic Sans MS" panose="030F0702030302020204" pitchFamily="66" charset="0"/>
              </a:rPr>
              <a:t> through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</a:t>
            </a:r>
            <a:r>
              <a:rPr lang="en-GB" dirty="0" smtClean="0">
                <a:latin typeface="Comic Sans MS" panose="030F0702030302020204" pitchFamily="66" charset="0"/>
              </a:rPr>
              <a:t>resistor.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 +  I</a:t>
            </a:r>
            <a:r>
              <a:rPr lang="en-GB" baseline="-25000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 +  I</a:t>
            </a:r>
            <a:r>
              <a:rPr lang="en-GB" baseline="-25000" dirty="0" smtClean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parallel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91680" y="314329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91680" y="36309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91680" y="2680391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70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55976" y="2075798"/>
            <a:ext cx="3564" cy="1699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731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611560" y="3775012"/>
            <a:ext cx="1080120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560" y="2824407"/>
            <a:ext cx="1061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</p:cNvCxnSpPr>
          <p:nvPr/>
        </p:nvCxnSpPr>
        <p:spPr>
          <a:xfrm>
            <a:off x="2411760" y="377501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824407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9978" y="3287314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60032" y="1772816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</a:t>
            </a:r>
            <a:r>
              <a:rPr lang="en-GB" dirty="0" smtClean="0">
                <a:latin typeface="Comic Sans MS" panose="030F0702030302020204" pitchFamily="66" charset="0"/>
              </a:rPr>
              <a:t> is equal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currents</a:t>
            </a:r>
            <a:r>
              <a:rPr lang="en-GB" dirty="0" smtClean="0">
                <a:latin typeface="Comic Sans MS" panose="030F0702030302020204" pitchFamily="66" charset="0"/>
              </a:rPr>
              <a:t> through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</a:t>
            </a:r>
            <a:r>
              <a:rPr lang="en-GB" dirty="0" smtClean="0">
                <a:latin typeface="Comic Sans MS" panose="030F0702030302020204" pitchFamily="66" charset="0"/>
              </a:rPr>
              <a:t>resistor.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 +  I</a:t>
            </a:r>
            <a:r>
              <a:rPr lang="en-GB" baseline="-25000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 +  I</a:t>
            </a:r>
            <a:r>
              <a:rPr lang="en-GB" baseline="-25000" dirty="0" smtClean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0788" y="243217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632" y="2917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636" y="3402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4604" y="17064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556" y="4005064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difference </a:t>
            </a:r>
            <a:r>
              <a:rPr lang="en-GB" dirty="0" smtClean="0">
                <a:latin typeface="Comic Sans MS" panose="030F0702030302020204" pitchFamily="66" charset="0"/>
              </a:rPr>
              <a:t>across all resistors is the same.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=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=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2751" y="2311617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2750" y="2836871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5588" y="334247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parallel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91680" y="314329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91680" y="36309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91680" y="2680391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70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55976" y="2075798"/>
            <a:ext cx="3564" cy="1699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731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611560" y="3775012"/>
            <a:ext cx="1080120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560" y="2824407"/>
            <a:ext cx="1061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</p:cNvCxnSpPr>
          <p:nvPr/>
        </p:nvCxnSpPr>
        <p:spPr>
          <a:xfrm>
            <a:off x="2411760" y="377501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824407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9978" y="3287314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60032" y="1772816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current</a:t>
            </a:r>
            <a:r>
              <a:rPr lang="en-GB" dirty="0" smtClean="0">
                <a:latin typeface="Comic Sans MS" panose="030F0702030302020204" pitchFamily="66" charset="0"/>
              </a:rPr>
              <a:t> is equal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currents</a:t>
            </a:r>
            <a:r>
              <a:rPr lang="en-GB" dirty="0" smtClean="0">
                <a:latin typeface="Comic Sans MS" panose="030F0702030302020204" pitchFamily="66" charset="0"/>
              </a:rPr>
              <a:t> through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</a:t>
            </a:r>
            <a:r>
              <a:rPr lang="en-GB" dirty="0" smtClean="0">
                <a:latin typeface="Comic Sans MS" panose="030F0702030302020204" pitchFamily="66" charset="0"/>
              </a:rPr>
              <a:t>resistor.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  =  I</a:t>
            </a:r>
            <a:r>
              <a:rPr lang="en-GB" baseline="-25000" dirty="0" smtClean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 +  I</a:t>
            </a:r>
            <a:r>
              <a:rPr lang="en-GB" baseline="-25000" dirty="0" smtClean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  +  I</a:t>
            </a:r>
            <a:r>
              <a:rPr lang="en-GB" baseline="-25000" dirty="0" smtClean="0">
                <a:latin typeface="Comic Sans MS" panose="030F0702030302020204" pitchFamily="66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0788" y="243217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632" y="2917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636" y="3402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4604" y="17064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556" y="4005064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resistors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</a:t>
            </a: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difference </a:t>
            </a:r>
            <a:r>
              <a:rPr lang="en-GB" dirty="0" smtClean="0">
                <a:latin typeface="Comic Sans MS" panose="030F0702030302020204" pitchFamily="66" charset="0"/>
              </a:rPr>
              <a:t>across all resistors is the same.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=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=  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2751" y="2311617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2750" y="2836871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5588" y="3342476"/>
            <a:ext cx="54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baseline="-25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2836" y="2652205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GB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5592" y="3091614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5592" y="3552102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61760" y="4005064"/>
            <a:ext cx="37444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resistance</a:t>
            </a:r>
            <a:r>
              <a:rPr lang="en-GB" dirty="0" smtClean="0">
                <a:latin typeface="Comic Sans MS" panose="030F0702030302020204" pitchFamily="66" charset="0"/>
              </a:rPr>
              <a:t> of a number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resistors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 is given by the formula: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=  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+  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+  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7504" y="551899"/>
            <a:ext cx="4680520" cy="64807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Resistance in Series and Parallel circuits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1296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parallel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1710100"/>
            <a:ext cx="0" cy="782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189577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560" y="2075798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91680" y="3143298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91680" y="3630996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91680" y="2680391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1560" y="2075798"/>
            <a:ext cx="0" cy="170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852" y="2075798"/>
            <a:ext cx="2122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55976" y="2075798"/>
            <a:ext cx="3564" cy="1699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611560" y="3287314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611560" y="3775012"/>
            <a:ext cx="1080120" cy="1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560" y="2824407"/>
            <a:ext cx="1061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</p:cNvCxnSpPr>
          <p:nvPr/>
        </p:nvCxnSpPr>
        <p:spPr>
          <a:xfrm>
            <a:off x="2411760" y="377501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2824407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9978" y="3287314"/>
            <a:ext cx="19477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2836" y="2652205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GB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5592" y="3091614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5592" y="3552102"/>
            <a:ext cx="53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GB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61760" y="2255818"/>
            <a:ext cx="37444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resistance</a:t>
            </a:r>
            <a:r>
              <a:rPr lang="en-GB" dirty="0" smtClean="0">
                <a:latin typeface="Comic Sans MS" panose="030F0702030302020204" pitchFamily="66" charset="0"/>
              </a:rPr>
              <a:t> of a number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resistors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parallel</a:t>
            </a:r>
            <a:r>
              <a:rPr lang="en-GB" dirty="0" smtClean="0">
                <a:latin typeface="Comic Sans MS" panose="030F0702030302020204" pitchFamily="66" charset="0"/>
              </a:rPr>
              <a:t> is given by the formula: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=  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+  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+  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9792" y="3921434"/>
            <a:ext cx="374441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if:</a:t>
            </a:r>
          </a:p>
          <a:p>
            <a:pPr algn="ctr"/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=  18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Ω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2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  =  12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Ω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3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  =  6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Ω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/>
            </a:endParaRPr>
          </a:p>
          <a:p>
            <a:pPr algn="ctr"/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1/R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  =  1/18  +  1/12  +  1/6</a:t>
            </a: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= 2/36  +  3/36  +  6/36  =  11/36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/>
            </a:endParaRPr>
          </a:p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R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  =  36/11  = 3.27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Ω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9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544" y="548680"/>
            <a:ext cx="8208912" cy="597666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4586"/>
              </p:ext>
            </p:extLst>
          </p:nvPr>
        </p:nvGraphicFramePr>
        <p:xfrm>
          <a:off x="1043608" y="1484784"/>
          <a:ext cx="7128792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Understand that the current at every point in a series circuit is the same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Give the combined resistance of two or more resistors in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that, for a parallel circuit, the current from the source is larger than the current in each branch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 the combined resistance of two resistors in parallel is less than that of either resistor by itself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the advantages of connecting lamps in parallel in a lighting circuit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variable potential divider (potentiometer)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thermistors and light- dependent resistors and show understanding of their use as input transducers 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• Describe the action of a relay and show understanding of its use in switching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circuits</a:t>
                      </a:r>
                      <a:endParaRPr lang="en-GB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diodes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Calculate the combined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of several sources in series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sum of the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p.d.s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across the components in a series circuit is equal to the total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across the supply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current from the source is the sum of the currents in the separate branches of a parallel circuit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Calculate the effective resistance of two resistors in parallel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diode and show understanding of its use as a rectifier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Recognise and show understanding of circuits operating as light-sensitive switches and temperature-operated alarms (to include the use of a relay)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variable potential divider?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variable potential divider?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3803"/>
            <a:ext cx="3096344" cy="33333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2445" y="3573016"/>
            <a:ext cx="43204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dividers </a:t>
            </a:r>
            <a:r>
              <a:rPr lang="en-GB" dirty="0" smtClean="0">
                <a:latin typeface="Comic Sans MS" panose="030F0702030302020204" pitchFamily="66" charset="0"/>
              </a:rPr>
              <a:t>divide up the voltage within a circuit, so that parts of the circuit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receive </a:t>
            </a:r>
            <a:r>
              <a:rPr lang="en-GB" dirty="0" smtClean="0">
                <a:latin typeface="Comic Sans MS" panose="030F0702030302020204" pitchFamily="66" charset="0"/>
              </a:rPr>
              <a:t>the voltage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require</a:t>
            </a:r>
            <a:r>
              <a:rPr lang="en-GB" dirty="0" smtClean="0">
                <a:latin typeface="Comic Sans MS" panose="030F0702030302020204" pitchFamily="66" charset="0"/>
              </a:rPr>
              <a:t>.  They usually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or more </a:t>
            </a:r>
            <a:r>
              <a:rPr lang="en-GB" dirty="0" smtClean="0">
                <a:latin typeface="Comic Sans MS" panose="030F0702030302020204" pitchFamily="66" charset="0"/>
              </a:rPr>
              <a:t>resistors in series across a power supply.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variable potential divider?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3803"/>
            <a:ext cx="3096344" cy="33333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2445" y="3573016"/>
            <a:ext cx="43204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dividers </a:t>
            </a:r>
            <a:r>
              <a:rPr lang="en-GB" dirty="0" smtClean="0">
                <a:latin typeface="Comic Sans MS" panose="030F0702030302020204" pitchFamily="66" charset="0"/>
              </a:rPr>
              <a:t>divide up the voltage within a circuit, so that parts of the circuit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receive </a:t>
            </a:r>
            <a:r>
              <a:rPr lang="en-GB" dirty="0" smtClean="0">
                <a:latin typeface="Comic Sans MS" panose="030F0702030302020204" pitchFamily="66" charset="0"/>
              </a:rPr>
              <a:t>the voltage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require</a:t>
            </a:r>
            <a:r>
              <a:rPr lang="en-GB" dirty="0" smtClean="0">
                <a:latin typeface="Comic Sans MS" panose="030F0702030302020204" pitchFamily="66" charset="0"/>
              </a:rPr>
              <a:t>.  They usually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or more </a:t>
            </a:r>
            <a:r>
              <a:rPr lang="en-GB" dirty="0" smtClean="0">
                <a:latin typeface="Comic Sans MS" panose="030F0702030302020204" pitchFamily="66" charset="0"/>
              </a:rPr>
              <a:t>resistors in series across a power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918" y="4058586"/>
            <a:ext cx="562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</a:t>
            </a:r>
            <a:r>
              <a:rPr lang="el-GR" sz="1400" dirty="0" smtClean="0">
                <a:latin typeface="Times New Roman"/>
                <a:cs typeface="Times New Roman"/>
              </a:rPr>
              <a:t>Ω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8918" y="5733256"/>
            <a:ext cx="562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</a:t>
            </a:r>
            <a:r>
              <a:rPr lang="el-GR" sz="1400" dirty="0" smtClean="0">
                <a:latin typeface="Times New Roman"/>
                <a:cs typeface="Times New Roman"/>
              </a:rPr>
              <a:t>Ω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92697" y="4956568"/>
            <a:ext cx="4592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6V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733255"/>
            <a:ext cx="562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3V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62444" y="5380672"/>
            <a:ext cx="430204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this example,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resistor </a:t>
            </a:r>
            <a:r>
              <a:rPr lang="en-GB" dirty="0" smtClean="0">
                <a:latin typeface="Comic Sans MS" panose="030F0702030302020204" pitchFamily="66" charset="0"/>
              </a:rPr>
              <a:t>has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r>
              <a:rPr lang="en-GB" dirty="0" smtClean="0">
                <a:latin typeface="Comic Sans MS" panose="030F0702030302020204" pitchFamily="66" charset="0"/>
              </a:rPr>
              <a:t> the total resistance of the two resistors, so its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</a:t>
            </a:r>
            <a:r>
              <a:rPr lang="en-GB" dirty="0" smtClean="0">
                <a:latin typeface="Comic Sans MS" panose="030F0702030302020204" pitchFamily="66" charset="0"/>
              </a:rPr>
              <a:t> of the voltage from the battery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also a half.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variable potential divider?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3803"/>
            <a:ext cx="3096344" cy="33333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918" y="4058586"/>
            <a:ext cx="562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</a:t>
            </a:r>
            <a:r>
              <a:rPr lang="el-GR" sz="1400" dirty="0" smtClean="0">
                <a:latin typeface="Times New Roman"/>
                <a:cs typeface="Times New Roman"/>
              </a:rPr>
              <a:t>Ω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8918" y="5733256"/>
            <a:ext cx="5627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0-10 k</a:t>
            </a:r>
            <a:r>
              <a:rPr lang="el-GR" sz="1000" dirty="0" smtClean="0">
                <a:latin typeface="Times New Roman"/>
                <a:cs typeface="Times New Roman"/>
              </a:rPr>
              <a:t>Ω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392697" y="4956568"/>
            <a:ext cx="4592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6V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733255"/>
            <a:ext cx="5627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0-3V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98041" y="4058586"/>
            <a:ext cx="4302043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one of the resistors is replaced by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variable resistor </a:t>
            </a:r>
            <a:r>
              <a:rPr lang="en-GB" dirty="0" smtClean="0">
                <a:latin typeface="Comic Sans MS" panose="030F0702030302020204" pitchFamily="66" charset="0"/>
              </a:rPr>
              <a:t>then the output voltage can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varied.  </a:t>
            </a:r>
            <a:r>
              <a:rPr lang="en-GB" dirty="0" smtClean="0">
                <a:latin typeface="Comic Sans MS" panose="030F0702030302020204" pitchFamily="66" charset="0"/>
              </a:rPr>
              <a:t>In this example, it can range from 0 to 3V, depending upon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setting</a:t>
            </a:r>
            <a:r>
              <a:rPr lang="en-GB" dirty="0" smtClean="0">
                <a:latin typeface="Comic Sans MS" panose="030F0702030302020204" pitchFamily="66" charset="0"/>
              </a:rPr>
              <a:t> of the variable resistor.</a:t>
            </a:r>
          </a:p>
          <a:p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 circuit such as this one could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used</a:t>
            </a:r>
            <a:r>
              <a:rPr lang="en-GB" dirty="0" smtClean="0">
                <a:latin typeface="Comic Sans MS" panose="030F0702030302020204" pitchFamily="66" charset="0"/>
              </a:rPr>
              <a:t> as a radio volume control.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59632" y="5661248"/>
            <a:ext cx="58529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dlnmh9ip6v2uc.cloudfront.net/assets/d/6/b/f/a/5171b6bece395ff53c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39026"/>
            <a:ext cx="4324350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229200"/>
            <a:ext cx="432435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diode</a:t>
            </a:r>
            <a:r>
              <a:rPr lang="en-GB" dirty="0" smtClean="0">
                <a:latin typeface="Comic Sans MS" panose="030F0702030302020204" pitchFamily="66" charset="0"/>
              </a:rPr>
              <a:t> is an electrical component that allows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to flow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direction</a:t>
            </a:r>
            <a:r>
              <a:rPr lang="en-GB" dirty="0" smtClean="0">
                <a:latin typeface="Comic Sans MS" panose="030F0702030302020204" pitchFamily="66" charset="0"/>
              </a:rPr>
              <a:t> only.  It is polarised with two leads –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anode</a:t>
            </a:r>
            <a:r>
              <a:rPr lang="en-GB" dirty="0" smtClean="0">
                <a:latin typeface="Comic Sans MS" panose="030F0702030302020204" pitchFamily="66" charset="0"/>
              </a:rPr>
              <a:t>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dlnmh9ip6v2uc.cloudfront.net/assets/d/6/b/f/a/5171b6bece395ff53c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39026"/>
            <a:ext cx="4324350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229200"/>
            <a:ext cx="432435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diode</a:t>
            </a:r>
            <a:r>
              <a:rPr lang="en-GB" dirty="0" smtClean="0">
                <a:latin typeface="Comic Sans MS" panose="030F0702030302020204" pitchFamily="66" charset="0"/>
              </a:rPr>
              <a:t> is an electrical component that allows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to flow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direction</a:t>
            </a:r>
            <a:r>
              <a:rPr lang="en-GB" dirty="0" smtClean="0">
                <a:latin typeface="Comic Sans MS" panose="030F0702030302020204" pitchFamily="66" charset="0"/>
              </a:rPr>
              <a:t> only.  It is polarised with two leads –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anode</a:t>
            </a:r>
            <a:r>
              <a:rPr lang="en-GB" dirty="0" smtClean="0">
                <a:latin typeface="Comic Sans MS" panose="030F0702030302020204" pitchFamily="66" charset="0"/>
              </a:rPr>
              <a:t>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091" y="3429000"/>
            <a:ext cx="43243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anode</a:t>
            </a:r>
            <a:r>
              <a:rPr lang="en-GB" dirty="0" smtClean="0">
                <a:latin typeface="Comic Sans MS" panose="030F0702030302020204" pitchFamily="66" charset="0"/>
              </a:rPr>
              <a:t> is connected 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voltage</a:t>
            </a:r>
            <a:r>
              <a:rPr lang="en-GB" dirty="0" smtClean="0">
                <a:latin typeface="Comic Sans MS" panose="030F0702030302020204" pitchFamily="66" charset="0"/>
              </a:rPr>
              <a:t> than the cathode, then the current will flow from anode to cathode.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 bias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dlnmh9ip6v2uc.cloudfront.net/assets/d/6/b/f/a/5171b6bece395ff53c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39026"/>
            <a:ext cx="4324350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229200"/>
            <a:ext cx="432435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diode</a:t>
            </a:r>
            <a:r>
              <a:rPr lang="en-GB" dirty="0" smtClean="0">
                <a:latin typeface="Comic Sans MS" panose="030F0702030302020204" pitchFamily="66" charset="0"/>
              </a:rPr>
              <a:t> is an electrical component that allows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to flow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direction</a:t>
            </a:r>
            <a:r>
              <a:rPr lang="en-GB" dirty="0" smtClean="0">
                <a:latin typeface="Comic Sans MS" panose="030F0702030302020204" pitchFamily="66" charset="0"/>
              </a:rPr>
              <a:t> only.  It is polarised with two leads –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anode</a:t>
            </a:r>
            <a:r>
              <a:rPr lang="en-GB" dirty="0" smtClean="0">
                <a:latin typeface="Comic Sans MS" panose="030F0702030302020204" pitchFamily="66" charset="0"/>
              </a:rPr>
              <a:t>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091" y="3429000"/>
            <a:ext cx="43243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anode</a:t>
            </a:r>
            <a:r>
              <a:rPr lang="en-GB" dirty="0" smtClean="0">
                <a:latin typeface="Comic Sans MS" panose="030F0702030302020204" pitchFamily="66" charset="0"/>
              </a:rPr>
              <a:t> is connected 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voltage</a:t>
            </a:r>
            <a:r>
              <a:rPr lang="en-GB" dirty="0" smtClean="0">
                <a:latin typeface="Comic Sans MS" panose="030F0702030302020204" pitchFamily="66" charset="0"/>
              </a:rPr>
              <a:t> than the cathode, then the current will flow from anode to cathode.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 bias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813" y="5013176"/>
            <a:ext cx="432435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diode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reversed</a:t>
            </a:r>
            <a:r>
              <a:rPr lang="en-GB" dirty="0" smtClean="0">
                <a:latin typeface="Comic Sans MS" panose="030F0702030302020204" pitchFamily="66" charset="0"/>
              </a:rPr>
              <a:t>, so that the voltage at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GB" dirty="0" smtClean="0">
                <a:latin typeface="Comic Sans MS" panose="030F0702030302020204" pitchFamily="66" charset="0"/>
              </a:rPr>
              <a:t> than the voltage at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anode</a:t>
            </a:r>
            <a:r>
              <a:rPr lang="en-GB" dirty="0" smtClean="0">
                <a:latin typeface="Comic Sans MS" panose="030F0702030302020204" pitchFamily="66" charset="0"/>
              </a:rPr>
              <a:t>, the diode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will not </a:t>
            </a:r>
            <a:r>
              <a:rPr lang="en-GB" dirty="0" smtClean="0">
                <a:latin typeface="Comic Sans MS" panose="030F0702030302020204" pitchFamily="66" charset="0"/>
              </a:rPr>
              <a:t>conduct electricity.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reverse bias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Forward and reverse b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645024"/>
            <a:ext cx="4286250" cy="28194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861048"/>
            <a:ext cx="194421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 bias </a:t>
            </a:r>
            <a:r>
              <a:rPr lang="en-GB" dirty="0" smtClean="0">
                <a:latin typeface="Comic Sans MS" panose="030F0702030302020204" pitchFamily="66" charset="0"/>
              </a:rPr>
              <a:t>– the diode has extremely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resistance</a:t>
            </a:r>
            <a:r>
              <a:rPr lang="en-GB" dirty="0" smtClean="0">
                <a:latin typeface="Comic Sans MS" panose="030F0702030302020204" pitchFamily="66" charset="0"/>
              </a:rPr>
              <a:t>, so a current flows through it and the bulb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lights up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Forward and reverse b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645024"/>
            <a:ext cx="4286250" cy="28194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861048"/>
            <a:ext cx="194421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 bias </a:t>
            </a:r>
            <a:r>
              <a:rPr lang="en-GB" dirty="0" smtClean="0">
                <a:latin typeface="Comic Sans MS" panose="030F0702030302020204" pitchFamily="66" charset="0"/>
              </a:rPr>
              <a:t>– the diode has extremely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resistance</a:t>
            </a:r>
            <a:r>
              <a:rPr lang="en-GB" dirty="0" smtClean="0">
                <a:latin typeface="Comic Sans MS" panose="030F0702030302020204" pitchFamily="66" charset="0"/>
              </a:rPr>
              <a:t>, so a current flows through it and the bulb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lights up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900562"/>
            <a:ext cx="194421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Reverse bias</a:t>
            </a:r>
            <a:r>
              <a:rPr lang="en-GB" dirty="0" smtClean="0">
                <a:latin typeface="Comic Sans MS" panose="030F0702030302020204" pitchFamily="66" charset="0"/>
              </a:rPr>
              <a:t>– the diode has extremely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resistance</a:t>
            </a:r>
            <a:r>
              <a:rPr lang="en-GB" dirty="0" smtClean="0">
                <a:latin typeface="Comic Sans MS" panose="030F0702030302020204" pitchFamily="66" charset="0"/>
              </a:rPr>
              <a:t>, so the current does not flow through it and the bulb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light up.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429000"/>
            <a:ext cx="43204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Rectification</a:t>
            </a:r>
            <a:r>
              <a:rPr lang="en-GB" dirty="0" smtClean="0">
                <a:latin typeface="Comic Sans MS" panose="030F0702030302020204" pitchFamily="66" charset="0"/>
              </a:rPr>
              <a:t> – diodes can be used to convert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 </a:t>
            </a:r>
            <a:r>
              <a:rPr lang="en-GB" dirty="0" smtClean="0">
                <a:latin typeface="Comic Sans MS" panose="030F0702030302020204" pitchFamily="66" charset="0"/>
              </a:rPr>
              <a:t>(alternating current)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DC</a:t>
            </a:r>
            <a:r>
              <a:rPr lang="en-GB" dirty="0" smtClean="0">
                <a:latin typeface="Comic Sans MS" panose="030F0702030302020204" pitchFamily="66" charset="0"/>
              </a:rPr>
              <a:t> (direct current).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diode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</a:t>
            </a:r>
            <a:r>
              <a:rPr lang="en-GB" dirty="0" smtClean="0">
                <a:latin typeface="Comic Sans MS" panose="030F0702030302020204" pitchFamily="66" charset="0"/>
              </a:rPr>
              <a:t> part of the AC through, but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blocks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</a:t>
            </a:r>
            <a:r>
              <a:rPr lang="en-GB" dirty="0" smtClean="0">
                <a:latin typeface="Comic Sans MS" panose="030F0702030302020204" pitchFamily="66" charset="0"/>
              </a:rPr>
              <a:t> part.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can see how the circuit changes the AC input using the trace 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 ray oscilloscope </a:t>
            </a:r>
            <a:r>
              <a:rPr lang="en-GB" dirty="0" smtClean="0">
                <a:latin typeface="Comic Sans MS" panose="030F0702030302020204" pitchFamily="66" charset="0"/>
              </a:rPr>
              <a:t>(CRO).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429000"/>
            <a:ext cx="43204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Rectification</a:t>
            </a:r>
            <a:r>
              <a:rPr lang="en-GB" dirty="0" smtClean="0">
                <a:latin typeface="Comic Sans MS" panose="030F0702030302020204" pitchFamily="66" charset="0"/>
              </a:rPr>
              <a:t> – diodes can be used to convert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 </a:t>
            </a:r>
            <a:r>
              <a:rPr lang="en-GB" dirty="0" smtClean="0">
                <a:latin typeface="Comic Sans MS" panose="030F0702030302020204" pitchFamily="66" charset="0"/>
              </a:rPr>
              <a:t>(alternating current)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DC</a:t>
            </a:r>
            <a:r>
              <a:rPr lang="en-GB" dirty="0" smtClean="0">
                <a:latin typeface="Comic Sans MS" panose="030F0702030302020204" pitchFamily="66" charset="0"/>
              </a:rPr>
              <a:t> (direct current).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diode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</a:t>
            </a:r>
            <a:r>
              <a:rPr lang="en-GB" dirty="0" smtClean="0">
                <a:latin typeface="Comic Sans MS" panose="030F0702030302020204" pitchFamily="66" charset="0"/>
              </a:rPr>
              <a:t> part of the AC through, but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blocks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</a:t>
            </a:r>
            <a:r>
              <a:rPr lang="en-GB" dirty="0" smtClean="0">
                <a:latin typeface="Comic Sans MS" panose="030F0702030302020204" pitchFamily="66" charset="0"/>
              </a:rPr>
              <a:t> part.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can see how the circuit changes the AC input using the trace 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 ray oscilloscope </a:t>
            </a:r>
            <a:r>
              <a:rPr lang="en-GB" dirty="0" smtClean="0">
                <a:latin typeface="Comic Sans MS" panose="030F0702030302020204" pitchFamily="66" charset="0"/>
              </a:rPr>
              <a:t>(CRO).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3454836"/>
            <a:ext cx="17526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429000"/>
            <a:ext cx="43204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Rectification</a:t>
            </a:r>
            <a:r>
              <a:rPr lang="en-GB" dirty="0" smtClean="0">
                <a:latin typeface="Comic Sans MS" panose="030F0702030302020204" pitchFamily="66" charset="0"/>
              </a:rPr>
              <a:t> – diodes can be used to convert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 </a:t>
            </a:r>
            <a:r>
              <a:rPr lang="en-GB" dirty="0" smtClean="0">
                <a:latin typeface="Comic Sans MS" panose="030F0702030302020204" pitchFamily="66" charset="0"/>
              </a:rPr>
              <a:t>(alternating current)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DC</a:t>
            </a:r>
            <a:r>
              <a:rPr lang="en-GB" dirty="0" smtClean="0">
                <a:latin typeface="Comic Sans MS" panose="030F0702030302020204" pitchFamily="66" charset="0"/>
              </a:rPr>
              <a:t> (direct current).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diode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</a:t>
            </a:r>
            <a:r>
              <a:rPr lang="en-GB" dirty="0" smtClean="0">
                <a:latin typeface="Comic Sans MS" panose="030F0702030302020204" pitchFamily="66" charset="0"/>
              </a:rPr>
              <a:t> part of the AC through, but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blocks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</a:t>
            </a:r>
            <a:r>
              <a:rPr lang="en-GB" dirty="0" smtClean="0">
                <a:latin typeface="Comic Sans MS" panose="030F0702030302020204" pitchFamily="66" charset="0"/>
              </a:rPr>
              <a:t> part.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can see how the circuit changes the AC input using the trace 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 ray oscilloscope </a:t>
            </a:r>
            <a:r>
              <a:rPr lang="en-GB" dirty="0" smtClean="0">
                <a:latin typeface="Comic Sans MS" panose="030F0702030302020204" pitchFamily="66" charset="0"/>
              </a:rPr>
              <a:t>(CRO).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3454836"/>
            <a:ext cx="17526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4721661"/>
            <a:ext cx="1752600" cy="93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429000"/>
            <a:ext cx="43204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Rectification</a:t>
            </a:r>
            <a:r>
              <a:rPr lang="en-GB" dirty="0" smtClean="0">
                <a:latin typeface="Comic Sans MS" panose="030F0702030302020204" pitchFamily="66" charset="0"/>
              </a:rPr>
              <a:t> – diodes can be used to convert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 </a:t>
            </a:r>
            <a:r>
              <a:rPr lang="en-GB" dirty="0" smtClean="0">
                <a:latin typeface="Comic Sans MS" panose="030F0702030302020204" pitchFamily="66" charset="0"/>
              </a:rPr>
              <a:t>(alternating current)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DC</a:t>
            </a:r>
            <a:r>
              <a:rPr lang="en-GB" dirty="0" smtClean="0">
                <a:latin typeface="Comic Sans MS" panose="030F0702030302020204" pitchFamily="66" charset="0"/>
              </a:rPr>
              <a:t> (direct current).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diode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</a:t>
            </a:r>
            <a:r>
              <a:rPr lang="en-GB" dirty="0" smtClean="0">
                <a:latin typeface="Comic Sans MS" panose="030F0702030302020204" pitchFamily="66" charset="0"/>
              </a:rPr>
              <a:t> part of the AC through, but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blocks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</a:t>
            </a:r>
            <a:r>
              <a:rPr lang="en-GB" dirty="0" smtClean="0">
                <a:latin typeface="Comic Sans MS" panose="030F0702030302020204" pitchFamily="66" charset="0"/>
              </a:rPr>
              <a:t> part.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can see how the circuit changes the AC input using the trace 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 ray oscilloscope </a:t>
            </a:r>
            <a:r>
              <a:rPr lang="en-GB" dirty="0" smtClean="0">
                <a:latin typeface="Comic Sans MS" panose="030F0702030302020204" pitchFamily="66" charset="0"/>
              </a:rPr>
              <a:t>(CRO).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3454836"/>
            <a:ext cx="17526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4721661"/>
            <a:ext cx="1752600" cy="93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5661248"/>
            <a:ext cx="1752600" cy="1196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86835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Switch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Resistor (fixed)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367923" cy="102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12" y="5373216"/>
            <a:ext cx="17281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0"/>
            <a:ext cx="3658263" cy="2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5162"/>
            <a:ext cx="1755291" cy="135433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4169" y="334057"/>
            <a:ext cx="2677846" cy="1944216"/>
          </a:xfrm>
          <a:prstGeom prst="wedgeEllipseCallout">
            <a:avLst>
              <a:gd name="adj1" fmla="val -74749"/>
              <a:gd name="adj2" fmla="val 6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diode, and how does it rectify?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429000"/>
            <a:ext cx="43204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Rectification</a:t>
            </a:r>
            <a:r>
              <a:rPr lang="en-GB" dirty="0" smtClean="0">
                <a:latin typeface="Comic Sans MS" panose="030F0702030302020204" pitchFamily="66" charset="0"/>
              </a:rPr>
              <a:t> – diodes can be used to convert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 </a:t>
            </a:r>
            <a:r>
              <a:rPr lang="en-GB" dirty="0" smtClean="0">
                <a:latin typeface="Comic Sans MS" panose="030F0702030302020204" pitchFamily="66" charset="0"/>
              </a:rPr>
              <a:t>(alternating current)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DC</a:t>
            </a:r>
            <a:r>
              <a:rPr lang="en-GB" dirty="0" smtClean="0">
                <a:latin typeface="Comic Sans MS" panose="030F0702030302020204" pitchFamily="66" charset="0"/>
              </a:rPr>
              <a:t> (direct current).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diode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</a:t>
            </a:r>
            <a:r>
              <a:rPr lang="en-GB" dirty="0" smtClean="0">
                <a:latin typeface="Comic Sans MS" panose="030F0702030302020204" pitchFamily="66" charset="0"/>
              </a:rPr>
              <a:t> part of the AC through, but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blocks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</a:t>
            </a:r>
            <a:r>
              <a:rPr lang="en-GB" dirty="0" smtClean="0">
                <a:latin typeface="Comic Sans MS" panose="030F0702030302020204" pitchFamily="66" charset="0"/>
              </a:rPr>
              <a:t> part.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can see how the circuit changes the AC input using the trace 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cathode ray oscilloscope </a:t>
            </a:r>
            <a:r>
              <a:rPr lang="en-GB" dirty="0" smtClean="0">
                <a:latin typeface="Comic Sans MS" panose="030F0702030302020204" pitchFamily="66" charset="0"/>
              </a:rPr>
              <a:t>(CRO).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3454836"/>
            <a:ext cx="17526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4721661"/>
            <a:ext cx="1752600" cy="93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2" y="5661248"/>
            <a:ext cx="1752600" cy="1196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4365104"/>
            <a:ext cx="129614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This is called half-wave rectification.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544" y="548680"/>
            <a:ext cx="8208912" cy="597666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55530"/>
              </p:ext>
            </p:extLst>
          </p:nvPr>
        </p:nvGraphicFramePr>
        <p:xfrm>
          <a:off x="1043608" y="1484784"/>
          <a:ext cx="7128792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Understand that the current at every point in a series circuit is the same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Give the combined resistance of two or more resistors in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that, for a parallel circuit, the current from the source is larger than the current in each branch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 the combined resistance of two resistors in parallel is less than that of either resistor by itself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the advantages of connecting lamps in parallel in a lighting circuit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variable potential divider (potentiometer)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thermistors and light- dependent resistors and show understanding of their use as input transducers 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• Describe the action of a relay and show understanding of its use in switching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circuits</a:t>
                      </a:r>
                      <a:endParaRPr lang="en-GB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diodes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Calculate the combined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of several sources in series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sum of the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p.d.s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across the components in a series circuit is equal to the total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across the supply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current from the source is the sum of the currents in the separate branches of a parallel circuit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Calculate the effective resistance of two resistors in parallel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diode and show understanding of its use as a rectifier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Recognise and show understanding of circuits operating as light-sensitive switches and temperature-operated alarms (to include the use of a relay)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600200" cy="160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9672" y="332656"/>
            <a:ext cx="2808312" cy="1872208"/>
          </a:xfrm>
          <a:prstGeom prst="wedgeEllipseCallout">
            <a:avLst>
              <a:gd name="adj1" fmla="val -58535"/>
              <a:gd name="adj2" fmla="val 48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Describe the action of thermistors and light- dependent resistors and show understanding of their use as input transducers </a:t>
            </a:r>
          </a:p>
        </p:txBody>
      </p:sp>
    </p:spTree>
    <p:extLst>
      <p:ext uri="{BB962C8B-B14F-4D97-AF65-F5344CB8AC3E}">
        <p14:creationId xmlns:p14="http://schemas.microsoft.com/office/powerpoint/2010/main" val="8887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600200" cy="160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9672" y="332656"/>
            <a:ext cx="2808312" cy="1872208"/>
          </a:xfrm>
          <a:prstGeom prst="wedgeEllipseCallout">
            <a:avLst>
              <a:gd name="adj1" fmla="val -58535"/>
              <a:gd name="adj2" fmla="val 48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Describe the action of thermistors and light- dependent resistors and show understanding of their use as input transducers </a:t>
            </a:r>
          </a:p>
        </p:txBody>
      </p:sp>
      <p:sp>
        <p:nvSpPr>
          <p:cNvPr id="4" name="AutoShape 2" descr="data:image/png;base64,iVBORw0KGgoAAAANSUhEUgAAASgAAACqCAMAAAAp1iJMAAAAe1BMVEX///8AAADJycnQ0NDs7OyxsbHh4eH39/eMjIz09PSbm5v8/PwEBAQPDw/w8PDo6OgZGRm/v79HR0eFhYVnZ2fa2tqioqJxcXEsLCweHh57e3tsbGxbW1vOzs7BwcGTk5M8PDytra0uLi41NTVgYGBVVVUlJSUTExNCQkLLIuq8AAAFSUlEQVR4nO2dAVfqIBiGQdNprM0sNU0rs6z//wvvNsDKLmxsLBDe55w6555rG3vOB7JvH4wQAAAAAAAAAAAAAAAAAAAAAAAAAEQHY2S0KH+DOkb044pAlJ4ikvaU0tnUdUN8h5EJTQtTR0RUDRuaFqJSenDdEK9hZFXGU6lq7LotfnNfSaLwpKMYld4p17TO8a2ngb2IfndIXDfFa6avot/NE8SThmxdxVPhyXVL/Cbno1NK3123xG8WlaWi661ct8RvhlWnK37uXLfEbwaUi6LXGMZ13PLhKS08AQ3cU8Ee8aRjKcKJjly3xG8mMp4GiCcdG+kJ6V8tKzHNRLpAz0rG0xj9TgUretqbiKd17ro1HsPKtAr3dMgQTyoKMdMHkaZ7IRjHVRResqOIpznCSUd+I4bxLYMoDWMq4kmdVnHQHbMrz8iGclqwSpQfchBnd9Q/0tpPOHiqPqltlI84eBQDURAFUQ5FpfXjZ898b4GmMeK/3EWUc1ENcS0qpbcj1xyFi5u9+jOP1LEoSv/+zGfci4Zo0yrXsYti7JPyG7zjVHd/ErkoRpIH8TT4wP+tInJRJJPpp3nNTVzkovKj8PRed7Mbsygm0yqUPtZ+OGZRslqF0k39Z+MVxciOz+OaVfXEK6qs6uFVh89NPh2vqJEcn5aNsuORimK8WoU2r1aJVBR5lkmDp4ZPW6IUxcidmI7TQdO/iVKUqOpJy6qepkQp6rGaFZhV9UQoim3F4jujapUIRX2KcfxoVK0SnajktRqeUvpg9sw3NlHZqxjHPxOI0pCtRTxtTWsI4hJ1qla5N/7TqEQtxBnpxrx6JyZRvKonbbdYKiJRAxlPz22K6WIRxeRiKdpysZRdUYtxc/LN34liMq1Cy7RKq6I5KcrkEseZ6mi0De2vvzGsTKvwsz21rMIUom7U1/EfblVH+zA5yuyvRDH2fbFUS6QoI1MXJoqI9FPBsHVRdPCiysUtjzJN1zz99IsIRJGtONFHl71VghdFyFz0u5m2WqUOu6JMDnL6Amnd9gYkJHkRp1lPOy06sPutNzBgJ2vYOrS+nq9qlaTb4gw5j3oyuMQnOwv+ep+ZF2bytXgcbJxWOUeKcrDEo39RZCx7yr2uRqwRQd/rLWS1SlnVA1EKEpFWKVy1SD/9IlxRX9VPz9WssyOBimIyrVK4Wlo5YqiiyFLe3lnaWyVQUeV1yWoVawcMT5Tc2pd2SKucE6So0hMXNbR2yPBEVWkVgcU9aMITRchWxNPM5t4qAYqa81kBnSlT+20IThSbi3TmzO4lhSZqehBVYi+WrygoUYzkVdq0UFW7CMiUoESRXG7F+mbxoJygRI3lknPzqp5aQhK1MFgsZUxAogYyniZ9bP0Ujii+CCi1lVY5JxhRexlPe9LLtYQhqqrqScs1iupHaR0JQ5S4jNRe+klxhksXdarqsZdWOce5qJQOTZ4v/5fTlrXL7sdSsXEv6kJwvdvPxQBRZkBUQyCqIRDVEAeiuu/syot6/vZ708HOruPdsBunp+abjgcyYHeBL9nbyb1VJq5b4jE/q1Ww87gS/oLlij12/Ffyc7EUUPJzsZTr1vjMnZwUDG1UHQYKS77eBLRAPOnYyn6XYxxXUph5F+H0gTcmaWDJ6YXdGeJJCSPJQczHbVerBAUjVzO5Za3rtvjNlXzKab9axUPajixJWdXD6aFaxT/aj8C9Vqt4yLRD2qwax2NJqyQdRJX0U63iIR1ElT0vnhdRtxcV2YuoO3W9vqp6fKTLYN5ftYqHsGzaGtdtvxhiGccBAAAAAAAAAAAAQC3/ACFSS+LGE3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2263"/>
            <a:ext cx="1512168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347" y="650693"/>
            <a:ext cx="19442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9" name="Picture 5" descr="http://www.bbc.co.uk/staticarchive/5d2e3201bc7a572e83569f9f2987c23119e0d1a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6997"/>
            <a:ext cx="1512168" cy="682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7347" y="1275327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432048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transducer</a:t>
            </a:r>
            <a:r>
              <a:rPr lang="en-GB" sz="2000" dirty="0" smtClean="0">
                <a:latin typeface="Comic Sans MS" panose="030F0702030302020204" pitchFamily="66" charset="0"/>
              </a:rPr>
              <a:t> is an electronic device that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</a:t>
            </a:r>
            <a:r>
              <a:rPr lang="en-GB" sz="2000" dirty="0" smtClean="0">
                <a:latin typeface="Comic Sans MS" panose="030F0702030302020204" pitchFamily="66" charset="0"/>
              </a:rPr>
              <a:t> energy from one form into another.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600200" cy="160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9672" y="332656"/>
            <a:ext cx="2808312" cy="1872208"/>
          </a:xfrm>
          <a:prstGeom prst="wedgeEllipseCallout">
            <a:avLst>
              <a:gd name="adj1" fmla="val -58535"/>
              <a:gd name="adj2" fmla="val 48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Describe the action of thermistors and light- dependent resistors and show understanding of their use as input transducers </a:t>
            </a:r>
          </a:p>
        </p:txBody>
      </p:sp>
      <p:sp>
        <p:nvSpPr>
          <p:cNvPr id="4" name="AutoShape 2" descr="data:image/png;base64,iVBORw0KGgoAAAANSUhEUgAAASgAAACqCAMAAAAp1iJMAAAAe1BMVEX///8AAADJycnQ0NDs7OyxsbHh4eH39/eMjIz09PSbm5v8/PwEBAQPDw/w8PDo6OgZGRm/v79HR0eFhYVnZ2fa2tqioqJxcXEsLCweHh57e3tsbGxbW1vOzs7BwcGTk5M8PDytra0uLi41NTVgYGBVVVUlJSUTExNCQkLLIuq8AAAFSUlEQVR4nO2dAVfqIBiGQdNprM0sNU0rs6z//wvvNsDKLmxsLBDe55w6555rG3vOB7JvH4wQAAAAAAAAAAAAAAAAAAAAAAAAAEQHY2S0KH+DOkb044pAlJ4ikvaU0tnUdUN8h5EJTQtTR0RUDRuaFqJSenDdEK9hZFXGU6lq7LotfnNfSaLwpKMYld4p17TO8a2ngb2IfndIXDfFa6avot/NE8SThmxdxVPhyXVL/Cbno1NK3123xG8WlaWi661ct8RvhlWnK37uXLfEbwaUi6LXGMZ13PLhKS08AQ3cU8Ee8aRjKcKJjly3xG8mMp4GiCcdG+kJ6V8tKzHNRLpAz0rG0xj9TgUretqbiKd17ro1HsPKtAr3dMgQTyoKMdMHkaZ7IRjHVRResqOIpznCSUd+I4bxLYMoDWMq4kmdVnHQHbMrz8iGclqwSpQfchBnd9Q/0tpPOHiqPqltlI84eBQDURAFUQ5FpfXjZ898b4GmMeK/3EWUc1ENcS0qpbcj1xyFi5u9+jOP1LEoSv/+zGfci4Zo0yrXsYti7JPyG7zjVHd/ErkoRpIH8TT4wP+tInJRJJPpp3nNTVzkovKj8PRed7Mbsygm0yqUPtZ+OGZRslqF0k39Z+MVxciOz+OaVfXEK6qs6uFVh89NPh2vqJEcn5aNsuORimK8WoU2r1aJVBR5lkmDp4ZPW6IUxcidmI7TQdO/iVKUqOpJy6qepkQp6rGaFZhV9UQoim3F4jujapUIRX2KcfxoVK0SnajktRqeUvpg9sw3NlHZqxjHPxOI0pCtRTxtTWsI4hJ1qla5N/7TqEQtxBnpxrx6JyZRvKonbbdYKiJRAxlPz22K6WIRxeRiKdpysZRdUYtxc/LN34liMq1Cy7RKq6I5KcrkEseZ6mi0De2vvzGsTKvwsz21rMIUom7U1/EfblVH+zA5yuyvRDH2fbFUS6QoI1MXJoqI9FPBsHVRdPCiysUtjzJN1zz99IsIRJGtONFHl71VghdFyFz0u5m2WqUOu6JMDnL6Amnd9gYkJHkRp1lPOy06sPutNzBgJ2vYOrS+nq9qlaTb4gw5j3oyuMQnOwv+ep+ZF2bytXgcbJxWOUeKcrDEo39RZCx7yr2uRqwRQd/rLWS1SlnVA1EKEpFWKVy1SD/9IlxRX9VPz9WssyOBimIyrVK4Wlo5YqiiyFLe3lnaWyVQUeV1yWoVawcMT5Tc2pd2SKucE6So0hMXNbR2yPBEVWkVgcU9aMITRchWxNPM5t4qAYqa81kBnSlT+20IThSbi3TmzO4lhSZqehBVYi+WrygoUYzkVdq0UFW7CMiUoESRXG7F+mbxoJygRI3lknPzqp5aQhK1MFgsZUxAogYyniZ9bP0Ujii+CCi1lVY5JxhRexlPe9LLtYQhqqrqScs1iupHaR0JQ5S4jNRe+klxhksXdarqsZdWOce5qJQOTZ4v/5fTlrXL7sdSsXEv6kJwvdvPxQBRZkBUQyCqIRDVEAeiuu/syot6/vZ708HOruPdsBunp+abjgcyYHeBL9nbyb1VJq5b4jE/q1Ww87gS/oLlij12/Ffyc7EUUPJzsZTr1vjMnZwUDG1UHQYKS77eBLRAPOnYyn6XYxxXUph5F+H0gTcmaWDJ6YXdGeJJCSPJQczHbVerBAUjVzO5Za3rtvjNlXzKab9axUPajixJWdXD6aFaxT/aj8C9Vqt4yLRD2qwax2NJqyQdRJX0U63iIR1ElT0vnhdRtxcV2YuoO3W9vqp6fKTLYN5ftYqHsGzaGtdtvxhiGccBAAAAAAAAAAAAQC3/ACFSS+LGE3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2263"/>
            <a:ext cx="1512168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347" y="650693"/>
            <a:ext cx="19442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9" name="Picture 5" descr="http://www.bbc.co.uk/staticarchive/5d2e3201bc7a572e83569f9f2987c23119e0d1a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6997"/>
            <a:ext cx="1512168" cy="682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7347" y="1275327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432048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transducer</a:t>
            </a:r>
            <a:r>
              <a:rPr lang="en-GB" sz="2000" dirty="0" smtClean="0">
                <a:latin typeface="Comic Sans MS" panose="030F0702030302020204" pitchFamily="66" charset="0"/>
              </a:rPr>
              <a:t> is an electronic device that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</a:t>
            </a:r>
            <a:r>
              <a:rPr lang="en-GB" sz="2000" dirty="0" smtClean="0">
                <a:latin typeface="Comic Sans MS" panose="030F0702030302020204" pitchFamily="66" charset="0"/>
              </a:rPr>
              <a:t> energy from one form into another.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417646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dirty="0" smtClean="0">
                <a:latin typeface="Comic Sans MS" panose="030F0702030302020204" pitchFamily="66" charset="0"/>
              </a:rPr>
              <a:t> – resistance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decreases</a:t>
            </a:r>
            <a:r>
              <a:rPr lang="en-GB" dirty="0" smtClean="0">
                <a:latin typeface="Comic Sans MS" panose="030F0702030302020204" pitchFamily="66" charset="0"/>
              </a:rPr>
              <a:t> as the temperature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temperatures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 </a:t>
            </a:r>
            <a:r>
              <a:rPr lang="en-GB" dirty="0" smtClean="0">
                <a:latin typeface="Comic Sans MS" panose="030F0702030302020204" pitchFamily="66" charset="0"/>
              </a:rPr>
              <a:t>of a thermistor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</a:t>
            </a:r>
            <a:r>
              <a:rPr lang="en-GB" dirty="0" smtClean="0">
                <a:latin typeface="Comic Sans MS" panose="030F0702030302020204" pitchFamily="66" charset="0"/>
              </a:rPr>
              <a:t> and little current can flow through them.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temperatures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 of a thermistor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</a:t>
            </a:r>
            <a:r>
              <a:rPr lang="en-GB" dirty="0" smtClean="0">
                <a:latin typeface="Comic Sans MS" panose="030F0702030302020204" pitchFamily="66" charset="0"/>
              </a:rPr>
              <a:t> and more current can flow through them.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600200" cy="160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9672" y="332656"/>
            <a:ext cx="2808312" cy="1872208"/>
          </a:xfrm>
          <a:prstGeom prst="wedgeEllipseCallout">
            <a:avLst>
              <a:gd name="adj1" fmla="val -58535"/>
              <a:gd name="adj2" fmla="val 48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Describe the action of thermistors and light- dependent resistors and show understanding of their use as input transducers </a:t>
            </a:r>
          </a:p>
        </p:txBody>
      </p:sp>
      <p:sp>
        <p:nvSpPr>
          <p:cNvPr id="4" name="AutoShape 2" descr="data:image/png;base64,iVBORw0KGgoAAAANSUhEUgAAASgAAACqCAMAAAAp1iJMAAAAe1BMVEX///8AAADJycnQ0NDs7OyxsbHh4eH39/eMjIz09PSbm5v8/PwEBAQPDw/w8PDo6OgZGRm/v79HR0eFhYVnZ2fa2tqioqJxcXEsLCweHh57e3tsbGxbW1vOzs7BwcGTk5M8PDytra0uLi41NTVgYGBVVVUlJSUTExNCQkLLIuq8AAAFSUlEQVR4nO2dAVfqIBiGQdNprM0sNU0rs6z//wvvNsDKLmxsLBDe55w6555rG3vOB7JvH4wQAAAAAAAAAAAAAAAAAAAAAAAAAEQHY2S0KH+DOkb044pAlJ4ikvaU0tnUdUN8h5EJTQtTR0RUDRuaFqJSenDdEK9hZFXGU6lq7LotfnNfSaLwpKMYld4p17TO8a2ngb2IfndIXDfFa6avot/NE8SThmxdxVPhyXVL/Cbno1NK3123xG8WlaWi661ct8RvhlWnK37uXLfEbwaUi6LXGMZ13PLhKS08AQ3cU8Ee8aRjKcKJjly3xG8mMp4GiCcdG+kJ6V8tKzHNRLpAz0rG0xj9TgUretqbiKd17ro1HsPKtAr3dMgQTyoKMdMHkaZ7IRjHVRResqOIpznCSUd+I4bxLYMoDWMq4kmdVnHQHbMrz8iGclqwSpQfchBnd9Q/0tpPOHiqPqltlI84eBQDURAFUQ5FpfXjZ898b4GmMeK/3EWUc1ENcS0qpbcj1xyFi5u9+jOP1LEoSv/+zGfci4Zo0yrXsYti7JPyG7zjVHd/ErkoRpIH8TT4wP+tInJRJJPpp3nNTVzkovKj8PRed7Mbsygm0yqUPtZ+OGZRslqF0k39Z+MVxciOz+OaVfXEK6qs6uFVh89NPh2vqJEcn5aNsuORimK8WoU2r1aJVBR5lkmDp4ZPW6IUxcidmI7TQdO/iVKUqOpJy6qepkQp6rGaFZhV9UQoim3F4jujapUIRX2KcfxoVK0SnajktRqeUvpg9sw3NlHZqxjHPxOI0pCtRTxtTWsI4hJ1qla5N/7TqEQtxBnpxrx6JyZRvKonbbdYKiJRAxlPz22K6WIRxeRiKdpysZRdUYtxc/LN34liMq1Cy7RKq6I5KcrkEseZ6mi0De2vvzGsTKvwsz21rMIUom7U1/EfblVH+zA5yuyvRDH2fbFUS6QoI1MXJoqI9FPBsHVRdPCiysUtjzJN1zz99IsIRJGtONFHl71VghdFyFz0u5m2WqUOu6JMDnL6Amnd9gYkJHkRp1lPOy06sPutNzBgJ2vYOrS+nq9qlaTb4gw5j3oyuMQnOwv+ep+ZF2bytXgcbJxWOUeKcrDEo39RZCx7yr2uRqwRQd/rLWS1SlnVA1EKEpFWKVy1SD/9IlxRX9VPz9WssyOBimIyrVK4Wlo5YqiiyFLe3lnaWyVQUeV1yWoVawcMT5Tc2pd2SKucE6So0hMXNbR2yPBEVWkVgcU9aMITRchWxNPM5t4qAYqa81kBnSlT+20IThSbi3TmzO4lhSZqehBVYi+WrygoUYzkVdq0UFW7CMiUoESRXG7F+mbxoJygRI3lknPzqp5aQhK1MFgsZUxAogYyniZ9bP0Ujii+CCi1lVY5JxhRexlPe9LLtYQhqqrqScs1iupHaR0JQ5S4jNRe+klxhksXdarqsZdWOce5qJQOTZ4v/5fTlrXL7sdSsXEv6kJwvdvPxQBRZkBUQyCqIRDVEAeiuu/syot6/vZ708HOruPdsBunp+abjgcyYHeBL9nbyb1VJq5b4jE/q1Ww87gS/oLlij12/Ffyc7EUUPJzsZTr1vjMnZwUDG1UHQYKS77eBLRAPOnYyn6XYxxXUph5F+H0gTcmaWDJ6YXdGeJJCSPJQczHbVerBAUjVzO5Za3rtvjNlXzKab9axUPajixJWdXD6aFaxT/aj8C9Vqt4yLRD2qwax2NJqyQdRJX0U63iIR1ElT0vnhdRtxcV2YuoO3W9vqp6fKTLYN5ftYqHsGzaGtdtvxhiGccBAAAAAAAAAAAAQC3/ACFSS+LGE3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2263"/>
            <a:ext cx="1512168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347" y="650693"/>
            <a:ext cx="19442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9" name="Picture 5" descr="http://www.bbc.co.uk/staticarchive/5d2e3201bc7a572e83569f9f2987c23119e0d1a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6997"/>
            <a:ext cx="1512168" cy="682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7347" y="1275327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432048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transducer</a:t>
            </a:r>
            <a:r>
              <a:rPr lang="en-GB" sz="2000" dirty="0" smtClean="0">
                <a:latin typeface="Comic Sans MS" panose="030F0702030302020204" pitchFamily="66" charset="0"/>
              </a:rPr>
              <a:t> is an electronic device that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</a:t>
            </a:r>
            <a:r>
              <a:rPr lang="en-GB" sz="2000" dirty="0" smtClean="0">
                <a:latin typeface="Comic Sans MS" panose="030F0702030302020204" pitchFamily="66" charset="0"/>
              </a:rPr>
              <a:t> energy from one form into another.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417646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dirty="0" smtClean="0">
                <a:latin typeface="Comic Sans MS" panose="030F0702030302020204" pitchFamily="66" charset="0"/>
              </a:rPr>
              <a:t> – resistance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decreases</a:t>
            </a:r>
            <a:r>
              <a:rPr lang="en-GB" dirty="0" smtClean="0">
                <a:latin typeface="Comic Sans MS" panose="030F0702030302020204" pitchFamily="66" charset="0"/>
              </a:rPr>
              <a:t> as the temperature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temperatures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 </a:t>
            </a:r>
            <a:r>
              <a:rPr lang="en-GB" dirty="0" smtClean="0">
                <a:latin typeface="Comic Sans MS" panose="030F0702030302020204" pitchFamily="66" charset="0"/>
              </a:rPr>
              <a:t>of a thermistor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</a:t>
            </a:r>
            <a:r>
              <a:rPr lang="en-GB" dirty="0" smtClean="0">
                <a:latin typeface="Comic Sans MS" panose="030F0702030302020204" pitchFamily="66" charset="0"/>
              </a:rPr>
              <a:t> and little current can flow through them.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temperatures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</a:t>
            </a:r>
            <a:r>
              <a:rPr lang="en-GB" dirty="0" smtClean="0">
                <a:latin typeface="Comic Sans MS" panose="030F0702030302020204" pitchFamily="66" charset="0"/>
              </a:rPr>
              <a:t> of a thermistor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</a:t>
            </a:r>
            <a:r>
              <a:rPr lang="en-GB" dirty="0" smtClean="0">
                <a:latin typeface="Comic Sans MS" panose="030F0702030302020204" pitchFamily="66" charset="0"/>
              </a:rPr>
              <a:t> and more current can flow through them.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284984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Thermistor used in a fire-alarm circuit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astarmathsandphysics.com/gcse-physics-notes/gcse-physics-notes-using-a-thermistor-to-make-a-fire-alarm-html-m3a62930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07" y="3654316"/>
            <a:ext cx="3292676" cy="168770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69583" y="4005064"/>
            <a:ext cx="123892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www.astarmathsandphysics.com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342020"/>
            <a:ext cx="446449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At room temperature, </a:t>
            </a:r>
            <a:r>
              <a:rPr lang="en-GB" b="1" u="sng" dirty="0" smtClean="0">
                <a:solidFill>
                  <a:srgbClr val="FF0000"/>
                </a:solidFill>
              </a:rPr>
              <a:t>thermistor</a:t>
            </a:r>
            <a:r>
              <a:rPr lang="en-GB" dirty="0" smtClean="0"/>
              <a:t> has a </a:t>
            </a:r>
            <a:r>
              <a:rPr lang="en-GB" b="1" u="sng" dirty="0" smtClean="0">
                <a:solidFill>
                  <a:srgbClr val="FF0000"/>
                </a:solidFill>
              </a:rPr>
              <a:t>high resistance</a:t>
            </a:r>
            <a:r>
              <a:rPr lang="en-GB" dirty="0" smtClean="0"/>
              <a:t> and voltage to the transistor is too low.  As temperature rises, </a:t>
            </a:r>
            <a:r>
              <a:rPr lang="en-GB" b="1" u="sng" dirty="0" smtClean="0">
                <a:solidFill>
                  <a:srgbClr val="FF0000"/>
                </a:solidFill>
              </a:rPr>
              <a:t>resistance falls</a:t>
            </a:r>
            <a:r>
              <a:rPr lang="en-GB" dirty="0" smtClean="0"/>
              <a:t>, so more current flows to the transistor and the alarm is </a:t>
            </a:r>
            <a:r>
              <a:rPr lang="en-GB" b="1" u="sng" dirty="0" smtClean="0">
                <a:solidFill>
                  <a:srgbClr val="FF0000"/>
                </a:solidFill>
              </a:rPr>
              <a:t>switched 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0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600200" cy="160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9672" y="332656"/>
            <a:ext cx="2808312" cy="1872208"/>
          </a:xfrm>
          <a:prstGeom prst="wedgeEllipseCallout">
            <a:avLst>
              <a:gd name="adj1" fmla="val -58535"/>
              <a:gd name="adj2" fmla="val 48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Describe the action of thermistors and light- dependent resistors and show understanding of their use as input transducers </a:t>
            </a:r>
          </a:p>
        </p:txBody>
      </p:sp>
      <p:sp>
        <p:nvSpPr>
          <p:cNvPr id="4" name="AutoShape 2" descr="data:image/png;base64,iVBORw0KGgoAAAANSUhEUgAAASgAAACqCAMAAAAp1iJMAAAAe1BMVEX///8AAADJycnQ0NDs7OyxsbHh4eH39/eMjIz09PSbm5v8/PwEBAQPDw/w8PDo6OgZGRm/v79HR0eFhYVnZ2fa2tqioqJxcXEsLCweHh57e3tsbGxbW1vOzs7BwcGTk5M8PDytra0uLi41NTVgYGBVVVUlJSUTExNCQkLLIuq8AAAFSUlEQVR4nO2dAVfqIBiGQdNprM0sNU0rs6z//wvvNsDKLmxsLBDe55w6555rG3vOB7JvH4wQAAAAAAAAAAAAAAAAAAAAAAAAAEQHY2S0KH+DOkb044pAlJ4ikvaU0tnUdUN8h5EJTQtTR0RUDRuaFqJSenDdEK9hZFXGU6lq7LotfnNfSaLwpKMYld4p17TO8a2ngb2IfndIXDfFa6avot/NE8SThmxdxVPhyXVL/Cbno1NK3123xG8WlaWi661ct8RvhlWnK37uXLfEbwaUi6LXGMZ13PLhKS08AQ3cU8Ee8aRjKcKJjly3xG8mMp4GiCcdG+kJ6V8tKzHNRLpAz0rG0xj9TgUretqbiKd17ro1HsPKtAr3dMgQTyoKMdMHkaZ7IRjHVRResqOIpznCSUd+I4bxLYMoDWMq4kmdVnHQHbMrz8iGclqwSpQfchBnd9Q/0tpPOHiqPqltlI84eBQDURAFUQ5FpfXjZ898b4GmMeK/3EWUc1ENcS0qpbcj1xyFi5u9+jOP1LEoSv/+zGfci4Zo0yrXsYti7JPyG7zjVHd/ErkoRpIH8TT4wP+tInJRJJPpp3nNTVzkovKj8PRed7Mbsygm0yqUPtZ+OGZRslqF0k39Z+MVxciOz+OaVfXEK6qs6uFVh89NPh2vqJEcn5aNsuORimK8WoU2r1aJVBR5lkmDp4ZPW6IUxcidmI7TQdO/iVKUqOpJy6qepkQp6rGaFZhV9UQoim3F4jujapUIRX2KcfxoVK0SnajktRqeUvpg9sw3NlHZqxjHPxOI0pCtRTxtTWsI4hJ1qla5N/7TqEQtxBnpxrx6JyZRvKonbbdYKiJRAxlPz22K6WIRxeRiKdpysZRdUYtxc/LN34liMq1Cy7RKq6I5KcrkEseZ6mi0De2vvzGsTKvwsz21rMIUom7U1/EfblVH+zA5yuyvRDH2fbFUS6QoI1MXJoqI9FPBsHVRdPCiysUtjzJN1zz99IsIRJGtONFHl71VghdFyFz0u5m2WqUOu6JMDnL6Amnd9gYkJHkRp1lPOy06sPutNzBgJ2vYOrS+nq9qlaTb4gw5j3oyuMQnOwv+ep+ZF2bytXgcbJxWOUeKcrDEo39RZCx7yr2uRqwRQd/rLWS1SlnVA1EKEpFWKVy1SD/9IlxRX9VPz9WssyOBimIyrVK4Wlo5YqiiyFLe3lnaWyVQUeV1yWoVawcMT5Tc2pd2SKucE6So0hMXNbR2yPBEVWkVgcU9aMITRchWxNPM5t4qAYqa81kBnSlT+20IThSbi3TmzO4lhSZqehBVYi+WrygoUYzkVdq0UFW7CMiUoESRXG7F+mbxoJygRI3lknPzqp5aQhK1MFgsZUxAogYyniZ9bP0Ujii+CCi1lVY5JxhRexlPe9LLtYQhqqrqScs1iupHaR0JQ5S4jNRe+klxhksXdarqsZdWOce5qJQOTZ4v/5fTlrXL7sdSsXEv6kJwvdvPxQBRZkBUQyCqIRDVEAeiuu/syot6/vZ708HOruPdsBunp+abjgcyYHeBL9nbyb1VJq5b4jE/q1Ww87gS/oLlij12/Ffyc7EUUPJzsZTr1vjMnZwUDG1UHQYKS77eBLRAPOnYyn6XYxxXUph5F+H0gTcmaWDJ6YXdGeJJCSPJQczHbVerBAUjVzO5Za3rtvjNlXzKab9axUPajixJWdXD6aFaxT/aj8C9Vqt4yLRD2qwax2NJqyQdRJX0U63iIR1ElT0vnhdRtxcV2YuoO3W9vqp6fKTLYN5ftYqHsGzaGtdtvxhiGccBAAAAAAAAAAAAQC3/ACFSS+LGE3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2263"/>
            <a:ext cx="1512168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347" y="650693"/>
            <a:ext cx="19442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9" name="Picture 5" descr="http://www.bbc.co.uk/staticarchive/5d2e3201bc7a572e83569f9f2987c23119e0d1a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6997"/>
            <a:ext cx="1512168" cy="682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7347" y="1275327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432048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transducer</a:t>
            </a:r>
            <a:r>
              <a:rPr lang="en-GB" sz="2000" dirty="0" smtClean="0">
                <a:latin typeface="Comic Sans MS" panose="030F0702030302020204" pitchFamily="66" charset="0"/>
              </a:rPr>
              <a:t> is an electronic device that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</a:t>
            </a:r>
            <a:r>
              <a:rPr lang="en-GB" sz="2000" dirty="0" smtClean="0">
                <a:latin typeface="Comic Sans MS" panose="030F0702030302020204" pitchFamily="66" charset="0"/>
              </a:rPr>
              <a:t> energy from one form into another.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429000"/>
            <a:ext cx="4176464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(LDR)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 decreases </a:t>
            </a:r>
            <a:r>
              <a:rPr lang="en-GB" dirty="0" smtClean="0">
                <a:latin typeface="Comic Sans MS" panose="030F0702030302020204" pitchFamily="66" charset="0"/>
              </a:rPr>
              <a:t>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intensity 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In the </a:t>
            </a:r>
            <a:r>
              <a:rPr lang="en-GB" b="1" u="sng" dirty="0" smtClean="0">
                <a:latin typeface="Comic Sans MS" panose="030F0702030302020204" pitchFamily="66" charset="0"/>
              </a:rPr>
              <a:t>dark</a:t>
            </a:r>
            <a:r>
              <a:rPr lang="en-GB" dirty="0" smtClean="0">
                <a:latin typeface="Comic Sans MS" panose="030F0702030302020204" pitchFamily="66" charset="0"/>
              </a:rPr>
              <a:t> and at low light levels the resistance of an LDR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</a:t>
            </a:r>
            <a:r>
              <a:rPr lang="en-GB" dirty="0" smtClean="0">
                <a:latin typeface="Comic Sans MS" panose="030F0702030302020204" pitchFamily="66" charset="0"/>
              </a:rPr>
              <a:t>, and little current can flow through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bright</a:t>
            </a:r>
            <a:r>
              <a:rPr lang="en-GB" dirty="0" smtClean="0">
                <a:latin typeface="Comic Sans MS" panose="030F0702030302020204" pitchFamily="66" charset="0"/>
              </a:rPr>
              <a:t> light the resistance of an LDR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</a:t>
            </a:r>
            <a:r>
              <a:rPr lang="en-GB" dirty="0" smtClean="0">
                <a:latin typeface="Comic Sans MS" panose="030F0702030302020204" pitchFamily="66" charset="0"/>
              </a:rPr>
              <a:t>, and current can flow through it.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600200" cy="160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9672" y="332656"/>
            <a:ext cx="2808312" cy="1872208"/>
          </a:xfrm>
          <a:prstGeom prst="wedgeEllipseCallout">
            <a:avLst>
              <a:gd name="adj1" fmla="val -58535"/>
              <a:gd name="adj2" fmla="val 48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Describe the action of thermistors and light- dependent resistors and show understanding of their use as input transducers </a:t>
            </a:r>
          </a:p>
        </p:txBody>
      </p:sp>
      <p:sp>
        <p:nvSpPr>
          <p:cNvPr id="4" name="AutoShape 2" descr="data:image/png;base64,iVBORw0KGgoAAAANSUhEUgAAASgAAACqCAMAAAAp1iJMAAAAe1BMVEX///8AAADJycnQ0NDs7OyxsbHh4eH39/eMjIz09PSbm5v8/PwEBAQPDw/w8PDo6OgZGRm/v79HR0eFhYVnZ2fa2tqioqJxcXEsLCweHh57e3tsbGxbW1vOzs7BwcGTk5M8PDytra0uLi41NTVgYGBVVVUlJSUTExNCQkLLIuq8AAAFSUlEQVR4nO2dAVfqIBiGQdNprM0sNU0rs6z//wvvNsDKLmxsLBDe55w6555rG3vOB7JvH4wQAAAAAAAAAAAAAAAAAAAAAAAAAEQHY2S0KH+DOkb044pAlJ4ikvaU0tnUdUN8h5EJTQtTR0RUDRuaFqJSenDdEK9hZFXGU6lq7LotfnNfSaLwpKMYld4p17TO8a2ngb2IfndIXDfFa6avot/NE8SThmxdxVPhyXVL/Cbno1NK3123xG8WlaWi661ct8RvhlWnK37uXLfEbwaUi6LXGMZ13PLhKS08AQ3cU8Ee8aRjKcKJjly3xG8mMp4GiCcdG+kJ6V8tKzHNRLpAz0rG0xj9TgUretqbiKd17ro1HsPKtAr3dMgQTyoKMdMHkaZ7IRjHVRResqOIpznCSUd+I4bxLYMoDWMq4kmdVnHQHbMrz8iGclqwSpQfchBnd9Q/0tpPOHiqPqltlI84eBQDURAFUQ5FpfXjZ898b4GmMeK/3EWUc1ENcS0qpbcj1xyFi5u9+jOP1LEoSv/+zGfci4Zo0yrXsYti7JPyG7zjVHd/ErkoRpIH8TT4wP+tInJRJJPpp3nNTVzkovKj8PRed7Mbsygm0yqUPtZ+OGZRslqF0k39Z+MVxciOz+OaVfXEK6qs6uFVh89NPh2vqJEcn5aNsuORimK8WoU2r1aJVBR5lkmDp4ZPW6IUxcidmI7TQdO/iVKUqOpJy6qepkQp6rGaFZhV9UQoim3F4jujapUIRX2KcfxoVK0SnajktRqeUvpg9sw3NlHZqxjHPxOI0pCtRTxtTWsI4hJ1qla5N/7TqEQtxBnpxrx6JyZRvKonbbdYKiJRAxlPz22K6WIRxeRiKdpysZRdUYtxc/LN34liMq1Cy7RKq6I5KcrkEseZ6mi0De2vvzGsTKvwsz21rMIUom7U1/EfblVH+zA5yuyvRDH2fbFUS6QoI1MXJoqI9FPBsHVRdPCiysUtjzJN1zz99IsIRJGtONFHl71VghdFyFz0u5m2WqUOu6JMDnL6Amnd9gYkJHkRp1lPOy06sPutNzBgJ2vYOrS+nq9qlaTb4gw5j3oyuMQnOwv+ep+ZF2bytXgcbJxWOUeKcrDEo39RZCx7yr2uRqwRQd/rLWS1SlnVA1EKEpFWKVy1SD/9IlxRX9VPz9WssyOBimIyrVK4Wlo5YqiiyFLe3lnaWyVQUeV1yWoVawcMT5Tc2pd2SKucE6So0hMXNbR2yPBEVWkVgcU9aMITRchWxNPM5t4qAYqa81kBnSlT+20IThSbi3TmzO4lhSZqehBVYi+WrygoUYzkVdq0UFW7CMiUoESRXG7F+mbxoJygRI3lknPzqp5aQhK1MFgsZUxAogYyniZ9bP0Ujii+CCi1lVY5JxhRexlPe9LLtYQhqqrqScs1iupHaR0JQ5S4jNRe+klxhksXdarqsZdWOce5qJQOTZ4v/5fTlrXL7sdSsXEv6kJwvdvPxQBRZkBUQyCqIRDVEAeiuu/syot6/vZ708HOruPdsBunp+abjgcyYHeBL9nbyb1VJq5b4jE/q1Ww87gS/oLlij12/Ffyc7EUUPJzsZTr1vjMnZwUDG1UHQYKS77eBLRAPOnYyn6XYxxXUph5F+H0gTcmaWDJ6YXdGeJJCSPJQczHbVerBAUjVzO5Za3rtvjNlXzKab9axUPajixJWdXD6aFaxT/aj8C9Vqt4yLRD2qwax2NJqyQdRJX0U63iIR1ElT0vnhdRtxcV2YuoO3W9vqp6fKTLYN5ftYqHsGzaGtdtvxhiGccBAAAAAAAAAAAAQC3/ACFSS+LGE3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2263"/>
            <a:ext cx="1512168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347" y="650693"/>
            <a:ext cx="19442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Thermistor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9" name="Picture 5" descr="http://www.bbc.co.uk/staticarchive/5d2e3201bc7a572e83569f9f2987c23119e0d1a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6997"/>
            <a:ext cx="1512168" cy="682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7347" y="1275327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432048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transducer</a:t>
            </a:r>
            <a:r>
              <a:rPr lang="en-GB" sz="2000" dirty="0" smtClean="0">
                <a:latin typeface="Comic Sans MS" panose="030F0702030302020204" pitchFamily="66" charset="0"/>
              </a:rPr>
              <a:t> is an electronic device that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</a:t>
            </a:r>
            <a:r>
              <a:rPr lang="en-GB" sz="2000" dirty="0" smtClean="0">
                <a:latin typeface="Comic Sans MS" panose="030F0702030302020204" pitchFamily="66" charset="0"/>
              </a:rPr>
              <a:t> energy from one form into another.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429000"/>
            <a:ext cx="4176464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dependent resistor</a:t>
            </a:r>
            <a:r>
              <a:rPr lang="en-GB" dirty="0" smtClean="0">
                <a:latin typeface="Comic Sans MS" panose="030F0702030302020204" pitchFamily="66" charset="0"/>
              </a:rPr>
              <a:t> (LDR) –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resistance decreases </a:t>
            </a:r>
            <a:r>
              <a:rPr lang="en-GB" dirty="0" smtClean="0">
                <a:latin typeface="Comic Sans MS" panose="030F0702030302020204" pitchFamily="66" charset="0"/>
              </a:rPr>
              <a:t>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intensity 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In the </a:t>
            </a:r>
            <a:r>
              <a:rPr lang="en-GB" b="1" u="sng" dirty="0" smtClean="0">
                <a:latin typeface="Comic Sans MS" panose="030F0702030302020204" pitchFamily="66" charset="0"/>
              </a:rPr>
              <a:t>dark</a:t>
            </a:r>
            <a:r>
              <a:rPr lang="en-GB" dirty="0" smtClean="0">
                <a:latin typeface="Comic Sans MS" panose="030F0702030302020204" pitchFamily="66" charset="0"/>
              </a:rPr>
              <a:t> and at low light levels the resistance of an LDR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</a:t>
            </a:r>
            <a:r>
              <a:rPr lang="en-GB" dirty="0" smtClean="0">
                <a:latin typeface="Comic Sans MS" panose="030F0702030302020204" pitchFamily="66" charset="0"/>
              </a:rPr>
              <a:t>, and little current can flow through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bright</a:t>
            </a:r>
            <a:r>
              <a:rPr lang="en-GB" dirty="0" smtClean="0">
                <a:latin typeface="Comic Sans MS" panose="030F0702030302020204" pitchFamily="66" charset="0"/>
              </a:rPr>
              <a:t> light the resistance of an LDR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</a:t>
            </a:r>
            <a:r>
              <a:rPr lang="en-GB" dirty="0" smtClean="0">
                <a:latin typeface="Comic Sans MS" panose="030F0702030302020204" pitchFamily="66" charset="0"/>
              </a:rPr>
              <a:t>, and current can flow through it.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84984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LDR used in a security light circuit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82" y="3654316"/>
            <a:ext cx="1562558" cy="1439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32240" y="4038050"/>
            <a:ext cx="1238921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www.buildcircuit.com</a:t>
            </a:r>
            <a:endParaRPr lang="en-GB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093644"/>
            <a:ext cx="45720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b="1" u="sng" dirty="0" smtClean="0">
                <a:solidFill>
                  <a:srgbClr val="FF0000"/>
                </a:solidFill>
              </a:rPr>
              <a:t>daylight</a:t>
            </a:r>
            <a:r>
              <a:rPr lang="en-GB" dirty="0" smtClean="0"/>
              <a:t> the LDR has a </a:t>
            </a:r>
            <a:r>
              <a:rPr lang="en-GB" b="1" u="sng" dirty="0" smtClean="0">
                <a:solidFill>
                  <a:srgbClr val="FF0000"/>
                </a:solidFill>
              </a:rPr>
              <a:t>low resistance </a:t>
            </a:r>
            <a:r>
              <a:rPr lang="en-GB" dirty="0" smtClean="0"/>
              <a:t>and a </a:t>
            </a:r>
            <a:r>
              <a:rPr lang="en-GB" b="1" u="sng" dirty="0" smtClean="0">
                <a:solidFill>
                  <a:srgbClr val="FF0000"/>
                </a:solidFill>
              </a:rPr>
              <a:t>low share </a:t>
            </a:r>
            <a:r>
              <a:rPr lang="en-GB" dirty="0" smtClean="0"/>
              <a:t>of the battery voltage – </a:t>
            </a:r>
            <a:r>
              <a:rPr lang="en-GB" b="1" u="sng" dirty="0" smtClean="0">
                <a:solidFill>
                  <a:srgbClr val="FF0000"/>
                </a:solidFill>
              </a:rPr>
              <a:t>too low </a:t>
            </a:r>
            <a:r>
              <a:rPr lang="en-GB" dirty="0" smtClean="0"/>
              <a:t>to switch the transistor on.  In </a:t>
            </a:r>
            <a:r>
              <a:rPr lang="en-GB" b="1" u="sng" dirty="0" smtClean="0">
                <a:solidFill>
                  <a:srgbClr val="FF0000"/>
                </a:solidFill>
              </a:rPr>
              <a:t>darkness</a:t>
            </a:r>
            <a:r>
              <a:rPr lang="en-GB" dirty="0" smtClean="0"/>
              <a:t> the LDR resistance </a:t>
            </a:r>
            <a:r>
              <a:rPr lang="en-GB" b="1" u="sng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, so does its share of the battery voltage.  This is now </a:t>
            </a:r>
            <a:r>
              <a:rPr lang="en-GB" b="1" u="sng" dirty="0" smtClean="0">
                <a:solidFill>
                  <a:srgbClr val="FF0000"/>
                </a:solidFill>
              </a:rPr>
              <a:t>sufficient</a:t>
            </a:r>
            <a:r>
              <a:rPr lang="en-GB" dirty="0" smtClean="0"/>
              <a:t> to switch the transistor on, and the </a:t>
            </a:r>
            <a:r>
              <a:rPr lang="en-GB" b="1" u="sng" dirty="0" smtClean="0">
                <a:solidFill>
                  <a:srgbClr val="FF0000"/>
                </a:solidFill>
              </a:rPr>
              <a:t>bulb lights up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62"/>
            <a:ext cx="1990339" cy="19903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15616" y="44624"/>
            <a:ext cx="3312368" cy="2291387"/>
          </a:xfrm>
          <a:prstGeom prst="cloudCallout">
            <a:avLst>
              <a:gd name="adj1" fmla="val -58899"/>
              <a:gd name="adj2" fmla="val 27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relay is a device which uses a low current circuit to switch a high current circuit on or off.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3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22174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Switch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Resistor (fixed)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367923" cy="102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12" y="5373216"/>
            <a:ext cx="17281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55345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Resistor (variable)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Heater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48" y="3949962"/>
            <a:ext cx="1584176" cy="8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48" y="5373216"/>
            <a:ext cx="180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62"/>
            <a:ext cx="1990339" cy="19903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15616" y="44624"/>
            <a:ext cx="3312368" cy="2291387"/>
          </a:xfrm>
          <a:prstGeom prst="cloudCallout">
            <a:avLst>
              <a:gd name="adj1" fmla="val -58899"/>
              <a:gd name="adj2" fmla="val 27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relay is a device which uses a low current circuit to switch a high current circuit on or off.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7501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62"/>
            <a:ext cx="1990339" cy="19903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15616" y="44624"/>
            <a:ext cx="3312368" cy="2291387"/>
          </a:xfrm>
          <a:prstGeom prst="cloudCallout">
            <a:avLst>
              <a:gd name="adj1" fmla="val -58899"/>
              <a:gd name="adj2" fmla="val 27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relay is a device which uses a low current circuit to switch a high current circuit on or off.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7501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A coil with an armature above that links to switch contac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3864"/>
            <a:ext cx="3312368" cy="21877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6551662"/>
            <a:ext cx="15829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Low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0489" y="6560816"/>
            <a:ext cx="172946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High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62"/>
            <a:ext cx="1990339" cy="19903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15616" y="44624"/>
            <a:ext cx="3312368" cy="2291387"/>
          </a:xfrm>
          <a:prstGeom prst="cloudCallout">
            <a:avLst>
              <a:gd name="adj1" fmla="val -58899"/>
              <a:gd name="adj2" fmla="val 27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relay is a device which uses a low current circuit to switch a high current circuit on or off.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7501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A coil with an armature above that links to switch contac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3864"/>
            <a:ext cx="3312368" cy="21877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6551662"/>
            <a:ext cx="15829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Low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0489" y="6560816"/>
            <a:ext cx="172946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High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429000"/>
            <a:ext cx="417646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switch in the low current circuit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, it turns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on </a:t>
            </a:r>
            <a:r>
              <a:rPr lang="en-GB" dirty="0" smtClean="0">
                <a:latin typeface="Comic Sans MS" panose="030F0702030302020204" pitchFamily="66" charset="0"/>
              </a:rPr>
              <a:t>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armature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951068" y="57332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62"/>
            <a:ext cx="1990339" cy="19903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15616" y="44624"/>
            <a:ext cx="3312368" cy="2291387"/>
          </a:xfrm>
          <a:prstGeom prst="cloudCallout">
            <a:avLst>
              <a:gd name="adj1" fmla="val -58899"/>
              <a:gd name="adj2" fmla="val 27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relay is a device which uses a low current circuit to switch a high current circuit on or off.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7501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A coil with an armature above that links to switch contac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3864"/>
            <a:ext cx="3312368" cy="21877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6551662"/>
            <a:ext cx="15829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Low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0489" y="6560816"/>
            <a:ext cx="172946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High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429000"/>
            <a:ext cx="41764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switch in the low current circuit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, it turns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on </a:t>
            </a:r>
            <a:r>
              <a:rPr lang="en-GB" dirty="0" smtClean="0">
                <a:latin typeface="Comic Sans MS" panose="030F0702030302020204" pitchFamily="66" charset="0"/>
              </a:rPr>
              <a:t>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armature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armature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pivots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closes the switch contacts</a:t>
            </a:r>
            <a:r>
              <a:rPr lang="en-GB" dirty="0" smtClean="0">
                <a:latin typeface="Comic Sans MS" panose="030F0702030302020204" pitchFamily="66" charset="0"/>
              </a:rPr>
              <a:t> in the high current circuit.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51068" y="57332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987824" y="46531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9" y="1244521"/>
            <a:ext cx="1728192" cy="21829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56176" y="188640"/>
            <a:ext cx="2520280" cy="1728192"/>
          </a:xfrm>
          <a:prstGeom prst="wedgeEllipseCallout">
            <a:avLst>
              <a:gd name="adj1" fmla="val -62843"/>
              <a:gd name="adj2" fmla="val 4133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finally …..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RELAYS!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62"/>
            <a:ext cx="1990339" cy="19903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15616" y="44624"/>
            <a:ext cx="3312368" cy="2291387"/>
          </a:xfrm>
          <a:prstGeom prst="cloudCallout">
            <a:avLst>
              <a:gd name="adj1" fmla="val -58899"/>
              <a:gd name="adj2" fmla="val 27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relay is a device which uses a low current circuit to switch a high current circuit on or off.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7501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A coil with an armature above that links to switch contac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3864"/>
            <a:ext cx="3312368" cy="21877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3" y="6551662"/>
            <a:ext cx="15829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Low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0489" y="6560816"/>
            <a:ext cx="172946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High current circuit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429000"/>
            <a:ext cx="4176464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switch in the low current circuit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, it turns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on </a:t>
            </a:r>
            <a:r>
              <a:rPr lang="en-GB" dirty="0" smtClean="0">
                <a:latin typeface="Comic Sans MS" panose="030F0702030302020204" pitchFamily="66" charset="0"/>
              </a:rPr>
              <a:t>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armature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armature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pivots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closes the switch contacts</a:t>
            </a:r>
            <a:r>
              <a:rPr lang="en-GB" dirty="0" smtClean="0">
                <a:latin typeface="Comic Sans MS" panose="030F0702030302020204" pitchFamily="66" charset="0"/>
              </a:rPr>
              <a:t> in the high current circuit.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low current switch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opened</a:t>
            </a:r>
            <a:r>
              <a:rPr lang="en-GB" dirty="0" smtClean="0">
                <a:latin typeface="Comic Sans MS" panose="030F0702030302020204" pitchFamily="66" charset="0"/>
              </a:rPr>
              <a:t> the electromagnet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stops pulling</a:t>
            </a:r>
            <a:r>
              <a:rPr lang="en-GB" dirty="0" smtClean="0">
                <a:latin typeface="Comic Sans MS" panose="030F0702030302020204" pitchFamily="66" charset="0"/>
              </a:rPr>
              <a:t> the armature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broken</a:t>
            </a:r>
            <a:r>
              <a:rPr lang="en-GB" dirty="0" smtClean="0">
                <a:latin typeface="Comic Sans MS" panose="030F0702030302020204" pitchFamily="66" charset="0"/>
              </a:rPr>
              <a:t> again.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51068" y="57332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987824" y="46531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174485" y="50292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6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544" y="548680"/>
            <a:ext cx="8208912" cy="597666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4586"/>
              </p:ext>
            </p:extLst>
          </p:nvPr>
        </p:nvGraphicFramePr>
        <p:xfrm>
          <a:off x="1043608" y="1484784"/>
          <a:ext cx="7128792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Understand that the current at every point in a series circuit is the same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Give the combined resistance of two or more resistors in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that, for a parallel circuit, the current from the source is larger than the current in each branch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that the combined resistance of two resistors in parallel is less than that of either resistor by itself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State the advantages of connecting lamps in parallel in a lighting circuit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variable potential divider (potentiometer)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thermistors and light- dependent resistors and show understanding of their use as input transducers </a:t>
                      </a:r>
                    </a:p>
                    <a:p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• Describe the action of a relay and show understanding of its use in switching </a:t>
                      </a:r>
                      <a:r>
                        <a:rPr lang="en-GB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circuits</a:t>
                      </a:r>
                      <a:endParaRPr lang="en-GB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 and interpret circuit diagrams containing diodes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Calculate the combined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e.m.f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of several sources in series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sum of the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p.d.s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across the components in a series circuit is equal to the total </a:t>
                      </a:r>
                      <a:r>
                        <a:rPr lang="en-GB" sz="1300" b="0" dirty="0" err="1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p.d</a:t>
                      </a: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. across the supply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Recall and use the fact that the current from the source is the sum of the currents in the separate branches of a parallel circuit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• Calculate the effective resistance of two resistors in parallel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Describe the action of a diode and show understanding of its use as a rectifier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Recognise and show understanding of circuits operating as light-sensitive switches and temperature-operated alarms (to include the use of a relay)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 circuits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1536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Cell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Battery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27070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Resistor (variable)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Heater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48" y="3949962"/>
            <a:ext cx="1584176" cy="8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48" y="5373216"/>
            <a:ext cx="180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302732" y="4441304"/>
            <a:ext cx="6663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465512" y="4038899"/>
            <a:ext cx="818728" cy="721004"/>
            <a:chOff x="2465512" y="4038899"/>
            <a:chExt cx="818728" cy="72100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465512" y="4437112"/>
              <a:ext cx="6663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53116" y="4038899"/>
              <a:ext cx="0" cy="7210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84240" y="4293096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65" y="5248597"/>
            <a:ext cx="841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3779912" y="5638417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41373" y="5248597"/>
            <a:ext cx="0" cy="721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79912" y="5490209"/>
            <a:ext cx="0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3"/>
          </p:cNvCxnSpPr>
          <p:nvPr/>
        </p:nvCxnSpPr>
        <p:spPr>
          <a:xfrm>
            <a:off x="3284240" y="5611341"/>
            <a:ext cx="35713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sources, switches, resistors (fixed and variable), heaters, thermistors, light-dependent resistors, lamps, ammeters, voltmeters, galvanometers, magnetising coils, transformers, bells, fuses and relays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168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Draw and interpret circuit diagrams containing diodes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08920" cy="29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Components 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840252" y="8367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28184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4288" y="1782108"/>
            <a:ext cx="288032" cy="657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30493"/>
              </p:ext>
            </p:extLst>
          </p:nvPr>
        </p:nvGraphicFramePr>
        <p:xfrm>
          <a:off x="273296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Cell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Battery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3548"/>
              </p:ext>
            </p:extLst>
          </p:nvPr>
        </p:nvGraphicFramePr>
        <p:xfrm>
          <a:off x="4798912" y="3717032"/>
          <a:ext cx="4082680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340"/>
                <a:gridCol w="204134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Thermistor</a:t>
                      </a:r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Light dependent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resistor (LDR)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302732" y="4441304"/>
            <a:ext cx="6663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465512" y="4038899"/>
            <a:ext cx="818728" cy="721004"/>
            <a:chOff x="2465512" y="4038899"/>
            <a:chExt cx="818728" cy="72100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465512" y="4437112"/>
              <a:ext cx="6663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53116" y="4038899"/>
              <a:ext cx="0" cy="7210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84240" y="4293096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65" y="5248597"/>
            <a:ext cx="841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3779912" y="5638417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41373" y="5248597"/>
            <a:ext cx="0" cy="721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79912" y="5490209"/>
            <a:ext cx="0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3"/>
          </p:cNvCxnSpPr>
          <p:nvPr/>
        </p:nvCxnSpPr>
        <p:spPr>
          <a:xfrm>
            <a:off x="3284240" y="5611341"/>
            <a:ext cx="35713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56435"/>
            <a:ext cx="1871144" cy="10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79" y="5095424"/>
            <a:ext cx="1265954" cy="101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2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4990</Words>
  <Application>Microsoft Office PowerPoint</Application>
  <PresentationFormat>On-screen Show (4:3)</PresentationFormat>
  <Paragraphs>491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40</cp:revision>
  <dcterms:created xsi:type="dcterms:W3CDTF">2014-10-13T20:50:03Z</dcterms:created>
  <dcterms:modified xsi:type="dcterms:W3CDTF">2014-11-23T18:35:04Z</dcterms:modified>
</cp:coreProperties>
</file>