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8" r:id="rId39"/>
    <p:sldId id="309" r:id="rId40"/>
    <p:sldId id="310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261" r:id="rId61"/>
    <p:sldId id="26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00FF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6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1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2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4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1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13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23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25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5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4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4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7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8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6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0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520-669F-4637-B881-88581425EFD0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45C6-2799-4691-84C3-E41081A6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F3B4-789E-4AB3-9A49-4916EA5B45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9CFB-4158-4A71-8BB1-EA589B6B6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 Nuclear Atom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076825" y="2420938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0070C0"/>
                </a:solidFill>
              </a:rPr>
              <a:t>The Electrons</a:t>
            </a:r>
          </a:p>
        </p:txBody>
      </p:sp>
      <p:sp>
        <p:nvSpPr>
          <p:cNvPr id="8" name="Right Arrow 7"/>
          <p:cNvSpPr/>
          <p:nvPr/>
        </p:nvSpPr>
        <p:spPr>
          <a:xfrm rot="11560661">
            <a:off x="2835275" y="2287588"/>
            <a:ext cx="2149475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076825" y="306863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1)  Move </a:t>
            </a:r>
            <a:r>
              <a:rPr lang="en-GB" altLang="en-US" u="sng">
                <a:solidFill>
                  <a:srgbClr val="0070C0"/>
                </a:solidFill>
              </a:rPr>
              <a:t>around</a:t>
            </a:r>
            <a:r>
              <a:rPr lang="en-GB" altLang="en-US"/>
              <a:t> the nucleus. </a:t>
            </a:r>
          </a:p>
        </p:txBody>
      </p:sp>
    </p:spTree>
    <p:extLst>
      <p:ext uri="{BB962C8B-B14F-4D97-AF65-F5344CB8AC3E}">
        <p14:creationId xmlns:p14="http://schemas.microsoft.com/office/powerpoint/2010/main" val="2168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076825" y="2420938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0070C0"/>
                </a:solidFill>
              </a:rPr>
              <a:t>The Electrons</a:t>
            </a:r>
          </a:p>
        </p:txBody>
      </p:sp>
      <p:sp>
        <p:nvSpPr>
          <p:cNvPr id="8" name="Right Arrow 7"/>
          <p:cNvSpPr/>
          <p:nvPr/>
        </p:nvSpPr>
        <p:spPr>
          <a:xfrm rot="11560661">
            <a:off x="2835275" y="2287588"/>
            <a:ext cx="2149475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76825" y="3068638"/>
            <a:ext cx="3816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around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nucleus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They’re </a:t>
            </a:r>
            <a:r>
              <a:rPr lang="en-GB" u="sng" dirty="0">
                <a:solidFill>
                  <a:srgbClr val="0070C0"/>
                </a:solidFill>
              </a:rPr>
              <a:t>negatively charged</a:t>
            </a:r>
            <a:r>
              <a:rPr lang="en-GB" dirty="0"/>
              <a:t>. . </a:t>
            </a:r>
          </a:p>
        </p:txBody>
      </p:sp>
    </p:spTree>
    <p:extLst>
      <p:ext uri="{BB962C8B-B14F-4D97-AF65-F5344CB8AC3E}">
        <p14:creationId xmlns:p14="http://schemas.microsoft.com/office/powerpoint/2010/main" val="18316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076825" y="2420938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0070C0"/>
                </a:solidFill>
              </a:rPr>
              <a:t>The Electrons</a:t>
            </a:r>
          </a:p>
        </p:txBody>
      </p:sp>
      <p:sp>
        <p:nvSpPr>
          <p:cNvPr id="8" name="Right Arrow 7"/>
          <p:cNvSpPr/>
          <p:nvPr/>
        </p:nvSpPr>
        <p:spPr>
          <a:xfrm rot="11560661">
            <a:off x="2835275" y="2287588"/>
            <a:ext cx="2149475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76825" y="3068638"/>
            <a:ext cx="3816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around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nucleus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negatively charged</a:t>
            </a:r>
            <a:r>
              <a:rPr lang="en-GB" dirty="0"/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They’re </a:t>
            </a:r>
            <a:r>
              <a:rPr lang="en-GB" u="sng" dirty="0">
                <a:solidFill>
                  <a:srgbClr val="0070C0"/>
                </a:solidFill>
              </a:rPr>
              <a:t>tiny</a:t>
            </a:r>
            <a:r>
              <a:rPr lang="en-GB" dirty="0"/>
              <a:t>, but they </a:t>
            </a:r>
            <a:r>
              <a:rPr lang="en-GB" u="sng" dirty="0">
                <a:solidFill>
                  <a:srgbClr val="0070C0"/>
                </a:solidFill>
              </a:rPr>
              <a:t>cover a lot of space</a:t>
            </a:r>
            <a:r>
              <a:rPr lang="en-GB" dirty="0"/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5973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076825" y="2420938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0070C0"/>
                </a:solidFill>
              </a:rPr>
              <a:t>The Electrons</a:t>
            </a:r>
          </a:p>
        </p:txBody>
      </p:sp>
      <p:sp>
        <p:nvSpPr>
          <p:cNvPr id="8" name="Right Arrow 7"/>
          <p:cNvSpPr/>
          <p:nvPr/>
        </p:nvSpPr>
        <p:spPr>
          <a:xfrm rot="11560661">
            <a:off x="2835275" y="2287588"/>
            <a:ext cx="2149475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76825" y="3068638"/>
            <a:ext cx="38163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around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nucleus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negatively charged</a:t>
            </a:r>
            <a:r>
              <a:rPr lang="en-GB" dirty="0"/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tiny</a:t>
            </a:r>
            <a:r>
              <a:rPr lang="en-GB" dirty="0"/>
              <a:t>,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they </a:t>
            </a:r>
            <a:r>
              <a:rPr lang="en-GB" u="sng" dirty="0">
                <a:solidFill>
                  <a:srgbClr val="0070C0"/>
                </a:solidFill>
              </a:rPr>
              <a:t>cover a lot of space</a:t>
            </a:r>
            <a:r>
              <a:rPr lang="en-GB" dirty="0"/>
              <a:t>..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The </a:t>
            </a:r>
            <a:r>
              <a:rPr lang="en-GB" u="sng" dirty="0">
                <a:solidFill>
                  <a:srgbClr val="0070C0"/>
                </a:solidFill>
              </a:rPr>
              <a:t>volume</a:t>
            </a:r>
            <a:r>
              <a:rPr lang="en-GB" dirty="0"/>
              <a:t> their orbits occupy determines </a:t>
            </a:r>
            <a:r>
              <a:rPr lang="en-GB" u="sng" dirty="0">
                <a:solidFill>
                  <a:srgbClr val="0070C0"/>
                </a:solidFill>
              </a:rPr>
              <a:t>how big the atom is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2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076825" y="2420938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0070C0"/>
                </a:solidFill>
              </a:rPr>
              <a:t>The Electrons</a:t>
            </a:r>
          </a:p>
        </p:txBody>
      </p:sp>
      <p:sp>
        <p:nvSpPr>
          <p:cNvPr id="8" name="Right Arrow 7"/>
          <p:cNvSpPr/>
          <p:nvPr/>
        </p:nvSpPr>
        <p:spPr>
          <a:xfrm rot="11560661">
            <a:off x="2835275" y="2287588"/>
            <a:ext cx="2149475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76825" y="3068638"/>
            <a:ext cx="38163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around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nucleus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negatively charged</a:t>
            </a:r>
            <a:r>
              <a:rPr lang="en-GB" dirty="0"/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tiny</a:t>
            </a:r>
            <a:r>
              <a:rPr lang="en-GB" dirty="0"/>
              <a:t>,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they </a:t>
            </a:r>
            <a:r>
              <a:rPr lang="en-GB" u="sng" dirty="0">
                <a:solidFill>
                  <a:srgbClr val="0070C0"/>
                </a:solidFill>
              </a:rPr>
              <a:t>cover a lot of space</a:t>
            </a:r>
            <a:r>
              <a:rPr lang="en-GB" dirty="0"/>
              <a:t>..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volume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their orbits occupy determines </a:t>
            </a:r>
            <a:r>
              <a:rPr lang="en-GB" u="sng" dirty="0">
                <a:solidFill>
                  <a:srgbClr val="0070C0"/>
                </a:solidFill>
              </a:rPr>
              <a:t>how big the atom is</a:t>
            </a:r>
            <a:r>
              <a:rPr lang="en-GB" dirty="0"/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They have </a:t>
            </a:r>
            <a:r>
              <a:rPr lang="en-GB" u="sng" dirty="0">
                <a:solidFill>
                  <a:srgbClr val="0070C0"/>
                </a:solidFill>
              </a:rPr>
              <a:t>virtually no mass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59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076825" y="2420938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0070C0"/>
                </a:solidFill>
              </a:rPr>
              <a:t>The Electrons</a:t>
            </a:r>
          </a:p>
        </p:txBody>
      </p:sp>
      <p:sp>
        <p:nvSpPr>
          <p:cNvPr id="8" name="Right Arrow 7"/>
          <p:cNvSpPr/>
          <p:nvPr/>
        </p:nvSpPr>
        <p:spPr>
          <a:xfrm rot="11560661">
            <a:off x="2835275" y="2287588"/>
            <a:ext cx="2149475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76825" y="3068638"/>
            <a:ext cx="381635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around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nucleus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negatively charged</a:t>
            </a:r>
            <a:r>
              <a:rPr lang="en-GB" dirty="0"/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tiny</a:t>
            </a:r>
            <a:r>
              <a:rPr lang="en-GB" dirty="0"/>
              <a:t>,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they </a:t>
            </a:r>
            <a:r>
              <a:rPr lang="en-GB" u="sng" dirty="0">
                <a:solidFill>
                  <a:srgbClr val="0070C0"/>
                </a:solidFill>
              </a:rPr>
              <a:t>cover a lot of space</a:t>
            </a:r>
            <a:r>
              <a:rPr lang="en-GB" dirty="0"/>
              <a:t>..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volume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their orbits occupy determines </a:t>
            </a:r>
            <a:r>
              <a:rPr lang="en-GB" u="sng" dirty="0">
                <a:solidFill>
                  <a:srgbClr val="0070C0"/>
                </a:solidFill>
              </a:rPr>
              <a:t>how big the atom is</a:t>
            </a:r>
            <a:r>
              <a:rPr lang="en-GB" dirty="0"/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have </a:t>
            </a:r>
            <a:r>
              <a:rPr lang="en-GB" u="sng" dirty="0">
                <a:solidFill>
                  <a:srgbClr val="0070C0"/>
                </a:solidFill>
              </a:rPr>
              <a:t>virtually no mass</a:t>
            </a:r>
            <a:r>
              <a:rPr lang="en-GB" dirty="0"/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They occupy </a:t>
            </a:r>
            <a:r>
              <a:rPr lang="en-GB" u="sng" dirty="0">
                <a:solidFill>
                  <a:srgbClr val="0070C0"/>
                </a:solidFill>
              </a:rPr>
              <a:t>shells</a:t>
            </a:r>
            <a:r>
              <a:rPr lang="en-GB" dirty="0"/>
              <a:t> around the nucleus. </a:t>
            </a:r>
          </a:p>
        </p:txBody>
      </p:sp>
    </p:spTree>
    <p:extLst>
      <p:ext uri="{BB962C8B-B14F-4D97-AF65-F5344CB8AC3E}">
        <p14:creationId xmlns:p14="http://schemas.microsoft.com/office/powerpoint/2010/main" val="24489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076825" y="2420938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0070C0"/>
                </a:solidFill>
              </a:rPr>
              <a:t>The Electrons</a:t>
            </a:r>
          </a:p>
        </p:txBody>
      </p:sp>
      <p:sp>
        <p:nvSpPr>
          <p:cNvPr id="8" name="Right Arrow 7"/>
          <p:cNvSpPr/>
          <p:nvPr/>
        </p:nvSpPr>
        <p:spPr>
          <a:xfrm rot="11560661">
            <a:off x="2835275" y="2287588"/>
            <a:ext cx="2149475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76825" y="3068638"/>
            <a:ext cx="381635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around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nucleus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negatively charged</a:t>
            </a:r>
            <a:r>
              <a:rPr lang="en-GB" dirty="0"/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They’re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tiny</a:t>
            </a:r>
            <a:r>
              <a:rPr lang="en-GB" dirty="0"/>
              <a:t>,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they </a:t>
            </a:r>
            <a:r>
              <a:rPr lang="en-GB" u="sng" dirty="0">
                <a:solidFill>
                  <a:srgbClr val="0070C0"/>
                </a:solidFill>
              </a:rPr>
              <a:t>cover a lot of space</a:t>
            </a:r>
            <a:r>
              <a:rPr lang="en-GB" dirty="0"/>
              <a:t>..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n-GB" dirty="0"/>
              <a:t> </a:t>
            </a:r>
            <a:r>
              <a:rPr lang="en-GB" u="sng" dirty="0">
                <a:solidFill>
                  <a:srgbClr val="0070C0"/>
                </a:solidFill>
              </a:rPr>
              <a:t>volume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their orbits occupy determines </a:t>
            </a:r>
            <a:r>
              <a:rPr lang="en-GB" u="sng" dirty="0">
                <a:solidFill>
                  <a:srgbClr val="0070C0"/>
                </a:solidFill>
              </a:rPr>
              <a:t>how big the atom is</a:t>
            </a:r>
            <a:r>
              <a:rPr lang="en-GB" dirty="0"/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have </a:t>
            </a:r>
            <a:r>
              <a:rPr lang="en-GB" u="sng" dirty="0">
                <a:solidFill>
                  <a:srgbClr val="0070C0"/>
                </a:solidFill>
              </a:rPr>
              <a:t>virtually no mass</a:t>
            </a:r>
            <a:r>
              <a:rPr lang="en-GB" dirty="0"/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occupy </a:t>
            </a:r>
            <a:r>
              <a:rPr lang="en-GB" u="sng" dirty="0">
                <a:solidFill>
                  <a:srgbClr val="0070C0"/>
                </a:solidFill>
              </a:rPr>
              <a:t>shells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around the nucleus.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These shells explain </a:t>
            </a:r>
            <a:r>
              <a:rPr lang="en-GB" u="sng" dirty="0">
                <a:solidFill>
                  <a:srgbClr val="0070C0"/>
                </a:solidFill>
              </a:rPr>
              <a:t>the whole of chemistry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5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577" y="1958976"/>
            <a:ext cx="1656184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 dirty="0" smtClean="0">
                <a:solidFill>
                  <a:srgbClr val="0070C0"/>
                </a:solidFill>
              </a:rPr>
              <a:t>Summary</a:t>
            </a:r>
            <a:endParaRPr lang="en-GB" altLang="en-US" sz="2400" b="1" i="1" u="sng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18736"/>
              </p:ext>
            </p:extLst>
          </p:nvPr>
        </p:nvGraphicFramePr>
        <p:xfrm>
          <a:off x="971600" y="2687320"/>
          <a:ext cx="7200801" cy="2901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400267"/>
                <a:gridCol w="2400267"/>
                <a:gridCol w="2400267"/>
              </a:tblGrid>
              <a:tr h="7254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Particle 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Mass 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Charge </a:t>
                      </a:r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254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Proton </a:t>
                      </a:r>
                      <a:endParaRPr lang="en-GB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+1</a:t>
                      </a:r>
                      <a:endParaRPr lang="en-GB" sz="2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254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Neutron </a:t>
                      </a:r>
                      <a:endParaRPr lang="en-GB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endParaRPr lang="en-GB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7254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Electron </a:t>
                      </a:r>
                      <a:endParaRPr lang="en-GB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1/2000</a:t>
                      </a:r>
                      <a:endParaRPr lang="en-GB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n-GB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5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Electron Shell Rules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8446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388" y="1989138"/>
            <a:ext cx="4321175" cy="43195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395288" y="2133600"/>
            <a:ext cx="40322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1) </a:t>
            </a:r>
            <a:r>
              <a:rPr lang="en-GB" altLang="en-US" sz="1600">
                <a:solidFill>
                  <a:schemeClr val="bg1"/>
                </a:solidFill>
              </a:rPr>
              <a:t>Electrons always occupy </a:t>
            </a:r>
            <a:r>
              <a:rPr lang="en-GB" altLang="en-US" sz="1600" u="sng">
                <a:solidFill>
                  <a:schemeClr val="bg1"/>
                </a:solidFill>
              </a:rPr>
              <a:t>SHELLS</a:t>
            </a:r>
            <a:r>
              <a:rPr lang="en-GB" altLang="en-US" sz="1600">
                <a:solidFill>
                  <a:schemeClr val="bg1"/>
                </a:solidFill>
              </a:rPr>
              <a:t> or </a:t>
            </a:r>
            <a:r>
              <a:rPr lang="en-GB" altLang="en-US" sz="1600" u="sng">
                <a:solidFill>
                  <a:schemeClr val="bg1"/>
                </a:solidFill>
              </a:rPr>
              <a:t>ENERGY LEVELS</a:t>
            </a:r>
            <a:r>
              <a:rPr lang="en-GB" altLang="en-US" sz="16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7164388" y="2565400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1st</a:t>
            </a:r>
          </a:p>
        </p:txBody>
      </p: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7308850" y="1916113"/>
            <a:ext cx="71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9426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Electron Shell Rules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8446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388" y="1989138"/>
            <a:ext cx="4321175" cy="43195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88" y="2133600"/>
            <a:ext cx="40322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Electrons always occupy </a:t>
            </a:r>
            <a:r>
              <a:rPr lang="en-GB" sz="1600" u="sng" dirty="0">
                <a:solidFill>
                  <a:schemeClr val="bg1"/>
                </a:solidFill>
              </a:rPr>
              <a:t>SHELLS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ENERGY LEVELS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bg1"/>
                </a:solidFill>
              </a:rPr>
              <a:t>The </a:t>
            </a:r>
            <a:r>
              <a:rPr lang="en-GB" sz="1600" u="sng" dirty="0">
                <a:solidFill>
                  <a:schemeClr val="bg1"/>
                </a:solidFill>
              </a:rPr>
              <a:t>LOWEST</a:t>
            </a:r>
            <a:r>
              <a:rPr lang="en-GB" sz="1600" dirty="0">
                <a:solidFill>
                  <a:schemeClr val="bg1"/>
                </a:solidFill>
              </a:rPr>
              <a:t> energy levels are </a:t>
            </a:r>
            <a:r>
              <a:rPr lang="en-GB" sz="1600" u="sng" dirty="0">
                <a:solidFill>
                  <a:schemeClr val="bg1"/>
                </a:solidFill>
              </a:rPr>
              <a:t>ALWAYS FILLED FIRST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7164388" y="2565400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1st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7308850" y="1916113"/>
            <a:ext cx="71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25269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91295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structure of an atom in terms of a positive nucleus and negative electrons 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Describe the composition of the nucleus in terms of protons and neutrons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State the charges of protons and neutrons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Use the term proton number Z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Use the term nucleon number 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Use the term nuclide and use the nuclide notation A ZX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Use and explain the term isotope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Describe how the scattering of α-particles by thin metal foils provides evidence for the nuclear atom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the meaning of nuclear fission and nuclear fusion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Balance equations involving nuclide notation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7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Electron Shell Rules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8446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388" y="1989138"/>
            <a:ext cx="4321175" cy="43195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88" y="2133600"/>
            <a:ext cx="40322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Electrons always occupy </a:t>
            </a:r>
            <a:r>
              <a:rPr lang="en-GB" sz="1600" u="sng" dirty="0">
                <a:solidFill>
                  <a:schemeClr val="bg1"/>
                </a:solidFill>
              </a:rPr>
              <a:t>SHELLS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ENERGY LEVELS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LOWEST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energy levels are </a:t>
            </a:r>
            <a:r>
              <a:rPr lang="en-GB" sz="1600" u="sng" dirty="0">
                <a:solidFill>
                  <a:schemeClr val="bg1"/>
                </a:solidFill>
              </a:rPr>
              <a:t>ALWAYS FILLED FIRST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bg1"/>
                </a:solidFill>
              </a:rPr>
              <a:t>Only a </a:t>
            </a:r>
            <a:r>
              <a:rPr lang="en-GB" sz="1600" u="sng" dirty="0">
                <a:solidFill>
                  <a:schemeClr val="bg1"/>
                </a:solidFill>
              </a:rPr>
              <a:t>certain number </a:t>
            </a:r>
            <a:r>
              <a:rPr lang="en-GB" sz="1600" dirty="0">
                <a:solidFill>
                  <a:schemeClr val="bg1"/>
                </a:solidFill>
              </a:rPr>
              <a:t>of electrons are allowed in each shell: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1</a:t>
            </a:r>
            <a:r>
              <a:rPr lang="en-GB" sz="1600" u="sng" baseline="30000" dirty="0">
                <a:solidFill>
                  <a:schemeClr val="bg1"/>
                </a:solidFill>
              </a:rPr>
              <a:t>st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2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2</a:t>
            </a:r>
            <a:r>
              <a:rPr lang="en-GB" sz="1600" u="sng" baseline="30000" dirty="0">
                <a:solidFill>
                  <a:schemeClr val="bg1"/>
                </a:solidFill>
              </a:rPr>
              <a:t>nd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8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3</a:t>
            </a:r>
            <a:r>
              <a:rPr lang="en-GB" sz="1600" u="sng" baseline="30000" dirty="0">
                <a:solidFill>
                  <a:schemeClr val="bg1"/>
                </a:solidFill>
              </a:rPr>
              <a:t>rd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8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7164388" y="2565400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1st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7308850" y="1916113"/>
            <a:ext cx="71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39212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Electron Shell Rules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8446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388" y="1989138"/>
            <a:ext cx="4321175" cy="43195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88" y="2133600"/>
            <a:ext cx="403225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Electrons always occupy </a:t>
            </a:r>
            <a:r>
              <a:rPr lang="en-GB" sz="1600" u="sng" dirty="0">
                <a:solidFill>
                  <a:schemeClr val="bg1"/>
                </a:solidFill>
              </a:rPr>
              <a:t>SHELLS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ENERGY LEVELS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LOWEST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energy levels are </a:t>
            </a:r>
            <a:r>
              <a:rPr lang="en-GB" sz="1600" u="sng" dirty="0">
                <a:solidFill>
                  <a:schemeClr val="bg1"/>
                </a:solidFill>
              </a:rPr>
              <a:t>ALWAYS FILLED FIRST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Only 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certain number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 electrons are allowed in each shell: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1</a:t>
            </a:r>
            <a:r>
              <a:rPr lang="en-GB" sz="1600" u="sng" baseline="30000" dirty="0">
                <a:solidFill>
                  <a:schemeClr val="bg1"/>
                </a:solidFill>
              </a:rPr>
              <a:t>st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2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2</a:t>
            </a:r>
            <a:r>
              <a:rPr lang="en-GB" sz="1600" u="sng" baseline="30000" dirty="0">
                <a:solidFill>
                  <a:schemeClr val="bg1"/>
                </a:solidFill>
              </a:rPr>
              <a:t>nd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8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3</a:t>
            </a:r>
            <a:r>
              <a:rPr lang="en-GB" sz="1600" u="sng" baseline="30000" dirty="0">
                <a:solidFill>
                  <a:schemeClr val="bg1"/>
                </a:solidFill>
              </a:rPr>
              <a:t>rd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8</a:t>
            </a:r>
          </a:p>
          <a:p>
            <a:pPr marL="342900" indent="-342900">
              <a:defRPr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4)	Atoms are much </a:t>
            </a:r>
            <a:r>
              <a:rPr lang="en-GB" sz="1600" u="sng" dirty="0">
                <a:solidFill>
                  <a:schemeClr val="bg1"/>
                </a:solidFill>
              </a:rPr>
              <a:t>HAPPIER</a:t>
            </a:r>
            <a:r>
              <a:rPr lang="en-GB" sz="1600" dirty="0">
                <a:solidFill>
                  <a:schemeClr val="bg1"/>
                </a:solidFill>
              </a:rPr>
              <a:t> when they have </a:t>
            </a:r>
            <a:r>
              <a:rPr lang="en-GB" sz="1600" u="sng" dirty="0">
                <a:solidFill>
                  <a:schemeClr val="bg1"/>
                </a:solidFill>
              </a:rPr>
              <a:t>FULL</a:t>
            </a:r>
            <a:r>
              <a:rPr lang="en-GB" sz="1600" dirty="0">
                <a:solidFill>
                  <a:schemeClr val="bg1"/>
                </a:solidFill>
              </a:rPr>
              <a:t> electron shells. 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7164388" y="2565400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1st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7308850" y="1916113"/>
            <a:ext cx="71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41032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Electron Shell Rules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8446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388" y="1989138"/>
            <a:ext cx="4321175" cy="43195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88" y="2133600"/>
            <a:ext cx="403225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Electrons always occupy </a:t>
            </a:r>
            <a:r>
              <a:rPr lang="en-GB" sz="1600" u="sng" dirty="0">
                <a:solidFill>
                  <a:schemeClr val="bg1"/>
                </a:solidFill>
              </a:rPr>
              <a:t>SHELLS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ENERGY LEVELS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LOWEST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energy levels are </a:t>
            </a:r>
            <a:r>
              <a:rPr lang="en-GB" sz="1600" u="sng" dirty="0">
                <a:solidFill>
                  <a:schemeClr val="bg1"/>
                </a:solidFill>
              </a:rPr>
              <a:t>ALWAYS FILLED FIRST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Only 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certain number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 electrons are allowed in each shell: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1</a:t>
            </a:r>
            <a:r>
              <a:rPr lang="en-GB" sz="1600" u="sng" baseline="30000" dirty="0">
                <a:solidFill>
                  <a:schemeClr val="bg1"/>
                </a:solidFill>
              </a:rPr>
              <a:t>st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2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2</a:t>
            </a:r>
            <a:r>
              <a:rPr lang="en-GB" sz="1600" u="sng" baseline="30000" dirty="0">
                <a:solidFill>
                  <a:schemeClr val="bg1"/>
                </a:solidFill>
              </a:rPr>
              <a:t>nd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8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3</a:t>
            </a:r>
            <a:r>
              <a:rPr lang="en-GB" sz="1600" u="sng" baseline="30000" dirty="0">
                <a:solidFill>
                  <a:schemeClr val="bg1"/>
                </a:solidFill>
              </a:rPr>
              <a:t>rd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8</a:t>
            </a:r>
          </a:p>
          <a:p>
            <a:pPr marL="342900" indent="-342900">
              <a:defRPr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arenR" startAt="4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Atoms are much </a:t>
            </a:r>
            <a:r>
              <a:rPr lang="en-GB" sz="1600" u="sng" dirty="0">
                <a:solidFill>
                  <a:schemeClr val="bg1"/>
                </a:solidFill>
              </a:rPr>
              <a:t>HAPPIER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they have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FULL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electron shells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Tx/>
              <a:buAutoNum type="arabicParenR" startAt="4"/>
              <a:defRPr/>
            </a:pPr>
            <a:r>
              <a:rPr lang="en-GB" sz="1600" dirty="0">
                <a:solidFill>
                  <a:schemeClr val="bg1"/>
                </a:solidFill>
              </a:rPr>
              <a:t>In most atoms the </a:t>
            </a:r>
            <a:r>
              <a:rPr lang="en-GB" sz="1600" u="sng" dirty="0">
                <a:solidFill>
                  <a:schemeClr val="bg1"/>
                </a:solidFill>
              </a:rPr>
              <a:t>OUTER SHELL </a:t>
            </a:r>
            <a:r>
              <a:rPr lang="en-GB" sz="1600" dirty="0">
                <a:solidFill>
                  <a:schemeClr val="bg1"/>
                </a:solidFill>
              </a:rPr>
              <a:t>is </a:t>
            </a:r>
            <a:r>
              <a:rPr lang="en-GB" sz="1600" u="sng" dirty="0">
                <a:solidFill>
                  <a:schemeClr val="bg1"/>
                </a:solidFill>
              </a:rPr>
              <a:t>NOT FULL </a:t>
            </a:r>
            <a:r>
              <a:rPr lang="en-GB" sz="1600" dirty="0">
                <a:solidFill>
                  <a:schemeClr val="bg1"/>
                </a:solidFill>
              </a:rPr>
              <a:t>and this makes the atom want to </a:t>
            </a:r>
            <a:r>
              <a:rPr lang="en-GB" sz="1600" u="sng" dirty="0">
                <a:solidFill>
                  <a:schemeClr val="bg1"/>
                </a:solidFill>
              </a:rPr>
              <a:t>REACT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7164388" y="2565400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1st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7308850" y="1916113"/>
            <a:ext cx="71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41299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Electron Shell Rules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8446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388" y="1989138"/>
            <a:ext cx="4321175" cy="43195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88" y="2133600"/>
            <a:ext cx="403225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Electrons always occupy </a:t>
            </a:r>
            <a:r>
              <a:rPr lang="en-GB" sz="1600" u="sng" dirty="0">
                <a:solidFill>
                  <a:schemeClr val="bg1"/>
                </a:solidFill>
              </a:rPr>
              <a:t>SHELLS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ENERGY LEVELS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LOWEST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energy levels are </a:t>
            </a:r>
            <a:r>
              <a:rPr lang="en-GB" sz="1600" u="sng" dirty="0">
                <a:solidFill>
                  <a:schemeClr val="bg1"/>
                </a:solidFill>
              </a:rPr>
              <a:t>ALWAYS FILLED FIRST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Only 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bg1"/>
                </a:solidFill>
              </a:rPr>
              <a:t>certain number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 electrons are allowed in each shell: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1</a:t>
            </a:r>
            <a:r>
              <a:rPr lang="en-GB" sz="1600" u="sng" baseline="30000" dirty="0">
                <a:solidFill>
                  <a:schemeClr val="bg1"/>
                </a:solidFill>
              </a:rPr>
              <a:t>st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2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2</a:t>
            </a:r>
            <a:r>
              <a:rPr lang="en-GB" sz="1600" u="sng" baseline="30000" dirty="0">
                <a:solidFill>
                  <a:schemeClr val="bg1"/>
                </a:solidFill>
              </a:rPr>
              <a:t>nd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8</a:t>
            </a:r>
          </a:p>
          <a:p>
            <a:pPr marL="342900" indent="-342900">
              <a:defRPr/>
            </a:pPr>
            <a:r>
              <a:rPr lang="en-GB" sz="1600" dirty="0">
                <a:solidFill>
                  <a:schemeClr val="bg1"/>
                </a:solidFill>
              </a:rPr>
              <a:t>	</a:t>
            </a:r>
            <a:r>
              <a:rPr lang="en-GB" sz="1600" u="sng" dirty="0">
                <a:solidFill>
                  <a:schemeClr val="bg1"/>
                </a:solidFill>
              </a:rPr>
              <a:t>3</a:t>
            </a:r>
            <a:r>
              <a:rPr lang="en-GB" sz="1600" u="sng" baseline="30000" dirty="0">
                <a:solidFill>
                  <a:schemeClr val="bg1"/>
                </a:solidFill>
              </a:rPr>
              <a:t>rd</a:t>
            </a:r>
            <a:r>
              <a:rPr lang="en-GB" sz="1600" u="sng" dirty="0">
                <a:solidFill>
                  <a:schemeClr val="bg1"/>
                </a:solidFill>
              </a:rPr>
              <a:t> shell</a:t>
            </a:r>
            <a:r>
              <a:rPr lang="en-GB" sz="1600" dirty="0">
                <a:solidFill>
                  <a:schemeClr val="bg1"/>
                </a:solidFill>
              </a:rPr>
              <a:t>:	8</a:t>
            </a:r>
          </a:p>
          <a:p>
            <a:pPr marL="342900" indent="-342900">
              <a:defRPr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arenR" startAt="4"/>
              <a:defRPr/>
            </a:pP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Atoms are much </a:t>
            </a:r>
            <a:r>
              <a:rPr lang="en-GB" sz="1600" u="sng" dirty="0">
                <a:solidFill>
                  <a:schemeClr val="bg1"/>
                </a:solidFill>
              </a:rPr>
              <a:t>HAPPIER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they have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FULL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electron shells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Tx/>
              <a:buAutoNum type="arabicParenR" startAt="4"/>
              <a:defRPr/>
            </a:pPr>
            <a:r>
              <a:rPr lang="en-GB" sz="1600" dirty="0">
                <a:solidFill>
                  <a:schemeClr val="bg1"/>
                </a:solidFill>
              </a:rPr>
              <a:t>In most atoms the </a:t>
            </a:r>
            <a:r>
              <a:rPr lang="en-GB" sz="1600" u="sng" dirty="0">
                <a:solidFill>
                  <a:schemeClr val="bg1"/>
                </a:solidFill>
              </a:rPr>
              <a:t>OUTER SHELL </a:t>
            </a:r>
            <a:r>
              <a:rPr lang="en-GB" sz="1600" dirty="0">
                <a:solidFill>
                  <a:schemeClr val="bg1"/>
                </a:solidFill>
              </a:rPr>
              <a:t>is </a:t>
            </a:r>
            <a:r>
              <a:rPr lang="en-GB" sz="1600" u="sng" dirty="0">
                <a:solidFill>
                  <a:schemeClr val="bg1"/>
                </a:solidFill>
              </a:rPr>
              <a:t>NOT FULL </a:t>
            </a:r>
            <a:r>
              <a:rPr lang="en-GB" sz="1600" dirty="0">
                <a:solidFill>
                  <a:schemeClr val="bg1"/>
                </a:solidFill>
              </a:rPr>
              <a:t>and this makes the atom want to </a:t>
            </a:r>
            <a:r>
              <a:rPr lang="en-GB" sz="1600" u="sng" dirty="0">
                <a:solidFill>
                  <a:schemeClr val="bg1"/>
                </a:solidFill>
              </a:rPr>
              <a:t>REACT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164388" y="2565400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1st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7308850" y="1916113"/>
            <a:ext cx="71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/>
              <a:t>2nd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388" y="6453188"/>
            <a:ext cx="8713787" cy="40481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So, how do we know how many electrons, protons and neutrons there are?</a:t>
            </a:r>
          </a:p>
        </p:txBody>
      </p:sp>
    </p:spTree>
    <p:extLst>
      <p:ext uri="{BB962C8B-B14F-4D97-AF65-F5344CB8AC3E}">
        <p14:creationId xmlns:p14="http://schemas.microsoft.com/office/powerpoint/2010/main" val="19942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994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2205038"/>
            <a:ext cx="3455988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MASS NUMBER</a:t>
            </a:r>
          </a:p>
        </p:txBody>
      </p:sp>
      <p:cxnSp>
        <p:nvCxnSpPr>
          <p:cNvPr id="13" name="Straight Connector 12"/>
          <p:cNvCxnSpPr>
            <a:stCxn id="11" idx="3"/>
            <a:endCxn id="27655" idx="1"/>
          </p:cNvCxnSpPr>
          <p:nvPr/>
        </p:nvCxnSpPr>
        <p:spPr>
          <a:xfrm>
            <a:off x="4427538" y="2457450"/>
            <a:ext cx="1081087" cy="39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1042988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Total of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28138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2205038"/>
            <a:ext cx="3455988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MASS NUMBER</a:t>
            </a:r>
          </a:p>
        </p:txBody>
      </p:sp>
      <p:cxnSp>
        <p:nvCxnSpPr>
          <p:cNvPr id="13" name="Straight Connector 12"/>
          <p:cNvCxnSpPr>
            <a:stCxn id="11" idx="3"/>
            <a:endCxn id="28679" idx="1"/>
          </p:cNvCxnSpPr>
          <p:nvPr/>
        </p:nvCxnSpPr>
        <p:spPr>
          <a:xfrm>
            <a:off x="4427538" y="2457450"/>
            <a:ext cx="1081087" cy="39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550" y="3429000"/>
            <a:ext cx="36004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ATOMIC NUMBER</a:t>
            </a: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>
            <a:off x="4572000" y="3681413"/>
            <a:ext cx="1071563" cy="6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16"/>
          <p:cNvSpPr txBox="1">
            <a:spLocks noChangeArrowheads="1"/>
          </p:cNvSpPr>
          <p:nvPr/>
        </p:nvSpPr>
        <p:spPr bwMode="auto">
          <a:xfrm>
            <a:off x="971550" y="3933825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Number of Protons (and electrons)</a:t>
            </a:r>
            <a:endParaRPr lang="en-GB" altLang="en-US" sz="2400" b="1"/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1042988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Total of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36579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2205038"/>
            <a:ext cx="3455988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MASS NUMBER</a:t>
            </a:r>
          </a:p>
        </p:txBody>
      </p:sp>
      <p:cxnSp>
        <p:nvCxnSpPr>
          <p:cNvPr id="13" name="Straight Connector 12"/>
          <p:cNvCxnSpPr>
            <a:stCxn id="11" idx="3"/>
            <a:endCxn id="29703" idx="1"/>
          </p:cNvCxnSpPr>
          <p:nvPr/>
        </p:nvCxnSpPr>
        <p:spPr>
          <a:xfrm>
            <a:off x="4427538" y="2457450"/>
            <a:ext cx="1081087" cy="39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550" y="3429000"/>
            <a:ext cx="36004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ATOMIC NUMBER</a:t>
            </a: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>
            <a:off x="4572000" y="3681413"/>
            <a:ext cx="1071563" cy="6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TextBox 16"/>
          <p:cNvSpPr txBox="1">
            <a:spLocks noChangeArrowheads="1"/>
          </p:cNvSpPr>
          <p:nvPr/>
        </p:nvSpPr>
        <p:spPr bwMode="auto">
          <a:xfrm>
            <a:off x="971550" y="3933825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Number of Protons (and electrons)</a:t>
            </a:r>
            <a:endParaRPr lang="en-GB" altLang="en-US" sz="2400" b="1"/>
          </a:p>
        </p:txBody>
      </p:sp>
      <p:sp>
        <p:nvSpPr>
          <p:cNvPr id="29710" name="TextBox 15"/>
          <p:cNvSpPr txBox="1">
            <a:spLocks noChangeArrowheads="1"/>
          </p:cNvSpPr>
          <p:nvPr/>
        </p:nvSpPr>
        <p:spPr bwMode="auto">
          <a:xfrm>
            <a:off x="468313" y="4365625"/>
            <a:ext cx="8424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tells you how many </a:t>
            </a:r>
            <a:r>
              <a:rPr lang="en-GB" altLang="en-US" u="sng">
                <a:solidFill>
                  <a:srgbClr val="FF0000"/>
                </a:solidFill>
              </a:rPr>
              <a:t>protons</a:t>
            </a:r>
            <a:r>
              <a:rPr lang="en-GB" altLang="en-US"/>
              <a:t> there are.</a:t>
            </a:r>
          </a:p>
          <a:p>
            <a:pPr eaLnBrk="1" hangingPunct="1"/>
            <a:endParaRPr lang="en-GB" altLang="en-US"/>
          </a:p>
        </p:txBody>
      </p:sp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1042988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Total of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10375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2205038"/>
            <a:ext cx="3455988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MASS NUMBER</a:t>
            </a:r>
          </a:p>
        </p:txBody>
      </p:sp>
      <p:cxnSp>
        <p:nvCxnSpPr>
          <p:cNvPr id="13" name="Straight Connector 12"/>
          <p:cNvCxnSpPr>
            <a:stCxn id="11" idx="3"/>
            <a:endCxn id="30727" idx="1"/>
          </p:cNvCxnSpPr>
          <p:nvPr/>
        </p:nvCxnSpPr>
        <p:spPr>
          <a:xfrm>
            <a:off x="4427538" y="2457450"/>
            <a:ext cx="1081087" cy="39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550" y="3429000"/>
            <a:ext cx="36004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ATOMIC NUMBER</a:t>
            </a: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>
            <a:off x="4572000" y="3681413"/>
            <a:ext cx="1071563" cy="6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16"/>
          <p:cNvSpPr txBox="1">
            <a:spLocks noChangeArrowheads="1"/>
          </p:cNvSpPr>
          <p:nvPr/>
        </p:nvSpPr>
        <p:spPr bwMode="auto">
          <a:xfrm>
            <a:off x="971550" y="3933825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Number of Protons (and electrons)</a:t>
            </a:r>
            <a:endParaRPr lang="en-GB" altLang="en-US" sz="2400" b="1"/>
          </a:p>
        </p:txBody>
      </p:sp>
      <p:sp>
        <p:nvSpPr>
          <p:cNvPr id="30734" name="TextBox 15"/>
          <p:cNvSpPr txBox="1">
            <a:spLocks noChangeArrowheads="1"/>
          </p:cNvSpPr>
          <p:nvPr/>
        </p:nvSpPr>
        <p:spPr bwMode="auto">
          <a:xfrm>
            <a:off x="468313" y="4365625"/>
            <a:ext cx="84248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tells you how many </a:t>
            </a:r>
            <a:r>
              <a:rPr lang="en-GB" altLang="en-US" u="sng">
                <a:solidFill>
                  <a:srgbClr val="FF0000"/>
                </a:solidFill>
              </a:rPr>
              <a:t>protons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This </a:t>
            </a:r>
            <a:r>
              <a:rPr lang="en-GB" altLang="en-US" u="sng">
                <a:solidFill>
                  <a:srgbClr val="FF0000"/>
                </a:solidFill>
              </a:rPr>
              <a:t>also</a:t>
            </a:r>
            <a:r>
              <a:rPr lang="en-GB" altLang="en-US"/>
              <a:t> tells you how many </a:t>
            </a:r>
            <a:r>
              <a:rPr lang="en-GB" altLang="en-US" u="sng">
                <a:solidFill>
                  <a:srgbClr val="FF0000"/>
                </a:solidFill>
              </a:rPr>
              <a:t>electrons</a:t>
            </a:r>
            <a:r>
              <a:rPr lang="en-GB" altLang="en-US"/>
              <a:t> there are.</a:t>
            </a:r>
          </a:p>
          <a:p>
            <a:pPr eaLnBrk="1" hangingPunct="1"/>
            <a:endParaRPr lang="en-GB" altLang="en-US"/>
          </a:p>
        </p:txBody>
      </p:sp>
      <p:sp>
        <p:nvSpPr>
          <p:cNvPr id="30735" name="TextBox 17"/>
          <p:cNvSpPr txBox="1">
            <a:spLocks noChangeArrowheads="1"/>
          </p:cNvSpPr>
          <p:nvPr/>
        </p:nvSpPr>
        <p:spPr bwMode="auto">
          <a:xfrm>
            <a:off x="1042988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Total of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19361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</p:spTree>
    <p:extLst>
      <p:ext uri="{BB962C8B-B14F-4D97-AF65-F5344CB8AC3E}">
        <p14:creationId xmlns:p14="http://schemas.microsoft.com/office/powerpoint/2010/main" val="39147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2205038"/>
            <a:ext cx="3455988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MASS NUMBER</a:t>
            </a:r>
          </a:p>
        </p:txBody>
      </p:sp>
      <p:cxnSp>
        <p:nvCxnSpPr>
          <p:cNvPr id="13" name="Straight Connector 12"/>
          <p:cNvCxnSpPr>
            <a:stCxn id="11" idx="3"/>
            <a:endCxn id="31751" idx="1"/>
          </p:cNvCxnSpPr>
          <p:nvPr/>
        </p:nvCxnSpPr>
        <p:spPr>
          <a:xfrm>
            <a:off x="4427538" y="2457450"/>
            <a:ext cx="1081087" cy="39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550" y="3429000"/>
            <a:ext cx="36004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ATOMIC NUMBER</a:t>
            </a: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>
            <a:off x="4572000" y="3681413"/>
            <a:ext cx="1071563" cy="6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16"/>
          <p:cNvSpPr txBox="1">
            <a:spLocks noChangeArrowheads="1"/>
          </p:cNvSpPr>
          <p:nvPr/>
        </p:nvSpPr>
        <p:spPr bwMode="auto">
          <a:xfrm>
            <a:off x="971550" y="3933825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Number of Protons (and electrons)</a:t>
            </a:r>
            <a:endParaRPr lang="en-GB" altLang="en-US" sz="2400" b="1"/>
          </a:p>
        </p:txBody>
      </p:sp>
      <p:sp>
        <p:nvSpPr>
          <p:cNvPr id="31758" name="TextBox 15"/>
          <p:cNvSpPr txBox="1">
            <a:spLocks noChangeArrowheads="1"/>
          </p:cNvSpPr>
          <p:nvPr/>
        </p:nvSpPr>
        <p:spPr bwMode="auto">
          <a:xfrm>
            <a:off x="468313" y="4365625"/>
            <a:ext cx="8424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tells you how many </a:t>
            </a:r>
            <a:r>
              <a:rPr lang="en-GB" altLang="en-US" u="sng">
                <a:solidFill>
                  <a:srgbClr val="FF0000"/>
                </a:solidFill>
              </a:rPr>
              <a:t>protons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This </a:t>
            </a:r>
            <a:r>
              <a:rPr lang="en-GB" altLang="en-US" u="sng">
                <a:solidFill>
                  <a:srgbClr val="FF0000"/>
                </a:solidFill>
              </a:rPr>
              <a:t>also</a:t>
            </a:r>
            <a:r>
              <a:rPr lang="en-GB" altLang="en-US"/>
              <a:t> tells you how many </a:t>
            </a:r>
            <a:r>
              <a:rPr lang="en-GB" altLang="en-US" u="sng">
                <a:solidFill>
                  <a:srgbClr val="FF0000"/>
                </a:solidFill>
              </a:rPr>
              <a:t>electrons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To get the number of </a:t>
            </a:r>
            <a:r>
              <a:rPr lang="en-GB" altLang="en-US" u="sng">
                <a:solidFill>
                  <a:srgbClr val="FF0000"/>
                </a:solidFill>
              </a:rPr>
              <a:t>neutrons</a:t>
            </a:r>
            <a:r>
              <a:rPr lang="en-GB" altLang="en-US"/>
              <a:t> – just </a:t>
            </a:r>
            <a:r>
              <a:rPr lang="en-GB" altLang="en-US" u="sng">
                <a:solidFill>
                  <a:srgbClr val="FF0000"/>
                </a:solidFill>
              </a:rPr>
              <a:t>subtract</a:t>
            </a:r>
            <a:r>
              <a:rPr lang="en-GB" altLang="en-US"/>
              <a:t> 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from the </a:t>
            </a:r>
            <a:r>
              <a:rPr lang="en-GB" altLang="en-US" u="sng">
                <a:solidFill>
                  <a:srgbClr val="FF0000"/>
                </a:solidFill>
              </a:rPr>
              <a:t>mass number</a:t>
            </a:r>
            <a:r>
              <a:rPr lang="en-GB" altLang="en-US"/>
              <a:t>.</a:t>
            </a:r>
          </a:p>
          <a:p>
            <a:pPr eaLnBrk="1" hangingPunct="1"/>
            <a:endParaRPr lang="en-GB" altLang="en-US"/>
          </a:p>
        </p:txBody>
      </p:sp>
      <p:sp>
        <p:nvSpPr>
          <p:cNvPr id="31759" name="TextBox 17"/>
          <p:cNvSpPr txBox="1">
            <a:spLocks noChangeArrowheads="1"/>
          </p:cNvSpPr>
          <p:nvPr/>
        </p:nvSpPr>
        <p:spPr bwMode="auto">
          <a:xfrm>
            <a:off x="1042988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Total of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20763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2205038"/>
            <a:ext cx="3455988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MASS NUMBER</a:t>
            </a:r>
          </a:p>
        </p:txBody>
      </p:sp>
      <p:cxnSp>
        <p:nvCxnSpPr>
          <p:cNvPr id="13" name="Straight Connector 12"/>
          <p:cNvCxnSpPr>
            <a:stCxn id="11" idx="3"/>
            <a:endCxn id="32775" idx="1"/>
          </p:cNvCxnSpPr>
          <p:nvPr/>
        </p:nvCxnSpPr>
        <p:spPr>
          <a:xfrm>
            <a:off x="4427538" y="2457450"/>
            <a:ext cx="1081087" cy="39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550" y="3429000"/>
            <a:ext cx="36004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ATOMIC NUMBER</a:t>
            </a: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>
            <a:off x="4572000" y="3681413"/>
            <a:ext cx="1071563" cy="6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971550" y="3933825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Number of Protons (and electrons)</a:t>
            </a:r>
            <a:endParaRPr lang="en-GB" altLang="en-US" sz="2400" b="1"/>
          </a:p>
        </p:txBody>
      </p:sp>
      <p:sp>
        <p:nvSpPr>
          <p:cNvPr id="32782" name="TextBox 15"/>
          <p:cNvSpPr txBox="1">
            <a:spLocks noChangeArrowheads="1"/>
          </p:cNvSpPr>
          <p:nvPr/>
        </p:nvSpPr>
        <p:spPr bwMode="auto">
          <a:xfrm>
            <a:off x="468313" y="4365625"/>
            <a:ext cx="842486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tells you how many </a:t>
            </a:r>
            <a:r>
              <a:rPr lang="en-GB" altLang="en-US" u="sng">
                <a:solidFill>
                  <a:srgbClr val="FF0000"/>
                </a:solidFill>
              </a:rPr>
              <a:t>protons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This </a:t>
            </a:r>
            <a:r>
              <a:rPr lang="en-GB" altLang="en-US" u="sng">
                <a:solidFill>
                  <a:srgbClr val="FF0000"/>
                </a:solidFill>
              </a:rPr>
              <a:t>also</a:t>
            </a:r>
            <a:r>
              <a:rPr lang="en-GB" altLang="en-US"/>
              <a:t> tells you how many </a:t>
            </a:r>
            <a:r>
              <a:rPr lang="en-GB" altLang="en-US" u="sng">
                <a:solidFill>
                  <a:srgbClr val="FF0000"/>
                </a:solidFill>
              </a:rPr>
              <a:t>electrons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To get the number of </a:t>
            </a:r>
            <a:r>
              <a:rPr lang="en-GB" altLang="en-US" u="sng">
                <a:solidFill>
                  <a:srgbClr val="FF0000"/>
                </a:solidFill>
              </a:rPr>
              <a:t>neutrons</a:t>
            </a:r>
            <a:r>
              <a:rPr lang="en-GB" altLang="en-US"/>
              <a:t> – just </a:t>
            </a:r>
            <a:r>
              <a:rPr lang="en-GB" altLang="en-US" u="sng">
                <a:solidFill>
                  <a:srgbClr val="FF0000"/>
                </a:solidFill>
              </a:rPr>
              <a:t>subtract</a:t>
            </a:r>
            <a:r>
              <a:rPr lang="en-GB" altLang="en-US"/>
              <a:t> 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from the </a:t>
            </a:r>
            <a:r>
              <a:rPr lang="en-GB" altLang="en-US" u="sng">
                <a:solidFill>
                  <a:srgbClr val="FF0000"/>
                </a:solidFill>
              </a:rPr>
              <a:t>mass number</a:t>
            </a:r>
            <a:r>
              <a:rPr lang="en-GB" altLang="en-US"/>
              <a:t>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mass number </a:t>
            </a:r>
            <a:r>
              <a:rPr lang="en-GB" altLang="en-US"/>
              <a:t>is always the </a:t>
            </a:r>
            <a:r>
              <a:rPr lang="en-GB" altLang="en-US" u="sng">
                <a:solidFill>
                  <a:srgbClr val="FF0000"/>
                </a:solidFill>
              </a:rPr>
              <a:t>biggest</a:t>
            </a:r>
            <a:r>
              <a:rPr lang="en-GB" altLang="en-US"/>
              <a:t> number. It tells you the relative mass of the atom.</a:t>
            </a:r>
          </a:p>
          <a:p>
            <a:pPr eaLnBrk="1" hangingPunct="1"/>
            <a:endParaRPr lang="en-GB" altLang="en-US"/>
          </a:p>
        </p:txBody>
      </p:sp>
      <p:sp>
        <p:nvSpPr>
          <p:cNvPr id="32783" name="TextBox 17"/>
          <p:cNvSpPr txBox="1">
            <a:spLocks noChangeArrowheads="1"/>
          </p:cNvSpPr>
          <p:nvPr/>
        </p:nvSpPr>
        <p:spPr bwMode="auto">
          <a:xfrm>
            <a:off x="1042988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Total of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993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2205038"/>
            <a:ext cx="3455988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MASS NUMBER</a:t>
            </a:r>
          </a:p>
        </p:txBody>
      </p:sp>
      <p:cxnSp>
        <p:nvCxnSpPr>
          <p:cNvPr id="13" name="Straight Connector 12"/>
          <p:cNvCxnSpPr>
            <a:stCxn id="11" idx="3"/>
            <a:endCxn id="33799" idx="1"/>
          </p:cNvCxnSpPr>
          <p:nvPr/>
        </p:nvCxnSpPr>
        <p:spPr>
          <a:xfrm>
            <a:off x="4427538" y="2457450"/>
            <a:ext cx="1081087" cy="39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550" y="3429000"/>
            <a:ext cx="36004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ATOMIC NUMBER</a:t>
            </a: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>
            <a:off x="4572000" y="3681413"/>
            <a:ext cx="1071563" cy="6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5" name="TextBox 16"/>
          <p:cNvSpPr txBox="1">
            <a:spLocks noChangeArrowheads="1"/>
          </p:cNvSpPr>
          <p:nvPr/>
        </p:nvSpPr>
        <p:spPr bwMode="auto">
          <a:xfrm>
            <a:off x="971550" y="3933825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Number of Protons (and electrons)</a:t>
            </a:r>
            <a:endParaRPr lang="en-GB" altLang="en-US" sz="2400" b="1"/>
          </a:p>
        </p:txBody>
      </p:sp>
      <p:sp>
        <p:nvSpPr>
          <p:cNvPr id="33806" name="TextBox 15"/>
          <p:cNvSpPr txBox="1">
            <a:spLocks noChangeArrowheads="1"/>
          </p:cNvSpPr>
          <p:nvPr/>
        </p:nvSpPr>
        <p:spPr bwMode="auto">
          <a:xfrm>
            <a:off x="468313" y="4365625"/>
            <a:ext cx="8424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tells you how many </a:t>
            </a:r>
            <a:r>
              <a:rPr lang="en-GB" altLang="en-US" u="sng">
                <a:solidFill>
                  <a:srgbClr val="FF0000"/>
                </a:solidFill>
              </a:rPr>
              <a:t>protons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This </a:t>
            </a:r>
            <a:r>
              <a:rPr lang="en-GB" altLang="en-US" u="sng">
                <a:solidFill>
                  <a:srgbClr val="FF0000"/>
                </a:solidFill>
              </a:rPr>
              <a:t>also</a:t>
            </a:r>
            <a:r>
              <a:rPr lang="en-GB" altLang="en-US"/>
              <a:t> tells you how many </a:t>
            </a:r>
            <a:r>
              <a:rPr lang="en-GB" altLang="en-US" u="sng">
                <a:solidFill>
                  <a:srgbClr val="FF0000"/>
                </a:solidFill>
              </a:rPr>
              <a:t>electrons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To get the number of </a:t>
            </a:r>
            <a:r>
              <a:rPr lang="en-GB" altLang="en-US" u="sng">
                <a:solidFill>
                  <a:srgbClr val="FF0000"/>
                </a:solidFill>
              </a:rPr>
              <a:t>neutrons</a:t>
            </a:r>
            <a:r>
              <a:rPr lang="en-GB" altLang="en-US"/>
              <a:t> – just </a:t>
            </a:r>
            <a:r>
              <a:rPr lang="en-GB" altLang="en-US" u="sng">
                <a:solidFill>
                  <a:srgbClr val="FF0000"/>
                </a:solidFill>
              </a:rPr>
              <a:t>subtract</a:t>
            </a:r>
            <a:r>
              <a:rPr lang="en-GB" altLang="en-US"/>
              <a:t> 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from the </a:t>
            </a:r>
            <a:r>
              <a:rPr lang="en-GB" altLang="en-US" u="sng">
                <a:solidFill>
                  <a:srgbClr val="FF0000"/>
                </a:solidFill>
              </a:rPr>
              <a:t>mass number</a:t>
            </a:r>
            <a:r>
              <a:rPr lang="en-GB" altLang="en-US"/>
              <a:t>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mass number </a:t>
            </a:r>
            <a:r>
              <a:rPr lang="en-GB" altLang="en-US"/>
              <a:t>is always the </a:t>
            </a:r>
            <a:r>
              <a:rPr lang="en-GB" altLang="en-US" u="sng">
                <a:solidFill>
                  <a:srgbClr val="FF0000"/>
                </a:solidFill>
              </a:rPr>
              <a:t>biggest</a:t>
            </a:r>
            <a:r>
              <a:rPr lang="en-GB" altLang="en-US"/>
              <a:t> number. It tells you the relative mass of the atom.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mass number </a:t>
            </a:r>
            <a:r>
              <a:rPr lang="en-GB" altLang="en-US"/>
              <a:t>is always </a:t>
            </a:r>
            <a:r>
              <a:rPr lang="en-GB" altLang="en-US" u="sng">
                <a:solidFill>
                  <a:srgbClr val="FF0000"/>
                </a:solidFill>
              </a:rPr>
              <a:t>roughly double </a:t>
            </a:r>
            <a:r>
              <a:rPr lang="en-GB" altLang="en-US"/>
              <a:t>the </a:t>
            </a:r>
            <a:r>
              <a:rPr lang="en-GB" altLang="en-US">
                <a:solidFill>
                  <a:srgbClr val="FF0000"/>
                </a:solidFill>
              </a:rPr>
              <a:t>atomic </a:t>
            </a:r>
            <a:r>
              <a:rPr lang="en-GB" altLang="en-US"/>
              <a:t>number.</a:t>
            </a:r>
          </a:p>
          <a:p>
            <a:pPr eaLnBrk="1" hangingPunct="1"/>
            <a:endParaRPr lang="en-GB" altLang="en-US"/>
          </a:p>
        </p:txBody>
      </p:sp>
      <p:sp>
        <p:nvSpPr>
          <p:cNvPr id="33807" name="TextBox 17"/>
          <p:cNvSpPr txBox="1">
            <a:spLocks noChangeArrowheads="1"/>
          </p:cNvSpPr>
          <p:nvPr/>
        </p:nvSpPr>
        <p:spPr bwMode="auto">
          <a:xfrm>
            <a:off x="1042988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Total of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7516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516688" y="126841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We just need to know these </a:t>
            </a:r>
            <a:r>
              <a:rPr lang="en-GB" altLang="en-US" sz="1600" u="sng">
                <a:solidFill>
                  <a:srgbClr val="FF0000"/>
                </a:solidFill>
              </a:rPr>
              <a:t>two simple numbers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084888" y="1341438"/>
            <a:ext cx="655637" cy="276225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5724525" y="2276475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0000"/>
              <a:t>Na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5508625" y="22050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23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5580063" y="3500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altLang="en-US" sz="3200" b="1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550" y="2205038"/>
            <a:ext cx="3455988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MASS NUMBER</a:t>
            </a:r>
          </a:p>
        </p:txBody>
      </p:sp>
      <p:cxnSp>
        <p:nvCxnSpPr>
          <p:cNvPr id="13" name="Straight Connector 12"/>
          <p:cNvCxnSpPr>
            <a:stCxn id="11" idx="3"/>
            <a:endCxn id="34823" idx="1"/>
          </p:cNvCxnSpPr>
          <p:nvPr/>
        </p:nvCxnSpPr>
        <p:spPr>
          <a:xfrm>
            <a:off x="4427538" y="2457450"/>
            <a:ext cx="1081087" cy="39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550" y="3429000"/>
            <a:ext cx="36004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ATOMIC NUMBER</a:t>
            </a:r>
          </a:p>
        </p:txBody>
      </p:sp>
      <p:cxnSp>
        <p:nvCxnSpPr>
          <p:cNvPr id="15" name="Straight Connector 14"/>
          <p:cNvCxnSpPr>
            <a:stCxn id="12" idx="3"/>
          </p:cNvCxnSpPr>
          <p:nvPr/>
        </p:nvCxnSpPr>
        <p:spPr>
          <a:xfrm>
            <a:off x="4572000" y="3681413"/>
            <a:ext cx="1071563" cy="63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16"/>
          <p:cNvSpPr txBox="1">
            <a:spLocks noChangeArrowheads="1"/>
          </p:cNvSpPr>
          <p:nvPr/>
        </p:nvSpPr>
        <p:spPr bwMode="auto">
          <a:xfrm>
            <a:off x="971550" y="3933825"/>
            <a:ext cx="467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Number of Protons (and electrons)</a:t>
            </a:r>
            <a:endParaRPr lang="en-GB" altLang="en-US" sz="2400" b="1"/>
          </a:p>
        </p:txBody>
      </p:sp>
      <p:sp>
        <p:nvSpPr>
          <p:cNvPr id="34830" name="TextBox 15"/>
          <p:cNvSpPr txBox="1">
            <a:spLocks noChangeArrowheads="1"/>
          </p:cNvSpPr>
          <p:nvPr/>
        </p:nvSpPr>
        <p:spPr bwMode="auto">
          <a:xfrm>
            <a:off x="468313" y="4365625"/>
            <a:ext cx="84248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tells you how many </a:t>
            </a:r>
            <a:r>
              <a:rPr lang="en-GB" altLang="en-US" u="sng">
                <a:solidFill>
                  <a:srgbClr val="FF0000"/>
                </a:solidFill>
              </a:rPr>
              <a:t>protons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This </a:t>
            </a:r>
            <a:r>
              <a:rPr lang="en-GB" altLang="en-US" u="sng">
                <a:solidFill>
                  <a:srgbClr val="FF0000"/>
                </a:solidFill>
              </a:rPr>
              <a:t>also</a:t>
            </a:r>
            <a:r>
              <a:rPr lang="en-GB" altLang="en-US"/>
              <a:t> tells you how many </a:t>
            </a:r>
            <a:r>
              <a:rPr lang="en-GB" altLang="en-US" u="sng">
                <a:solidFill>
                  <a:srgbClr val="FF0000"/>
                </a:solidFill>
              </a:rPr>
              <a:t>electrons</a:t>
            </a:r>
            <a:r>
              <a:rPr lang="en-GB" altLang="en-US"/>
              <a:t> there are.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To get the number of </a:t>
            </a:r>
            <a:r>
              <a:rPr lang="en-GB" altLang="en-US" u="sng">
                <a:solidFill>
                  <a:srgbClr val="FF0000"/>
                </a:solidFill>
              </a:rPr>
              <a:t>neutrons</a:t>
            </a:r>
            <a:r>
              <a:rPr lang="en-GB" altLang="en-US"/>
              <a:t> – just </a:t>
            </a:r>
            <a:r>
              <a:rPr lang="en-GB" altLang="en-US" u="sng">
                <a:solidFill>
                  <a:srgbClr val="FF0000"/>
                </a:solidFill>
              </a:rPr>
              <a:t>subtract</a:t>
            </a:r>
            <a:r>
              <a:rPr lang="en-GB" altLang="en-US"/>
              <a:t> the </a:t>
            </a:r>
            <a:r>
              <a:rPr lang="en-GB" altLang="en-US" u="sng">
                <a:solidFill>
                  <a:srgbClr val="FF0000"/>
                </a:solidFill>
              </a:rPr>
              <a:t>atomic number </a:t>
            </a:r>
            <a:r>
              <a:rPr lang="en-GB" altLang="en-US"/>
              <a:t>from the </a:t>
            </a:r>
            <a:r>
              <a:rPr lang="en-GB" altLang="en-US" u="sng">
                <a:solidFill>
                  <a:srgbClr val="FF0000"/>
                </a:solidFill>
              </a:rPr>
              <a:t>mass number</a:t>
            </a:r>
            <a:r>
              <a:rPr lang="en-GB" altLang="en-US"/>
              <a:t>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mass number </a:t>
            </a:r>
            <a:r>
              <a:rPr lang="en-GB" altLang="en-US"/>
              <a:t>is always the </a:t>
            </a:r>
            <a:r>
              <a:rPr lang="en-GB" altLang="en-US" u="sng">
                <a:solidFill>
                  <a:srgbClr val="FF0000"/>
                </a:solidFill>
              </a:rPr>
              <a:t>biggest</a:t>
            </a:r>
            <a:r>
              <a:rPr lang="en-GB" altLang="en-US"/>
              <a:t> number. It tells you the relative mass of the atom.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The </a:t>
            </a:r>
            <a:r>
              <a:rPr lang="en-GB" altLang="en-US" u="sng">
                <a:solidFill>
                  <a:srgbClr val="FF0000"/>
                </a:solidFill>
              </a:rPr>
              <a:t>mass number </a:t>
            </a:r>
            <a:r>
              <a:rPr lang="en-GB" altLang="en-US"/>
              <a:t>is always </a:t>
            </a:r>
            <a:r>
              <a:rPr lang="en-GB" altLang="en-US" u="sng">
                <a:solidFill>
                  <a:srgbClr val="FF0000"/>
                </a:solidFill>
              </a:rPr>
              <a:t>roughly double </a:t>
            </a:r>
            <a:r>
              <a:rPr lang="en-GB" altLang="en-US"/>
              <a:t>the </a:t>
            </a:r>
            <a:r>
              <a:rPr lang="en-GB" altLang="en-US">
                <a:solidFill>
                  <a:srgbClr val="FF0000"/>
                </a:solidFill>
              </a:rPr>
              <a:t>atomic </a:t>
            </a:r>
            <a:r>
              <a:rPr lang="en-GB" altLang="en-US"/>
              <a:t>number.</a:t>
            </a:r>
          </a:p>
          <a:p>
            <a:pPr eaLnBrk="1" hangingPunct="1">
              <a:buFontTx/>
              <a:buAutoNum type="arabicParenR"/>
            </a:pPr>
            <a:r>
              <a:rPr lang="en-GB" altLang="en-US"/>
              <a:t>Which means there’s about the </a:t>
            </a:r>
            <a:r>
              <a:rPr lang="en-GB" altLang="en-US">
                <a:solidFill>
                  <a:srgbClr val="FF0000"/>
                </a:solidFill>
              </a:rPr>
              <a:t>same</a:t>
            </a:r>
            <a:r>
              <a:rPr lang="en-GB" altLang="en-US"/>
              <a:t> number of protons as neutrons in any nucleus.</a:t>
            </a:r>
          </a:p>
          <a:p>
            <a:pPr eaLnBrk="1" hangingPunct="1">
              <a:buFontTx/>
              <a:buAutoNum type="arabicParenR"/>
            </a:pPr>
            <a:endParaRPr lang="en-GB" altLang="en-US"/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1042988" y="27082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/>
              <a:t>-  Total of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6025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673585" cy="15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2238187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  <a:r>
              <a:rPr lang="en-GB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NUCLEON NUMBER (A)</a:t>
            </a:r>
            <a:endParaRPr lang="en-GB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>
            <a:stCxn id="7" idx="1"/>
          </p:cNvCxnSpPr>
          <p:nvPr/>
        </p:nvCxnSpPr>
        <p:spPr>
          <a:xfrm flipH="1">
            <a:off x="3635896" y="2653574"/>
            <a:ext cx="936104" cy="343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673585" cy="15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2238187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  <a:r>
              <a:rPr lang="en-GB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NUCLEON NUMBER (A)</a:t>
            </a:r>
            <a:endParaRPr lang="en-GB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>
            <a:stCxn id="7" idx="1"/>
          </p:cNvCxnSpPr>
          <p:nvPr/>
        </p:nvCxnSpPr>
        <p:spPr>
          <a:xfrm flipH="1">
            <a:off x="3635896" y="2653574"/>
            <a:ext cx="936104" cy="343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1" y="4077072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 NUMBER (Z)</a:t>
            </a:r>
            <a:endParaRPr lang="en-GB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stCxn id="8" idx="1"/>
          </p:cNvCxnSpPr>
          <p:nvPr/>
        </p:nvCxnSpPr>
        <p:spPr>
          <a:xfrm flipH="1" flipV="1">
            <a:off x="3707904" y="4005064"/>
            <a:ext cx="864097" cy="487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673585" cy="15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2238187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  <a:r>
              <a:rPr lang="en-GB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NUCLEON NUMBER (A)</a:t>
            </a:r>
            <a:endParaRPr lang="en-GB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>
            <a:stCxn id="7" idx="1"/>
          </p:cNvCxnSpPr>
          <p:nvPr/>
        </p:nvCxnSpPr>
        <p:spPr>
          <a:xfrm flipH="1">
            <a:off x="3635896" y="2653574"/>
            <a:ext cx="936104" cy="343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1" y="4077072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 NUMBER (Z)</a:t>
            </a:r>
            <a:endParaRPr lang="en-GB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stCxn id="8" idx="1"/>
          </p:cNvCxnSpPr>
          <p:nvPr/>
        </p:nvCxnSpPr>
        <p:spPr>
          <a:xfrm flipH="1" flipV="1">
            <a:off x="3707904" y="4005064"/>
            <a:ext cx="864097" cy="487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0825" y="5085184"/>
            <a:ext cx="2771775" cy="1512168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is known as the </a:t>
            </a:r>
            <a:r>
              <a:rPr lang="en-GB" sz="2400" b="1" i="1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NUCLIDE NOTATION</a:t>
            </a:r>
            <a:endParaRPr lang="en-GB" sz="2400" b="1" i="1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22600" y="4077072"/>
            <a:ext cx="469280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1" y="5287270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X</a:t>
            </a:r>
            <a:endParaRPr lang="en-GB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53180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A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5896" y="58412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Z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2080" y="5085184"/>
            <a:ext cx="2771775" cy="1512168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different type of atom is called a </a:t>
            </a:r>
            <a:r>
              <a:rPr lang="en-GB" sz="2400" b="1" i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NUCLIDE</a:t>
            </a:r>
            <a:endParaRPr lang="en-GB" sz="2400" b="1" i="1" u="sng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673585" cy="15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2238187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  <a:r>
              <a:rPr lang="en-GB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NUCLEON NUMBER (A)</a:t>
            </a:r>
            <a:endParaRPr lang="en-GB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>
            <a:stCxn id="7" idx="1"/>
          </p:cNvCxnSpPr>
          <p:nvPr/>
        </p:nvCxnSpPr>
        <p:spPr>
          <a:xfrm flipH="1">
            <a:off x="3635896" y="2653574"/>
            <a:ext cx="936104" cy="343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1" y="4077072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 NUMBER (Z)</a:t>
            </a:r>
            <a:endParaRPr lang="en-GB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stCxn id="8" idx="1"/>
          </p:cNvCxnSpPr>
          <p:nvPr/>
        </p:nvCxnSpPr>
        <p:spPr>
          <a:xfrm flipH="1" flipV="1">
            <a:off x="3707904" y="4005064"/>
            <a:ext cx="864097" cy="487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92458"/>
            <a:ext cx="3705225" cy="628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6792" y="5589240"/>
            <a:ext cx="79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U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4452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238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84764" y="59655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92</a:t>
            </a:r>
            <a:endParaRPr lang="en-GB" sz="1600" dirty="0"/>
          </a:p>
        </p:txBody>
      </p:sp>
      <p:sp>
        <p:nvSpPr>
          <p:cNvPr id="11" name="Right Arrow 10"/>
          <p:cNvSpPr/>
          <p:nvPr/>
        </p:nvSpPr>
        <p:spPr>
          <a:xfrm>
            <a:off x="3131840" y="5783778"/>
            <a:ext cx="1541745" cy="23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673585" cy="15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2238187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  <a:r>
              <a:rPr lang="en-GB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NUCLEON NUMBER (A)</a:t>
            </a:r>
            <a:endParaRPr lang="en-GB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>
            <a:stCxn id="7" idx="1"/>
          </p:cNvCxnSpPr>
          <p:nvPr/>
        </p:nvCxnSpPr>
        <p:spPr>
          <a:xfrm flipH="1">
            <a:off x="3635896" y="2653574"/>
            <a:ext cx="936104" cy="343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1" y="4077072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 NUMBER (Z)</a:t>
            </a:r>
            <a:endParaRPr lang="en-GB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stCxn id="8" idx="1"/>
          </p:cNvCxnSpPr>
          <p:nvPr/>
        </p:nvCxnSpPr>
        <p:spPr>
          <a:xfrm flipH="1" flipV="1">
            <a:off x="3707904" y="4005064"/>
            <a:ext cx="864097" cy="487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92458"/>
            <a:ext cx="3705225" cy="628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6792" y="5589240"/>
            <a:ext cx="79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U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4452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238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84764" y="59655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92</a:t>
            </a:r>
            <a:endParaRPr lang="en-GB" sz="1600" dirty="0"/>
          </a:p>
        </p:txBody>
      </p:sp>
      <p:sp>
        <p:nvSpPr>
          <p:cNvPr id="11" name="Right Arrow 10"/>
          <p:cNvSpPr/>
          <p:nvPr/>
        </p:nvSpPr>
        <p:spPr>
          <a:xfrm>
            <a:off x="3131840" y="5783778"/>
            <a:ext cx="1541745" cy="23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4068" y="559625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omic Sans MS" panose="030F0702030302020204" pitchFamily="66" charset="0"/>
              </a:rPr>
              <a:t>Th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544747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234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594318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90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13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Number and Mass Number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673585" cy="155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2238187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  <a:r>
              <a:rPr lang="en-GB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NUCLEON NUMBER (A)</a:t>
            </a:r>
            <a:endParaRPr lang="en-GB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>
            <a:stCxn id="7" idx="1"/>
          </p:cNvCxnSpPr>
          <p:nvPr/>
        </p:nvCxnSpPr>
        <p:spPr>
          <a:xfrm flipH="1">
            <a:off x="3635896" y="2653574"/>
            <a:ext cx="936104" cy="3433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1" y="4077072"/>
            <a:ext cx="4321174" cy="830773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 known as 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 NUMBER (Z)</a:t>
            </a:r>
            <a:endParaRPr lang="en-GB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>
            <a:stCxn id="8" idx="1"/>
          </p:cNvCxnSpPr>
          <p:nvPr/>
        </p:nvCxnSpPr>
        <p:spPr>
          <a:xfrm flipH="1" flipV="1">
            <a:off x="3707904" y="4005064"/>
            <a:ext cx="864097" cy="4873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92458"/>
            <a:ext cx="3705225" cy="628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6792" y="5589240"/>
            <a:ext cx="79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U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4452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238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84764" y="59655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92</a:t>
            </a:r>
            <a:endParaRPr lang="en-GB" sz="1600" dirty="0"/>
          </a:p>
        </p:txBody>
      </p:sp>
      <p:sp>
        <p:nvSpPr>
          <p:cNvPr id="11" name="Right Arrow 10"/>
          <p:cNvSpPr/>
          <p:nvPr/>
        </p:nvSpPr>
        <p:spPr>
          <a:xfrm>
            <a:off x="3131840" y="5783778"/>
            <a:ext cx="1541745" cy="23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4068" y="559625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omic Sans MS" panose="030F0702030302020204" pitchFamily="66" charset="0"/>
              </a:rPr>
              <a:t>Th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544747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234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594318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90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596336" y="559625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He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5064" y="5572846"/>
            <a:ext cx="79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6039" y="545934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4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86876" y="590253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40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292725" y="1989138"/>
            <a:ext cx="20161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FF0000"/>
                </a:solidFill>
              </a:rPr>
              <a:t>The Nucleus</a:t>
            </a:r>
          </a:p>
        </p:txBody>
      </p:sp>
      <p:sp>
        <p:nvSpPr>
          <p:cNvPr id="8" name="Right Arrow 7"/>
          <p:cNvSpPr/>
          <p:nvPr/>
        </p:nvSpPr>
        <p:spPr>
          <a:xfrm rot="8840917">
            <a:off x="3125788" y="2881313"/>
            <a:ext cx="2357437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1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5" y="2708920"/>
            <a:ext cx="3810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" y="4725144"/>
            <a:ext cx="1565796" cy="120812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50825" y="2708920"/>
            <a:ext cx="2160587" cy="1728192"/>
          </a:xfrm>
          <a:prstGeom prst="wedgeRectCallout">
            <a:avLst>
              <a:gd name="adj1" fmla="val -19942"/>
              <a:gd name="adj2" fmla="val 953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What’s the difference between these two?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5" y="2708920"/>
            <a:ext cx="3810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" y="4725144"/>
            <a:ext cx="1565796" cy="120812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50825" y="2708920"/>
            <a:ext cx="2160587" cy="1728192"/>
          </a:xfrm>
          <a:prstGeom prst="wedgeRectCallout">
            <a:avLst>
              <a:gd name="adj1" fmla="val -19942"/>
              <a:gd name="adj2" fmla="val 953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What’s the difference between these two?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781149" y="5242570"/>
            <a:ext cx="1584176" cy="1498798"/>
          </a:xfrm>
          <a:prstGeom prst="up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nucleus, this one has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5" y="2708920"/>
            <a:ext cx="3810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" y="4725144"/>
            <a:ext cx="1565796" cy="120812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50825" y="2708920"/>
            <a:ext cx="2160587" cy="1728192"/>
          </a:xfrm>
          <a:prstGeom prst="wedgeRectCallout">
            <a:avLst>
              <a:gd name="adj1" fmla="val -19942"/>
              <a:gd name="adj2" fmla="val 953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What’s the difference between these two?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781149" y="5242570"/>
            <a:ext cx="1584176" cy="1498798"/>
          </a:xfrm>
          <a:prstGeom prst="up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nucleus, this one has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788024" y="5247393"/>
            <a:ext cx="1584176" cy="1498798"/>
          </a:xfrm>
          <a:prstGeom prst="up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nucleus, this one has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7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6465944" y="2708920"/>
            <a:ext cx="2426535" cy="2533650"/>
          </a:xfrm>
          <a:prstGeom prst="leftArrowCallout">
            <a:avLst>
              <a:gd name="adj1" fmla="val 20391"/>
              <a:gd name="adj2" fmla="val 25000"/>
              <a:gd name="adj3" fmla="val 25000"/>
              <a:gd name="adj4" fmla="val 63016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Isotopes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are atoms with the </a:t>
            </a:r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same number of protons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but a </a:t>
            </a:r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different number of neutrons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5" y="2708920"/>
            <a:ext cx="3810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" y="4725144"/>
            <a:ext cx="1565796" cy="120812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50825" y="2708920"/>
            <a:ext cx="2160587" cy="1728192"/>
          </a:xfrm>
          <a:prstGeom prst="wedgeRectCallout">
            <a:avLst>
              <a:gd name="adj1" fmla="val -19942"/>
              <a:gd name="adj2" fmla="val 953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What’s the difference between these two?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781149" y="5242570"/>
            <a:ext cx="1584176" cy="1498798"/>
          </a:xfrm>
          <a:prstGeom prst="up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nucleus, this one has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788024" y="5247393"/>
            <a:ext cx="1584176" cy="1498798"/>
          </a:xfrm>
          <a:prstGeom prst="up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nucleus, this one has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7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6465944" y="2708920"/>
            <a:ext cx="2426535" cy="2533650"/>
          </a:xfrm>
          <a:prstGeom prst="leftArrowCallout">
            <a:avLst>
              <a:gd name="adj1" fmla="val 20391"/>
              <a:gd name="adj2" fmla="val 25000"/>
              <a:gd name="adj3" fmla="val 25000"/>
              <a:gd name="adj4" fmla="val 63016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Isotopes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are atoms with the </a:t>
            </a:r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same number of protons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but a </a:t>
            </a:r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different number of neutrons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1412" y="1988840"/>
            <a:ext cx="4464844" cy="648072"/>
          </a:xfrm>
          <a:prstGeom prst="roundRect">
            <a:avLst/>
          </a:prstGeom>
          <a:solidFill>
            <a:srgbClr val="FF0000">
              <a:alpha val="8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Isotopes have the same atomic number, but different mass numbers</a:t>
            </a:r>
            <a:endParaRPr lang="en-GB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45" y="2708920"/>
            <a:ext cx="3810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" y="4725144"/>
            <a:ext cx="1565796" cy="120812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50825" y="2708920"/>
            <a:ext cx="2160587" cy="1728192"/>
          </a:xfrm>
          <a:prstGeom prst="wedgeRectCallout">
            <a:avLst>
              <a:gd name="adj1" fmla="val -19942"/>
              <a:gd name="adj2" fmla="val 953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What’s the difference between these two?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781149" y="5242570"/>
            <a:ext cx="1584176" cy="1498798"/>
          </a:xfrm>
          <a:prstGeom prst="up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nucleus, this one has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788024" y="5247393"/>
            <a:ext cx="1584176" cy="1498798"/>
          </a:xfrm>
          <a:prstGeom prst="up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nucleus, this one has 6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protons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7 </a:t>
            </a:r>
            <a:r>
              <a:rPr lang="en-GB" sz="12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neutrons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6465944" y="2708920"/>
            <a:ext cx="2426535" cy="2533650"/>
          </a:xfrm>
          <a:prstGeom prst="leftArrowCallout">
            <a:avLst>
              <a:gd name="adj1" fmla="val 20391"/>
              <a:gd name="adj2" fmla="val 25000"/>
              <a:gd name="adj3" fmla="val 25000"/>
              <a:gd name="adj4" fmla="val 63016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Isotopes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are atoms with the </a:t>
            </a:r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same number of protons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but a </a:t>
            </a:r>
            <a:r>
              <a:rPr lang="en-GB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different number of neutrons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1412" y="1988840"/>
            <a:ext cx="4464844" cy="648072"/>
          </a:xfrm>
          <a:prstGeom prst="roundRect">
            <a:avLst/>
          </a:prstGeom>
          <a:solidFill>
            <a:srgbClr val="FF0000">
              <a:alpha val="83922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Isotopes have the same atomic number, but different mass numbers</a:t>
            </a:r>
            <a:endParaRPr lang="en-GB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486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399" y="5486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548680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12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4571" y="89050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4315" y="539218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13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2399" y="905237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32240" y="548680"/>
            <a:ext cx="720080" cy="719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170134" y="530639"/>
            <a:ext cx="720080" cy="719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" y="4725144"/>
            <a:ext cx="1565796" cy="120812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50825" y="2708920"/>
            <a:ext cx="2160587" cy="1728192"/>
          </a:xfrm>
          <a:prstGeom prst="wedgeRectCallout">
            <a:avLst>
              <a:gd name="adj1" fmla="val -19942"/>
              <a:gd name="adj2" fmla="val 953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are the features of isotopes?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03" y="2162175"/>
            <a:ext cx="3810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48363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8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" y="4725144"/>
            <a:ext cx="1565796" cy="120812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50825" y="2708920"/>
            <a:ext cx="2160587" cy="1728192"/>
          </a:xfrm>
          <a:prstGeom prst="wedgeRectCallout">
            <a:avLst>
              <a:gd name="adj1" fmla="val -19942"/>
              <a:gd name="adj2" fmla="val 953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are the features of isotopes?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03" y="2162175"/>
            <a:ext cx="3810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2274838"/>
            <a:ext cx="237626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Most elements </a:t>
            </a:r>
            <a:r>
              <a:rPr lang="en-GB" sz="2400" dirty="0" smtClean="0">
                <a:latin typeface="Comic Sans MS" panose="030F0702030302020204" pitchFamily="66" charset="0"/>
              </a:rPr>
              <a:t>have different isotopes but there’s usually only one or two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stable</a:t>
            </a:r>
            <a:r>
              <a:rPr lang="en-GB" sz="2400" dirty="0" smtClean="0">
                <a:latin typeface="Comic Sans MS" panose="030F0702030302020204" pitchFamily="66" charset="0"/>
              </a:rPr>
              <a:t> ones.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48363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432117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ISOTOPES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Different forms of the same element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8" y="4725144"/>
            <a:ext cx="1565796" cy="120812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50825" y="2708920"/>
            <a:ext cx="2160587" cy="1728192"/>
          </a:xfrm>
          <a:prstGeom prst="wedgeRectCallout">
            <a:avLst>
              <a:gd name="adj1" fmla="val -19942"/>
              <a:gd name="adj2" fmla="val 953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are the features of isotopes?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03" y="2162175"/>
            <a:ext cx="3810000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2274838"/>
            <a:ext cx="237626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Most elements </a:t>
            </a:r>
            <a:r>
              <a:rPr lang="en-GB" sz="2400" dirty="0" smtClean="0">
                <a:latin typeface="Comic Sans MS" panose="030F0702030302020204" pitchFamily="66" charset="0"/>
              </a:rPr>
              <a:t>have different isotopes but there’s usually only one or two </a:t>
            </a:r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stable</a:t>
            </a:r>
            <a:r>
              <a:rPr lang="en-GB" sz="2400" dirty="0" smtClean="0">
                <a:latin typeface="Comic Sans MS" panose="030F0702030302020204" pitchFamily="66" charset="0"/>
              </a:rPr>
              <a:t> ones.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2402" y="4797152"/>
            <a:ext cx="6240077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The other isotopes tend to be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radioactive</a:t>
            </a:r>
            <a:r>
              <a:rPr lang="en-GB" sz="2000" dirty="0" smtClean="0">
                <a:latin typeface="Comic Sans MS" panose="030F0702030302020204" pitchFamily="66" charset="0"/>
              </a:rPr>
              <a:t>, which means that they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decay</a:t>
            </a:r>
            <a:r>
              <a:rPr lang="en-GB" sz="2000" dirty="0" smtClean="0">
                <a:latin typeface="Comic Sans MS" panose="030F0702030302020204" pitchFamily="66" charset="0"/>
              </a:rPr>
              <a:t> into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other elements </a:t>
            </a:r>
            <a:r>
              <a:rPr lang="en-GB" sz="2000" dirty="0" smtClean="0">
                <a:latin typeface="Comic Sans MS" panose="030F0702030302020204" pitchFamily="66" charset="0"/>
              </a:rPr>
              <a:t>and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give out radiation</a:t>
            </a:r>
            <a:r>
              <a:rPr lang="en-GB" sz="2000" dirty="0" smtClean="0">
                <a:latin typeface="Comic Sans MS" panose="030F0702030302020204" pitchFamily="66" charset="0"/>
              </a:rPr>
              <a:t>.  This is where all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radioactivity</a:t>
            </a:r>
            <a:r>
              <a:rPr lang="en-GB" sz="2000" dirty="0" smtClean="0">
                <a:latin typeface="Comic Sans MS" panose="030F0702030302020204" pitchFamily="66" charset="0"/>
              </a:rPr>
              <a:t> comes from –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unstable radioactive isotopes </a:t>
            </a:r>
            <a:r>
              <a:rPr lang="en-GB" sz="2000" dirty="0" smtClean="0">
                <a:latin typeface="Comic Sans MS" panose="030F0702030302020204" pitchFamily="66" charset="0"/>
              </a:rPr>
              <a:t>undergoing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decay </a:t>
            </a:r>
            <a:r>
              <a:rPr lang="en-GB" sz="2000" dirty="0" smtClean="0">
                <a:latin typeface="Comic Sans MS" panose="030F0702030302020204" pitchFamily="66" charset="0"/>
              </a:rPr>
              <a:t>and spitting out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energy particles.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483634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WHAT EVIDENCE IS THERE?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292725" y="1989138"/>
            <a:ext cx="20161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FF0000"/>
                </a:solidFill>
              </a:rPr>
              <a:t>The Nucleus</a:t>
            </a:r>
          </a:p>
        </p:txBody>
      </p:sp>
      <p:sp>
        <p:nvSpPr>
          <p:cNvPr id="8" name="Right Arrow 7"/>
          <p:cNvSpPr/>
          <p:nvPr/>
        </p:nvSpPr>
        <p:spPr>
          <a:xfrm rot="8840917">
            <a:off x="3125788" y="2881313"/>
            <a:ext cx="2357437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5580063" y="2636838"/>
            <a:ext cx="356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1) It’s in the </a:t>
            </a:r>
            <a:r>
              <a:rPr lang="en-GB" altLang="en-US" u="sng">
                <a:solidFill>
                  <a:srgbClr val="FF0000"/>
                </a:solidFill>
              </a:rPr>
              <a:t>middle</a:t>
            </a:r>
            <a:r>
              <a:rPr lang="en-GB" altLang="en-US"/>
              <a:t> of the atom</a:t>
            </a:r>
          </a:p>
        </p:txBody>
      </p:sp>
    </p:spTree>
    <p:extLst>
      <p:ext uri="{BB962C8B-B14F-4D97-AF65-F5344CB8AC3E}">
        <p14:creationId xmlns:p14="http://schemas.microsoft.com/office/powerpoint/2010/main" val="39030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WHAT EVIDENCE IS THERE?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6" y="1988840"/>
            <a:ext cx="383857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WHAT EVIDENCE IS THERE?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6" y="1988840"/>
            <a:ext cx="383857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1652" y="1988840"/>
            <a:ext cx="4320828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1911 Rutherford, Geiger and Marsden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14985210" flipV="1">
            <a:off x="3947097" y="3874264"/>
            <a:ext cx="1296144" cy="1269711"/>
          </a:xfrm>
          <a:prstGeom prst="parallelogram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 rot="5400000">
            <a:off x="720341" y="3861048"/>
            <a:ext cx="792088" cy="1296144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5536" y="3681392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Alpha source</a:t>
            </a:r>
            <a:endParaRPr lang="en-GB" dirty="0"/>
          </a:p>
        </p:txBody>
      </p: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1764457" y="4509120"/>
            <a:ext cx="21594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1652" y="4509119"/>
            <a:ext cx="288066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34290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Gold foil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3068960"/>
            <a:ext cx="21602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Beam of alpha particles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2771800" y="3376737"/>
            <a:ext cx="72392" cy="1060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n 17"/>
          <p:cNvSpPr/>
          <p:nvPr/>
        </p:nvSpPr>
        <p:spPr>
          <a:xfrm rot="3847175">
            <a:off x="968269" y="5525360"/>
            <a:ext cx="504056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60301" y="6410698"/>
            <a:ext cx="197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Alpha detector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6" idx="3"/>
            <a:endCxn id="18" idx="1"/>
          </p:cNvCxnSpPr>
          <p:nvPr/>
        </p:nvCxnSpPr>
        <p:spPr>
          <a:xfrm flipH="1">
            <a:off x="1641407" y="4877725"/>
            <a:ext cx="2413057" cy="911385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72000" y="4050724"/>
            <a:ext cx="2736304" cy="458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WHAT EVIDENCE IS THERE?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6" y="1988840"/>
            <a:ext cx="383857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1652" y="1988840"/>
            <a:ext cx="4320828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1911 Rutherford, Geiger and Marsden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14985210" flipV="1">
            <a:off x="3947097" y="3874264"/>
            <a:ext cx="1296144" cy="1269711"/>
          </a:xfrm>
          <a:prstGeom prst="parallelogram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 rot="5400000">
            <a:off x="720341" y="3861048"/>
            <a:ext cx="792088" cy="1296144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5536" y="3681392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Alpha source</a:t>
            </a:r>
            <a:endParaRPr lang="en-GB" dirty="0"/>
          </a:p>
        </p:txBody>
      </p: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1764457" y="4509120"/>
            <a:ext cx="21594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1652" y="4509119"/>
            <a:ext cx="288066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34290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Gold foil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3068960"/>
            <a:ext cx="21602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Beam of alpha particles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2771800" y="3376737"/>
            <a:ext cx="72392" cy="1060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n 17"/>
          <p:cNvSpPr/>
          <p:nvPr/>
        </p:nvSpPr>
        <p:spPr>
          <a:xfrm rot="3847175">
            <a:off x="968269" y="5525360"/>
            <a:ext cx="504056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60301" y="6410698"/>
            <a:ext cx="197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Alpha detector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6" idx="3"/>
            <a:endCxn id="18" idx="1"/>
          </p:cNvCxnSpPr>
          <p:nvPr/>
        </p:nvCxnSpPr>
        <p:spPr>
          <a:xfrm flipH="1">
            <a:off x="1641407" y="4877725"/>
            <a:ext cx="2413057" cy="911385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7996" y="5445224"/>
            <a:ext cx="4644324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alpha particles passed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straight through </a:t>
            </a:r>
            <a:r>
              <a:rPr lang="en-GB" sz="1600" dirty="0" smtClean="0">
                <a:latin typeface="Comic Sans MS" panose="030F0702030302020204" pitchFamily="66" charset="0"/>
              </a:rPr>
              <a:t>the gold atoms, but a few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bounced off </a:t>
            </a:r>
            <a:r>
              <a:rPr lang="en-GB" sz="1600" dirty="0" smtClean="0">
                <a:latin typeface="Comic Sans MS" panose="030F0702030302020204" pitchFamily="66" charset="0"/>
              </a:rPr>
              <a:t>at large angles.   Conclusion:  atom is largely empty space, but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 charge </a:t>
            </a:r>
            <a:r>
              <a:rPr lang="en-GB" sz="1600" dirty="0" smtClean="0">
                <a:latin typeface="Comic Sans MS" panose="030F0702030302020204" pitchFamily="66" charset="0"/>
              </a:rPr>
              <a:t>and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most mass </a:t>
            </a:r>
            <a:r>
              <a:rPr lang="en-GB" sz="1600" dirty="0" smtClean="0">
                <a:latin typeface="Comic Sans MS" panose="030F0702030302020204" pitchFamily="66" charset="0"/>
              </a:rPr>
              <a:t>concentrated in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tiny nucleus </a:t>
            </a:r>
            <a:r>
              <a:rPr lang="en-GB" sz="1600" dirty="0" smtClean="0">
                <a:latin typeface="Comic Sans MS" panose="030F0702030302020204" pitchFamily="66" charset="0"/>
              </a:rPr>
              <a:t>at the centre.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72000" y="4050724"/>
            <a:ext cx="2736304" cy="458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4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 smtClean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WHAT EVIDENCE IS THERE?</a:t>
            </a:r>
            <a:endParaRPr lang="en-GB" sz="2400" b="1" i="1" dirty="0">
              <a:solidFill>
                <a:srgbClr val="C42F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6" y="1988840"/>
            <a:ext cx="383857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1652" y="1988840"/>
            <a:ext cx="4320828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1911 Rutherford, Geiger and Marsden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14985210" flipV="1">
            <a:off x="3947097" y="3874264"/>
            <a:ext cx="1296144" cy="1269711"/>
          </a:xfrm>
          <a:prstGeom prst="parallelogram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 rot="5400000">
            <a:off x="720341" y="3861048"/>
            <a:ext cx="792088" cy="1296144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5536" y="3681392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Alpha source</a:t>
            </a:r>
            <a:endParaRPr lang="en-GB" dirty="0"/>
          </a:p>
        </p:txBody>
      </p:sp>
      <p:cxnSp>
        <p:nvCxnSpPr>
          <p:cNvPr id="11" name="Straight Connector 10"/>
          <p:cNvCxnSpPr>
            <a:stCxn id="7" idx="1"/>
          </p:cNvCxnSpPr>
          <p:nvPr/>
        </p:nvCxnSpPr>
        <p:spPr>
          <a:xfrm>
            <a:off x="1764457" y="4509120"/>
            <a:ext cx="21594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1652" y="4509119"/>
            <a:ext cx="288066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34290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Gold foil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3068960"/>
            <a:ext cx="21602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Beam of alpha particles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2771800" y="3376737"/>
            <a:ext cx="72392" cy="1060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n 17"/>
          <p:cNvSpPr/>
          <p:nvPr/>
        </p:nvSpPr>
        <p:spPr>
          <a:xfrm rot="3847175">
            <a:off x="968269" y="5525360"/>
            <a:ext cx="504056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60301" y="6410698"/>
            <a:ext cx="197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Alpha detector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6" idx="3"/>
            <a:endCxn id="18" idx="1"/>
          </p:cNvCxnSpPr>
          <p:nvPr/>
        </p:nvCxnSpPr>
        <p:spPr>
          <a:xfrm flipH="1">
            <a:off x="1641407" y="4877725"/>
            <a:ext cx="2413057" cy="911385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7996" y="5445224"/>
            <a:ext cx="4644324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alpha particles passed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straight through </a:t>
            </a:r>
            <a:r>
              <a:rPr lang="en-GB" sz="1600" dirty="0" smtClean="0">
                <a:latin typeface="Comic Sans MS" panose="030F0702030302020204" pitchFamily="66" charset="0"/>
              </a:rPr>
              <a:t>the gold atoms, but a few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bounced off </a:t>
            </a:r>
            <a:r>
              <a:rPr lang="en-GB" sz="1600" dirty="0" smtClean="0">
                <a:latin typeface="Comic Sans MS" panose="030F0702030302020204" pitchFamily="66" charset="0"/>
              </a:rPr>
              <a:t>at large angles.   Conclusion:  atom is largely empty space, but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positive charge </a:t>
            </a:r>
            <a:r>
              <a:rPr lang="en-GB" sz="1600" dirty="0" smtClean="0">
                <a:latin typeface="Comic Sans MS" panose="030F0702030302020204" pitchFamily="66" charset="0"/>
              </a:rPr>
              <a:t>and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most mass </a:t>
            </a:r>
            <a:r>
              <a:rPr lang="en-GB" sz="1600" dirty="0" smtClean="0">
                <a:latin typeface="Comic Sans MS" panose="030F0702030302020204" pitchFamily="66" charset="0"/>
              </a:rPr>
              <a:t>concentrated in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tiny nucleus </a:t>
            </a:r>
            <a:r>
              <a:rPr lang="en-GB" sz="1600" dirty="0" smtClean="0">
                <a:latin typeface="Comic Sans MS" panose="030F0702030302020204" pitchFamily="66" charset="0"/>
              </a:rPr>
              <a:t>at the centre.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84368" y="2746933"/>
            <a:ext cx="573385" cy="573385"/>
            <a:chOff x="6300192" y="2855615"/>
            <a:chExt cx="573385" cy="573385"/>
          </a:xfrm>
        </p:grpSpPr>
        <p:sp>
          <p:nvSpPr>
            <p:cNvPr id="9" name="Oval 8"/>
            <p:cNvSpPr/>
            <p:nvPr/>
          </p:nvSpPr>
          <p:spPr>
            <a:xfrm>
              <a:off x="6300192" y="2855615"/>
              <a:ext cx="573385" cy="57338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478872" y="3033626"/>
              <a:ext cx="216023" cy="217362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+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84360" y="4038638"/>
            <a:ext cx="573385" cy="573385"/>
            <a:chOff x="6300192" y="2855615"/>
            <a:chExt cx="573385" cy="573385"/>
          </a:xfrm>
        </p:grpSpPr>
        <p:sp>
          <p:nvSpPr>
            <p:cNvPr id="23" name="Oval 22"/>
            <p:cNvSpPr/>
            <p:nvPr/>
          </p:nvSpPr>
          <p:spPr>
            <a:xfrm>
              <a:off x="6300192" y="2855615"/>
              <a:ext cx="573385" cy="57338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6478872" y="3033626"/>
              <a:ext cx="216023" cy="217362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+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85707" y="5336847"/>
            <a:ext cx="573385" cy="573385"/>
            <a:chOff x="6300192" y="2855615"/>
            <a:chExt cx="573385" cy="573385"/>
          </a:xfrm>
        </p:grpSpPr>
        <p:sp>
          <p:nvSpPr>
            <p:cNvPr id="26" name="Oval 25"/>
            <p:cNvSpPr/>
            <p:nvPr/>
          </p:nvSpPr>
          <p:spPr>
            <a:xfrm>
              <a:off x="6300192" y="2855615"/>
              <a:ext cx="573385" cy="57338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6478872" y="3033626"/>
              <a:ext cx="216023" cy="217362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+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96336" y="3429000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Comic Sans MS" panose="030F0702030302020204" pitchFamily="66" charset="0"/>
              </a:rPr>
              <a:t>Most alpha particles are </a:t>
            </a:r>
            <a:r>
              <a:rPr lang="en-GB" sz="1000" dirty="0" err="1" smtClean="0">
                <a:latin typeface="Comic Sans MS" panose="030F0702030302020204" pitchFamily="66" charset="0"/>
              </a:rPr>
              <a:t>undeflected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24328" y="2855615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58982" y="4718202"/>
            <a:ext cx="1261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Comic Sans MS" panose="030F0702030302020204" pitchFamily="66" charset="0"/>
              </a:rPr>
              <a:t>Some alpha particles are deflected slightly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0451" y="5993412"/>
            <a:ext cx="1261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Comic Sans MS" panose="030F0702030302020204" pitchFamily="66" charset="0"/>
              </a:rPr>
              <a:t>A few alpha particles bounce off the nucleus</a:t>
            </a:r>
            <a:endParaRPr lang="en-GB" sz="1000" dirty="0">
              <a:latin typeface="Comic Sans MS" panose="030F0702030302020204" pitchFamily="66" charset="0"/>
            </a:endParaRPr>
          </a:p>
        </p:txBody>
      </p:sp>
      <p:cxnSp>
        <p:nvCxnSpPr>
          <p:cNvPr id="4105" name="Straight Arrow Connector 4104"/>
          <p:cNvCxnSpPr>
            <a:stCxn id="27" idx="2"/>
          </p:cNvCxnSpPr>
          <p:nvPr/>
        </p:nvCxnSpPr>
        <p:spPr>
          <a:xfrm flipH="1">
            <a:off x="7668344" y="5623539"/>
            <a:ext cx="396043" cy="286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/>
          <p:cNvCxnSpPr/>
          <p:nvPr/>
        </p:nvCxnSpPr>
        <p:spPr>
          <a:xfrm>
            <a:off x="7524328" y="4113076"/>
            <a:ext cx="6840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Straight Arrow Connector 4109"/>
          <p:cNvCxnSpPr/>
          <p:nvPr/>
        </p:nvCxnSpPr>
        <p:spPr>
          <a:xfrm flipV="1">
            <a:off x="8171051" y="3982998"/>
            <a:ext cx="721429" cy="130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Straight Connector 4113"/>
          <p:cNvCxnSpPr>
            <a:endCxn id="27" idx="2"/>
          </p:cNvCxnSpPr>
          <p:nvPr/>
        </p:nvCxnSpPr>
        <p:spPr>
          <a:xfrm>
            <a:off x="7596336" y="5623539"/>
            <a:ext cx="4680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Rectangle 4115"/>
          <p:cNvSpPr/>
          <p:nvPr/>
        </p:nvSpPr>
        <p:spPr>
          <a:xfrm>
            <a:off x="7524328" y="2636913"/>
            <a:ext cx="1512168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572000" y="4050724"/>
            <a:ext cx="2736304" cy="458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68760"/>
            <a:ext cx="4314825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3" y="1231900"/>
            <a:ext cx="2053084" cy="2053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2060848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Fission = splitting the atom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ie 6"/>
          <p:cNvSpPr/>
          <p:nvPr/>
        </p:nvSpPr>
        <p:spPr>
          <a:xfrm rot="1098396">
            <a:off x="1737276" y="3862911"/>
            <a:ext cx="550982" cy="500329"/>
          </a:xfrm>
          <a:prstGeom prst="pie">
            <a:avLst>
              <a:gd name="adj1" fmla="val 0"/>
              <a:gd name="adj2" fmla="val 19640464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9552" y="4041067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5576" y="4113075"/>
            <a:ext cx="917065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52893" y="4196191"/>
            <a:ext cx="778947" cy="45694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52893" y="3645024"/>
            <a:ext cx="778947" cy="3960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19561" y="4319714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619561" y="3789039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50825" y="2924944"/>
            <a:ext cx="79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Stray neutron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9552" y="3386609"/>
            <a:ext cx="72009" cy="54644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0109" y="3168170"/>
            <a:ext cx="79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Uranium 235 nucleus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825" y="4869160"/>
            <a:ext cx="2163762" cy="181588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 </a:t>
            </a:r>
            <a:r>
              <a:rPr lang="en-GB" sz="1600" dirty="0" smtClean="0">
                <a:latin typeface="Comic Sans MS" panose="030F0702030302020204" pitchFamily="66" charset="0"/>
              </a:rPr>
              <a:t>strikes a nucleus of Uranium 235 – this becomes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unstable,</a:t>
            </a:r>
            <a:r>
              <a:rPr lang="en-GB" sz="1600" dirty="0" smtClean="0">
                <a:latin typeface="Comic Sans MS" panose="030F0702030302020204" pitchFamily="66" charset="0"/>
              </a:rPr>
              <a:t> splits into two lighter nuclei and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releases 2 or 3 neutrons.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68760"/>
            <a:ext cx="4314825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3" y="1231900"/>
            <a:ext cx="2053084" cy="2053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2060848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Fission = splitting the atom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ie 6"/>
          <p:cNvSpPr/>
          <p:nvPr/>
        </p:nvSpPr>
        <p:spPr>
          <a:xfrm rot="1098396">
            <a:off x="1737276" y="3862911"/>
            <a:ext cx="550982" cy="500329"/>
          </a:xfrm>
          <a:prstGeom prst="pie">
            <a:avLst>
              <a:gd name="adj1" fmla="val 0"/>
              <a:gd name="adj2" fmla="val 19640464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9552" y="4041067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5576" y="4113075"/>
            <a:ext cx="917065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52893" y="4196191"/>
            <a:ext cx="778947" cy="45694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52893" y="3645024"/>
            <a:ext cx="778947" cy="3960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19561" y="4319714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619561" y="3789039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50825" y="2924944"/>
            <a:ext cx="79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Stray neutron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9552" y="3386609"/>
            <a:ext cx="72009" cy="54644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60109" y="3168170"/>
            <a:ext cx="79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Uranium 235 nucleus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825" y="4869160"/>
            <a:ext cx="2163762" cy="181588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neutron </a:t>
            </a:r>
            <a:r>
              <a:rPr lang="en-GB" sz="1600" dirty="0" smtClean="0">
                <a:latin typeface="Comic Sans MS" panose="030F0702030302020204" pitchFamily="66" charset="0"/>
              </a:rPr>
              <a:t>strikes a nucleus of Uranium 235 – this becomes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unstable,</a:t>
            </a:r>
            <a:r>
              <a:rPr lang="en-GB" sz="1600" dirty="0" smtClean="0">
                <a:latin typeface="Comic Sans MS" panose="030F0702030302020204" pitchFamily="66" charset="0"/>
              </a:rPr>
              <a:t> splits into two lighter nuclei and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releases 2 or 3 neutrons.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Pie 17"/>
          <p:cNvSpPr/>
          <p:nvPr/>
        </p:nvSpPr>
        <p:spPr>
          <a:xfrm rot="1098396">
            <a:off x="3124465" y="3409666"/>
            <a:ext cx="550982" cy="500329"/>
          </a:xfrm>
          <a:prstGeom prst="pie">
            <a:avLst>
              <a:gd name="adj1" fmla="val 0"/>
              <a:gd name="adj2" fmla="val 19640464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098396">
            <a:off x="3124465" y="4402971"/>
            <a:ext cx="550982" cy="500329"/>
          </a:xfrm>
          <a:prstGeom prst="pie">
            <a:avLst>
              <a:gd name="adj1" fmla="val 0"/>
              <a:gd name="adj2" fmla="val 19640464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712658" y="3137772"/>
            <a:ext cx="778947" cy="3960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12656" y="4869160"/>
            <a:ext cx="778947" cy="45694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58113" y="4985254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958115" y="3292703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79892" y="4184090"/>
            <a:ext cx="778947" cy="3960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958741" y="4329051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ie 33"/>
          <p:cNvSpPr/>
          <p:nvPr/>
        </p:nvSpPr>
        <p:spPr>
          <a:xfrm rot="1098396">
            <a:off x="4495232" y="5141404"/>
            <a:ext cx="550982" cy="500329"/>
          </a:xfrm>
          <a:prstGeom prst="pie">
            <a:avLst>
              <a:gd name="adj1" fmla="val 0"/>
              <a:gd name="adj2" fmla="val 19640464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Pie 34"/>
          <p:cNvSpPr/>
          <p:nvPr/>
        </p:nvSpPr>
        <p:spPr>
          <a:xfrm rot="1098396">
            <a:off x="4466356" y="3908215"/>
            <a:ext cx="550982" cy="500329"/>
          </a:xfrm>
          <a:prstGeom prst="pie">
            <a:avLst>
              <a:gd name="adj1" fmla="val 0"/>
              <a:gd name="adj2" fmla="val 19640464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094574" y="4899610"/>
            <a:ext cx="778947" cy="3960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094574" y="3659830"/>
            <a:ext cx="778947" cy="3960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84949" y="5471539"/>
            <a:ext cx="778947" cy="45694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30406" y="5571590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353209" y="5068321"/>
            <a:ext cx="144016" cy="1440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ie 41"/>
          <p:cNvSpPr/>
          <p:nvPr/>
        </p:nvSpPr>
        <p:spPr>
          <a:xfrm rot="1098396">
            <a:off x="5876996" y="5717467"/>
            <a:ext cx="550982" cy="500329"/>
          </a:xfrm>
          <a:prstGeom prst="pie">
            <a:avLst>
              <a:gd name="adj1" fmla="val 0"/>
              <a:gd name="adj2" fmla="val 19640464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2613" y="3549081"/>
            <a:ext cx="2163762" cy="2062103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The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emitted</a:t>
            </a:r>
            <a:r>
              <a:rPr lang="en-GB" sz="1600" dirty="0" smtClean="0">
                <a:latin typeface="Comic Sans MS" panose="030F0702030302020204" pitchFamily="66" charset="0"/>
              </a:rPr>
              <a:t> neutrons go on to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</a:t>
            </a:r>
            <a:r>
              <a:rPr lang="en-GB" sz="1600" dirty="0" smtClean="0">
                <a:latin typeface="Comic Sans MS" panose="030F0702030302020204" pitchFamily="66" charset="0"/>
              </a:rPr>
              <a:t>other nuclei, and so on … the result is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chain reaction</a:t>
            </a:r>
            <a:r>
              <a:rPr lang="en-GB" sz="1600" dirty="0" smtClean="0">
                <a:latin typeface="Comic Sans MS" panose="030F0702030302020204" pitchFamily="66" charset="0"/>
              </a:rPr>
              <a:t>, releasing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huge</a:t>
            </a:r>
            <a:r>
              <a:rPr lang="en-GB" sz="1600" dirty="0" smtClean="0">
                <a:latin typeface="Comic Sans MS" panose="030F0702030302020204" pitchFamily="66" charset="0"/>
              </a:rPr>
              <a:t> amounts of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68760"/>
            <a:ext cx="4314825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3" y="1231900"/>
            <a:ext cx="2053084" cy="2053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20608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Fusion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joining hydrogen nuclei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24" y="1988840"/>
            <a:ext cx="4320827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Energy can be released by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fusing</a:t>
            </a:r>
            <a:r>
              <a:rPr lang="en-GB" sz="1600" dirty="0" smtClean="0">
                <a:latin typeface="Comic Sans MS" panose="030F0702030302020204" pitchFamily="66" charset="0"/>
              </a:rPr>
              <a:t> (joining together)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light nuclei </a:t>
            </a:r>
            <a:r>
              <a:rPr lang="en-GB" sz="1600" dirty="0" smtClean="0">
                <a:latin typeface="Comic Sans MS" panose="030F0702030302020204" pitchFamily="66" charset="0"/>
              </a:rPr>
              <a:t>to make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heavier ones</a:t>
            </a:r>
            <a:r>
              <a:rPr lang="en-GB" sz="1600" dirty="0" smtClean="0">
                <a:latin typeface="Comic Sans MS" panose="030F0702030302020204" pitchFamily="66" charset="0"/>
              </a:rPr>
              <a:t>.  For example,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hydrogen nuclei </a:t>
            </a:r>
            <a:r>
              <a:rPr lang="en-GB" sz="1600" dirty="0" smtClean="0">
                <a:latin typeface="Comic Sans MS" panose="030F0702030302020204" pitchFamily="66" charset="0"/>
              </a:rPr>
              <a:t>can be joined together to form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helium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600" y="36450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0824" y="4270851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Hydrogen-2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59832" y="36450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1900546" y="551723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350201" y="5768247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419872" y="4268209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Hydrogen-3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5905" y="4797152"/>
            <a:ext cx="67739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Fusion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75" y="6288911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Neutron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185" y="6426699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Helium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1194" y="5517232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+ energy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29979" y="3897600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2854257" y="4007819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3421360" y="3651517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2240731" y="5396009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1948314" y="5876694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494532" y="5648037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71600" y="5058762"/>
            <a:ext cx="976714" cy="589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8094211">
            <a:off x="2702140" y="4452103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2620656">
            <a:off x="1730887" y="4327232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 rot="5400000">
            <a:off x="2243270" y="5026636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68760"/>
            <a:ext cx="4314825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3" y="1231900"/>
            <a:ext cx="2053084" cy="2053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20608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Fusion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joining hydrogen nuclei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24" y="1988840"/>
            <a:ext cx="4320827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Energy can be released by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fusing</a:t>
            </a:r>
            <a:r>
              <a:rPr lang="en-GB" sz="1600" dirty="0" smtClean="0">
                <a:latin typeface="Comic Sans MS" panose="030F0702030302020204" pitchFamily="66" charset="0"/>
              </a:rPr>
              <a:t> (joining together)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light nuclei </a:t>
            </a:r>
            <a:r>
              <a:rPr lang="en-GB" sz="1600" dirty="0" smtClean="0">
                <a:latin typeface="Comic Sans MS" panose="030F0702030302020204" pitchFamily="66" charset="0"/>
              </a:rPr>
              <a:t>to make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heavier ones</a:t>
            </a:r>
            <a:r>
              <a:rPr lang="en-GB" sz="1600" dirty="0" smtClean="0">
                <a:latin typeface="Comic Sans MS" panose="030F0702030302020204" pitchFamily="66" charset="0"/>
              </a:rPr>
              <a:t>.  For example,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hydrogen nuclei </a:t>
            </a:r>
            <a:r>
              <a:rPr lang="en-GB" sz="1600" dirty="0" smtClean="0">
                <a:latin typeface="Comic Sans MS" panose="030F0702030302020204" pitchFamily="66" charset="0"/>
              </a:rPr>
              <a:t>can be joined together to form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helium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600" y="36450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0824" y="4270851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Hydrogen-2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59832" y="36450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1900546" y="551723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350201" y="5768247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419872" y="4268209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Hydrogen-3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5905" y="4797152"/>
            <a:ext cx="67739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Fusion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75" y="6288911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Neutron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185" y="6426699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Helium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1194" y="5517232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+ energy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29979" y="3897600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2854257" y="4007819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3421360" y="3651517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2240731" y="5396009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1948314" y="5876694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494532" y="5648037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71600" y="5058762"/>
            <a:ext cx="976714" cy="589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8094211">
            <a:off x="2702140" y="4452103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2620656">
            <a:off x="1730887" y="4327232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 rot="5400000">
            <a:off x="2243270" y="5026636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601151" y="3464263"/>
            <a:ext cx="4320827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Fusion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difficult </a:t>
            </a:r>
            <a:r>
              <a:rPr lang="en-GB" sz="1600" dirty="0" smtClean="0">
                <a:latin typeface="Comic Sans MS" panose="030F0702030302020204" pitchFamily="66" charset="0"/>
              </a:rPr>
              <a:t>to achieve – the gas must be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much hotter </a:t>
            </a:r>
            <a:r>
              <a:rPr lang="en-GB" sz="1600" dirty="0" smtClean="0">
                <a:latin typeface="Comic Sans MS" panose="030F0702030302020204" pitchFamily="66" charset="0"/>
              </a:rPr>
              <a:t>than any t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emperatures</a:t>
            </a:r>
            <a:r>
              <a:rPr lang="en-GB" sz="1600" dirty="0" smtClean="0">
                <a:latin typeface="Comic Sans MS" panose="030F0702030302020204" pitchFamily="66" charset="0"/>
              </a:rPr>
              <a:t> normally achieved on Earth to overcome the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repulsion </a:t>
            </a:r>
            <a:r>
              <a:rPr lang="en-GB" sz="1600" dirty="0" smtClean="0">
                <a:latin typeface="Comic Sans MS" panose="030F0702030302020204" pitchFamily="66" charset="0"/>
              </a:rPr>
              <a:t>of the fast-moving nuclei.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1655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ATOMIC STRUCTURE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876256" y="332395"/>
            <a:ext cx="1872208" cy="6480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Supplement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68760"/>
            <a:ext cx="4314825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3" y="1231900"/>
            <a:ext cx="2053084" cy="2053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206084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Fusion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joining hydrogen nuclei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24" y="1988840"/>
            <a:ext cx="4320827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Energy can be released by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fusing</a:t>
            </a:r>
            <a:r>
              <a:rPr lang="en-GB" sz="1600" dirty="0" smtClean="0">
                <a:latin typeface="Comic Sans MS" panose="030F0702030302020204" pitchFamily="66" charset="0"/>
              </a:rPr>
              <a:t> (joining together)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light nuclei </a:t>
            </a:r>
            <a:r>
              <a:rPr lang="en-GB" sz="1600" dirty="0" smtClean="0">
                <a:latin typeface="Comic Sans MS" panose="030F0702030302020204" pitchFamily="66" charset="0"/>
              </a:rPr>
              <a:t>to make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heavier ones</a:t>
            </a:r>
            <a:r>
              <a:rPr lang="en-GB" sz="1600" dirty="0" smtClean="0">
                <a:latin typeface="Comic Sans MS" panose="030F0702030302020204" pitchFamily="66" charset="0"/>
              </a:rPr>
              <a:t>.  For example,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 hydrogen nuclei </a:t>
            </a:r>
            <a:r>
              <a:rPr lang="en-GB" sz="1600" dirty="0" smtClean="0">
                <a:latin typeface="Comic Sans MS" panose="030F0702030302020204" pitchFamily="66" charset="0"/>
              </a:rPr>
              <a:t>can be joined together to form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helium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1600" y="36450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0824" y="4270851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Hydrogen-2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59832" y="364502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1900546" y="551723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2350201" y="5768247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419872" y="4268209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Hydrogen-3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5905" y="4797152"/>
            <a:ext cx="67739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Fusion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75" y="6288911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Neutron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8185" y="6426699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Helium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71194" y="5517232"/>
            <a:ext cx="9728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+ energy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29979" y="3897600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2854257" y="4007819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3421360" y="3651517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2240731" y="5396009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1948314" y="5876694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494532" y="5648037"/>
            <a:ext cx="504056" cy="5040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71600" y="5058762"/>
            <a:ext cx="976714" cy="589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8094211">
            <a:off x="2702140" y="4452103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2620656">
            <a:off x="1730887" y="4327232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 rot="5400000">
            <a:off x="2243270" y="5026636"/>
            <a:ext cx="322664" cy="416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601151" y="3464263"/>
            <a:ext cx="4320827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Fusion is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difficult </a:t>
            </a:r>
            <a:r>
              <a:rPr lang="en-GB" sz="1600" dirty="0" smtClean="0">
                <a:latin typeface="Comic Sans MS" panose="030F0702030302020204" pitchFamily="66" charset="0"/>
              </a:rPr>
              <a:t>to achieve – the gas must be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much hotter </a:t>
            </a:r>
            <a:r>
              <a:rPr lang="en-GB" sz="1600" dirty="0" smtClean="0">
                <a:latin typeface="Comic Sans MS" panose="030F0702030302020204" pitchFamily="66" charset="0"/>
              </a:rPr>
              <a:t>than any t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emperatures</a:t>
            </a:r>
            <a:r>
              <a:rPr lang="en-GB" sz="1600" dirty="0" smtClean="0">
                <a:latin typeface="Comic Sans MS" panose="030F0702030302020204" pitchFamily="66" charset="0"/>
              </a:rPr>
              <a:t> normally achieved on Earth to overcome the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repulsion </a:t>
            </a:r>
            <a:r>
              <a:rPr lang="en-GB" sz="1600" dirty="0" smtClean="0">
                <a:latin typeface="Comic Sans MS" panose="030F0702030302020204" pitchFamily="66" charset="0"/>
              </a:rPr>
              <a:t>of the fast-moving nuclei.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51" y="4925386"/>
            <a:ext cx="1930472" cy="183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699562" y="4925386"/>
            <a:ext cx="2222416" cy="132343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Fusion </a:t>
            </a:r>
            <a:r>
              <a:rPr lang="en-GB" sz="1600" dirty="0" smtClean="0">
                <a:latin typeface="Comic Sans MS" panose="030F0702030302020204" pitchFamily="66" charset="0"/>
              </a:rPr>
              <a:t>occurs naturally on the Sun, where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four hydrogen nuclei </a:t>
            </a:r>
            <a:r>
              <a:rPr lang="en-GB" sz="1600" dirty="0" smtClean="0">
                <a:latin typeface="Comic Sans MS" panose="030F0702030302020204" pitchFamily="66" charset="0"/>
              </a:rPr>
              <a:t>fuse to form </a:t>
            </a:r>
            <a:r>
              <a:rPr lang="en-GB" sz="16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helium</a:t>
            </a:r>
            <a:endParaRPr lang="en-GB" sz="16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60" y="6272658"/>
            <a:ext cx="1212294" cy="602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98808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Core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Describe the structure of an atom in terms of a positive nucleus and negative electrons 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Describe the composition of the nucleus in terms of protons and neutrons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 State the charges of protons and neutrons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Use the term proton number Z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Use the term nucleon number 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Use the term nuclide and use the nuclide notation A ZX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Use and explain the term isotope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Describe how the scattering of α-particles by thin metal foils provides evidence for the nuclear atom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State the meaning of nuclear fission and nuclear fusion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Balance equations involving nuclide notation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292725" y="1989138"/>
            <a:ext cx="20161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FF0000"/>
                </a:solidFill>
              </a:rPr>
              <a:t>The Nucleus</a:t>
            </a:r>
          </a:p>
        </p:txBody>
      </p:sp>
      <p:sp>
        <p:nvSpPr>
          <p:cNvPr id="8" name="Right Arrow 7"/>
          <p:cNvSpPr/>
          <p:nvPr/>
        </p:nvSpPr>
        <p:spPr>
          <a:xfrm rot="8840917">
            <a:off x="3125788" y="2881313"/>
            <a:ext cx="2357437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80063" y="2636838"/>
            <a:ext cx="3384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in the </a:t>
            </a:r>
            <a:r>
              <a:rPr lang="en-GB" u="sng" dirty="0">
                <a:solidFill>
                  <a:srgbClr val="FF0000"/>
                </a:solidFill>
              </a:rPr>
              <a:t>middle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atom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It contains </a:t>
            </a:r>
            <a:r>
              <a:rPr lang="en-GB" u="sng" dirty="0">
                <a:solidFill>
                  <a:srgbClr val="FF0000"/>
                </a:solidFill>
              </a:rPr>
              <a:t>protons</a:t>
            </a:r>
            <a:r>
              <a:rPr lang="en-GB" dirty="0"/>
              <a:t> and </a:t>
            </a:r>
            <a:r>
              <a:rPr lang="en-GB" u="sng" dirty="0">
                <a:solidFill>
                  <a:srgbClr val="FF0000"/>
                </a:solidFill>
              </a:rPr>
              <a:t>neutrons</a:t>
            </a:r>
          </a:p>
          <a:p>
            <a:pPr marL="342900" indent="-342900">
              <a:buFontTx/>
              <a:buAutoNum type="arabicParenR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4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 Nuclear Atom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292725" y="1989138"/>
            <a:ext cx="20161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FF0000"/>
                </a:solidFill>
              </a:rPr>
              <a:t>The Nucleus</a:t>
            </a:r>
          </a:p>
        </p:txBody>
      </p:sp>
      <p:sp>
        <p:nvSpPr>
          <p:cNvPr id="8" name="Right Arrow 7"/>
          <p:cNvSpPr/>
          <p:nvPr/>
        </p:nvSpPr>
        <p:spPr>
          <a:xfrm rot="8840917">
            <a:off x="3125788" y="2881313"/>
            <a:ext cx="2357437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80063" y="2636838"/>
            <a:ext cx="33845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in the </a:t>
            </a:r>
            <a:r>
              <a:rPr lang="en-GB" u="sng" dirty="0">
                <a:solidFill>
                  <a:srgbClr val="FF0000"/>
                </a:solidFill>
              </a:rPr>
              <a:t>middle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atom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contains </a:t>
            </a:r>
            <a:r>
              <a:rPr lang="en-GB" u="sng" dirty="0">
                <a:solidFill>
                  <a:srgbClr val="FF0000"/>
                </a:solidFill>
              </a:rPr>
              <a:t>protons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GB" dirty="0"/>
              <a:t> </a:t>
            </a:r>
            <a:r>
              <a:rPr lang="en-GB" u="sng" dirty="0">
                <a:solidFill>
                  <a:srgbClr val="FF0000"/>
                </a:solidFill>
              </a:rPr>
              <a:t>neutrons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It has a </a:t>
            </a:r>
            <a:r>
              <a:rPr lang="en-GB" u="sng" dirty="0">
                <a:solidFill>
                  <a:srgbClr val="FF0000"/>
                </a:solidFill>
              </a:rPr>
              <a:t>positive charge </a:t>
            </a:r>
            <a:r>
              <a:rPr lang="en-GB" dirty="0"/>
              <a:t>because of the </a:t>
            </a:r>
            <a:r>
              <a:rPr lang="en-GB" u="sng" dirty="0">
                <a:solidFill>
                  <a:srgbClr val="FF0000"/>
                </a:solidFill>
              </a:rPr>
              <a:t>protons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3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292725" y="1989138"/>
            <a:ext cx="20161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FF0000"/>
                </a:solidFill>
              </a:rPr>
              <a:t>The Nucleus</a:t>
            </a:r>
          </a:p>
        </p:txBody>
      </p:sp>
      <p:sp>
        <p:nvSpPr>
          <p:cNvPr id="8" name="Right Arrow 7"/>
          <p:cNvSpPr/>
          <p:nvPr/>
        </p:nvSpPr>
        <p:spPr>
          <a:xfrm rot="8840917">
            <a:off x="3125788" y="2881313"/>
            <a:ext cx="2357437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80063" y="2636838"/>
            <a:ext cx="33845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in the </a:t>
            </a:r>
            <a:r>
              <a:rPr lang="en-GB" u="sng" dirty="0">
                <a:solidFill>
                  <a:srgbClr val="FF0000"/>
                </a:solidFill>
              </a:rPr>
              <a:t>middle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atom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contains </a:t>
            </a:r>
            <a:r>
              <a:rPr lang="en-GB" u="sng" dirty="0">
                <a:solidFill>
                  <a:srgbClr val="FF0000"/>
                </a:solidFill>
              </a:rPr>
              <a:t>protons</a:t>
            </a:r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GB" dirty="0"/>
              <a:t> </a:t>
            </a:r>
            <a:r>
              <a:rPr lang="en-GB" u="sng" dirty="0">
                <a:solidFill>
                  <a:srgbClr val="FF0000"/>
                </a:solidFill>
              </a:rPr>
              <a:t>neutrons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has a </a:t>
            </a:r>
            <a:r>
              <a:rPr lang="en-GB" u="sng" dirty="0">
                <a:solidFill>
                  <a:srgbClr val="FF0000"/>
                </a:solidFill>
              </a:rPr>
              <a:t>positive charge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the </a:t>
            </a:r>
            <a:r>
              <a:rPr lang="en-GB" u="sng" dirty="0">
                <a:solidFill>
                  <a:srgbClr val="FF0000"/>
                </a:solidFill>
              </a:rPr>
              <a:t>protons</a:t>
            </a:r>
            <a:r>
              <a:rPr lang="en-GB" dirty="0"/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/>
              <a:t>Almost </a:t>
            </a:r>
            <a:r>
              <a:rPr lang="en-GB" u="sng" dirty="0">
                <a:solidFill>
                  <a:srgbClr val="FF0000"/>
                </a:solidFill>
              </a:rPr>
              <a:t>the whole mass </a:t>
            </a:r>
            <a:r>
              <a:rPr lang="en-GB" dirty="0"/>
              <a:t>of the atom is </a:t>
            </a:r>
            <a:r>
              <a:rPr lang="en-GB" u="sng" dirty="0">
                <a:solidFill>
                  <a:srgbClr val="FF0000"/>
                </a:solidFill>
              </a:rPr>
              <a:t>concentrated in the nucleus.</a:t>
            </a:r>
          </a:p>
        </p:txBody>
      </p:sp>
    </p:spTree>
    <p:extLst>
      <p:ext uri="{BB962C8B-B14F-4D97-AF65-F5344CB8AC3E}">
        <p14:creationId xmlns:p14="http://schemas.microsoft.com/office/powerpoint/2010/main" val="10966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rgbClr val="0D49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Atoms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313" y="1268413"/>
            <a:ext cx="5543550" cy="504825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C42F38"/>
                </a:solidFill>
                <a:latin typeface="Arial" pitchFamily="34" charset="0"/>
                <a:cs typeface="Arial" pitchFamily="34" charset="0"/>
              </a:rPr>
              <a:t>Atomic structure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610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5076825" y="2420938"/>
            <a:ext cx="223202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>
                <a:solidFill>
                  <a:srgbClr val="0070C0"/>
                </a:solidFill>
              </a:rPr>
              <a:t>The Electrons</a:t>
            </a:r>
          </a:p>
        </p:txBody>
      </p:sp>
      <p:sp>
        <p:nvSpPr>
          <p:cNvPr id="8" name="Right Arrow 7"/>
          <p:cNvSpPr/>
          <p:nvPr/>
        </p:nvSpPr>
        <p:spPr>
          <a:xfrm rot="11560661">
            <a:off x="2835275" y="2287588"/>
            <a:ext cx="2149475" cy="400050"/>
          </a:xfrm>
          <a:prstGeom prst="rightArrow">
            <a:avLst>
              <a:gd name="adj1" fmla="val 50000"/>
              <a:gd name="adj2" fmla="val 14303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2428</Words>
  <Application>Microsoft Office PowerPoint</Application>
  <PresentationFormat>On-screen Show (4:3)</PresentationFormat>
  <Paragraphs>510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19</cp:revision>
  <dcterms:created xsi:type="dcterms:W3CDTF">2014-09-27T09:32:58Z</dcterms:created>
  <dcterms:modified xsi:type="dcterms:W3CDTF">2014-09-30T06:26:53Z</dcterms:modified>
</cp:coreProperties>
</file>