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56" r:id="rId2"/>
    <p:sldId id="257" r:id="rId3"/>
    <p:sldId id="258" r:id="rId4"/>
    <p:sldId id="265" r:id="rId5"/>
    <p:sldId id="266" r:id="rId6"/>
    <p:sldId id="262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81" r:id="rId15"/>
    <p:sldId id="28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300" r:id="rId32"/>
    <p:sldId id="301" r:id="rId33"/>
    <p:sldId id="302" r:id="rId34"/>
    <p:sldId id="299" r:id="rId35"/>
    <p:sldId id="291" r:id="rId36"/>
    <p:sldId id="292" r:id="rId37"/>
    <p:sldId id="293" r:id="rId38"/>
    <p:sldId id="295" r:id="rId39"/>
    <p:sldId id="303" r:id="rId40"/>
    <p:sldId id="304" r:id="rId41"/>
    <p:sldId id="305" r:id="rId42"/>
    <p:sldId id="296" r:id="rId43"/>
    <p:sldId id="297" r:id="rId44"/>
    <p:sldId id="298" r:id="rId45"/>
    <p:sldId id="294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8" r:id="rId56"/>
    <p:sldId id="315" r:id="rId57"/>
    <p:sldId id="316" r:id="rId58"/>
    <p:sldId id="317" r:id="rId59"/>
    <p:sldId id="319" r:id="rId60"/>
    <p:sldId id="320" r:id="rId61"/>
    <p:sldId id="321" r:id="rId62"/>
    <p:sldId id="322" r:id="rId63"/>
    <p:sldId id="323" r:id="rId64"/>
    <p:sldId id="324" r:id="rId65"/>
    <p:sldId id="333" r:id="rId66"/>
    <p:sldId id="334" r:id="rId67"/>
    <p:sldId id="336" r:id="rId68"/>
    <p:sldId id="337" r:id="rId69"/>
    <p:sldId id="335" r:id="rId70"/>
    <p:sldId id="338" r:id="rId71"/>
    <p:sldId id="339" r:id="rId72"/>
    <p:sldId id="263" r:id="rId73"/>
    <p:sldId id="264" r:id="rId74"/>
    <p:sldId id="260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99"/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388E2-569D-4DC7-8327-5422DA346664}" type="datetimeFigureOut">
              <a:rPr lang="en-GB" smtClean="0"/>
              <a:t>24/07/2014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19A64-BE63-4AA3-9A8D-B92B99EDE1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808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19A64-BE63-4AA3-9A8D-B92B99EDE1F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879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24/07/2014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34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24/07/2014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03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24/07/2014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6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24/07/2014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2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24/07/2014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70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24/07/2014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799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24/07/2014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38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24/07/2014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50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24/07/2014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29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24/07/2014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05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24/07/2014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67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02658-2FC9-439B-8E59-011FDFC8874A}" type="datetimeFigureOut">
              <a:rPr lang="en-GB" smtClean="0"/>
              <a:t>24/07/2014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42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3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5733256"/>
            <a:ext cx="9144001" cy="1124744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PHYSICS – Speed, velocity and acceleration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73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51520" y="54868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Example: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2808312" cy="397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19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10502E-6 L 0.58663 -0.0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2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51520" y="54868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Example: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06" y="892239"/>
            <a:ext cx="2808312" cy="397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05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51520" y="54868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Example: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06" y="892239"/>
            <a:ext cx="2808312" cy="397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3717032"/>
            <a:ext cx="7886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Cyclist		+10m/s to the right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25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51520" y="54868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Example: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06" y="892239"/>
            <a:ext cx="2808312" cy="397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3717032"/>
            <a:ext cx="7886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Cyclist		+10m/s to the right</a:t>
            </a:r>
          </a:p>
          <a:p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	</a:t>
            </a:r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	-10m/s to the left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13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556792"/>
            <a:ext cx="4394200" cy="43942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3995936" y="476672"/>
            <a:ext cx="4464496" cy="2304256"/>
          </a:xfrm>
          <a:prstGeom prst="wedgeEllipseCallout">
            <a:avLst>
              <a:gd name="adj1" fmla="val -81847"/>
              <a:gd name="adj2" fmla="val 487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What’s your vector Victor?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64507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556792"/>
            <a:ext cx="4394200" cy="43942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3995936" y="476672"/>
            <a:ext cx="4464496" cy="2304256"/>
          </a:xfrm>
          <a:prstGeom prst="wedgeEllipseCallout">
            <a:avLst>
              <a:gd name="adj1" fmla="val -81847"/>
              <a:gd name="adj2" fmla="val 487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What’s your vector Victor?</a:t>
            </a:r>
            <a:endParaRPr lang="en-GB" sz="4000" dirty="0"/>
          </a:p>
        </p:txBody>
      </p:sp>
      <p:sp>
        <p:nvSpPr>
          <p:cNvPr id="4" name="Horizontal Scroll 3"/>
          <p:cNvSpPr/>
          <p:nvPr/>
        </p:nvSpPr>
        <p:spPr>
          <a:xfrm>
            <a:off x="3491880" y="3429000"/>
            <a:ext cx="5400600" cy="2952328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Quantities such as velocity are called </a:t>
            </a:r>
            <a:r>
              <a:rPr lang="en-GB" sz="3200" b="1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vectors</a:t>
            </a:r>
            <a:r>
              <a:rPr lang="en-GB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because they have size and direction</a:t>
            </a:r>
            <a:endParaRPr lang="en-GB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60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971600" y="548680"/>
            <a:ext cx="720080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Acceleration is the rate at which an object increases speed or velocity.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5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971600" y="548680"/>
            <a:ext cx="720080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Acceleration is the rate at which an object increases speed or velocity.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8871" y="1988840"/>
            <a:ext cx="720080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Acceleration  =  </a:t>
            </a:r>
            <a:r>
              <a:rPr lang="en-GB" sz="32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change in velocity</a:t>
            </a:r>
            <a:endParaRPr lang="en-GB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 time taken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49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971600" y="548680"/>
            <a:ext cx="720080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Acceleration is the rate at which an object increases speed or velocity.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8871" y="1988840"/>
            <a:ext cx="720080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Acceleration  =  </a:t>
            </a:r>
            <a:r>
              <a:rPr lang="en-GB" sz="32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change in velocity</a:t>
            </a:r>
            <a:endParaRPr lang="en-GB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 time taken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3933056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Also written as:        a  =  </a:t>
            </a:r>
            <a:r>
              <a:rPr lang="en-GB" sz="28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  -  u</a:t>
            </a:r>
            <a:endParaRPr lang="en-GB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               t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51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971600" y="548680"/>
            <a:ext cx="720080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Acceleration is the rate at which an object increases speed or velocity.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8871" y="1988840"/>
            <a:ext cx="720080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Acceleration  =  </a:t>
            </a:r>
            <a:r>
              <a:rPr lang="en-GB" sz="32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change in velocity</a:t>
            </a:r>
            <a:endParaRPr lang="en-GB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 time taken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8871" y="3933056"/>
            <a:ext cx="7200800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Velocity measured in m/s</a:t>
            </a:r>
          </a:p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Time measured in s</a:t>
            </a:r>
          </a:p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Acceleration measured in m/s/s or m/s</a:t>
            </a:r>
            <a:r>
              <a:rPr lang="en-GB" sz="28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28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58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468268"/>
              </p:ext>
            </p:extLst>
          </p:nvPr>
        </p:nvGraphicFramePr>
        <p:xfrm>
          <a:off x="1043608" y="1484784"/>
          <a:ext cx="7128792" cy="4434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1.2 Motion </a:t>
                      </a:r>
                    </a:p>
                    <a:p>
                      <a:r>
                        <a:rPr lang="en-GB" sz="1300" b="1" dirty="0" smtClean="0">
                          <a:latin typeface="Comic Sans MS" panose="030F0702030302020204" pitchFamily="66" charset="0"/>
                        </a:rPr>
                        <a:t>Core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 • Define speed and calculate average speed from total time / total distance 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• Plot and interpret a speed-time graph or a distance- time graph 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• Recognise from the shape of a speed-time graph when a body is 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– at rest 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– moving with constant speed 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– moving with changing speed 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• Calculate the area under a speed-time graph to work out the distance travelled for motion with constant acceleration 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• Demonstrate understanding that acceleration and deceleration are related to changing speed including qualitative analysis of the gradient of a speed-time graph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State that the acceleration of free fall for a body near to the Earth is constant</a:t>
                      </a:r>
                    </a:p>
                    <a:p>
                      <a:endParaRPr lang="en-GB" sz="12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 smtClean="0">
                          <a:latin typeface="Comic Sans MS" panose="030F0702030302020204" pitchFamily="66" charset="0"/>
                        </a:rPr>
                        <a:t>Supplement</a:t>
                      </a: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• Distinguish between speed and velocity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• Define and calculate acceleration using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time taken change of velocity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• Calculate speed from the gradient of a distance-time graph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• Calculate acceleration from the gradient of a speed-time graph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• Recognise linear motion for which the acceleration is constant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• Recognise motion for which the acceleration is not constant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• Understand deceleration as a negative acceleration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• Describe qualitatively the motion of bodies falling in a uniform gravitational field with and without air resistance (including reference to terminal velocity)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19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971600" y="548680"/>
            <a:ext cx="720080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Example:  a drag car increases its velocity from zero to 60m/s in 3s.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://image.dieselpowermag.com/f/9107258/0702dp_09_z+custom_diesel_drag_car+eric_mcbr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3940307" cy="295523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988840"/>
            <a:ext cx="41764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  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  =  </a:t>
            </a:r>
            <a:r>
              <a:rPr lang="en-GB" sz="32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  -  u</a:t>
            </a:r>
            <a:endParaRPr lang="en-GB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t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       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67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971600" y="548680"/>
            <a:ext cx="720080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Example:  a drag car increases its velocity from zero to 60m/s in 3s.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://image.dieselpowermag.com/f/9107258/0702dp_09_z+custom_diesel_drag_car+eric_mcbr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3940307" cy="295523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1988840"/>
            <a:ext cx="41044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  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  =  </a:t>
            </a:r>
            <a:r>
              <a:rPr lang="en-GB" sz="32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  -  u</a:t>
            </a:r>
            <a:endParaRPr lang="en-GB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t</a:t>
            </a:r>
          </a:p>
          <a:p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a   =  </a:t>
            </a:r>
            <a:r>
              <a:rPr lang="en-GB" sz="32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60 – 0</a:t>
            </a:r>
          </a:p>
          <a:p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3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       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69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971600" y="548680"/>
            <a:ext cx="720080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Example:  a drag car increases its velocity from zero to 60m/s in 3s.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://image.dieselpowermag.com/f/9107258/0702dp_09_z+custom_diesel_drag_car+eric_mcbr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3940307" cy="295523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1988840"/>
            <a:ext cx="4176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  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  =  </a:t>
            </a:r>
            <a:r>
              <a:rPr lang="en-GB" sz="32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  -  u</a:t>
            </a:r>
            <a:endParaRPr lang="en-GB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t</a:t>
            </a:r>
          </a:p>
          <a:p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a   =  </a:t>
            </a:r>
            <a:r>
              <a:rPr lang="en-GB" sz="32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60 – 0</a:t>
            </a:r>
          </a:p>
          <a:p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3</a:t>
            </a:r>
          </a:p>
          <a:p>
            <a:endParaRPr lang="en-GB" sz="3200" dirty="0" smtClean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latin typeface="Comic Sans MS" panose="030F0702030302020204" pitchFamily="66" charset="0"/>
              </a:rPr>
              <a:t> 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  = </a:t>
            </a:r>
            <a:r>
              <a:rPr lang="en-GB" sz="32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60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= 20m/s</a:t>
            </a:r>
            <a:r>
              <a:rPr lang="en-GB" sz="32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-2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3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       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7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971600" y="548680"/>
            <a:ext cx="720080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Example:  a drag car increases its velocity from zero to 60m/s in 3s.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://image.dieselpowermag.com/f/9107258/0702dp_09_z+custom_diesel_drag_car+eric_mcbr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3940307" cy="295523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1988840"/>
            <a:ext cx="4176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  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  =  </a:t>
            </a:r>
            <a:r>
              <a:rPr lang="en-GB" sz="32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  -  u</a:t>
            </a:r>
            <a:endParaRPr lang="en-GB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t</a:t>
            </a:r>
          </a:p>
          <a:p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a   =  </a:t>
            </a:r>
            <a:r>
              <a:rPr lang="en-GB" sz="32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60 – 0</a:t>
            </a:r>
          </a:p>
          <a:p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3</a:t>
            </a:r>
          </a:p>
          <a:p>
            <a:endParaRPr lang="en-GB" sz="3200" dirty="0" smtClean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latin typeface="Comic Sans MS" panose="030F0702030302020204" pitchFamily="66" charset="0"/>
              </a:rPr>
              <a:t> 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  = </a:t>
            </a:r>
            <a:r>
              <a:rPr lang="en-GB" sz="32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60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= 20m/s</a:t>
            </a:r>
            <a:r>
              <a:rPr lang="en-GB" sz="32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-2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3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      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972" y="5589240"/>
            <a:ext cx="738510" cy="73851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5580111" y="5373215"/>
            <a:ext cx="3292235" cy="1139939"/>
          </a:xfrm>
          <a:prstGeom prst="wedgeEllipseCallout">
            <a:avLst>
              <a:gd name="adj1" fmla="val -66734"/>
              <a:gd name="adj2" fmla="val -70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Don’t forget that acceleration is a vector – it has size and direction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324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548680"/>
            <a:ext cx="5040560" cy="72008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Deceleration (retardation)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graphics8.nytimes.com/images/2008/07/10/automobiles/533-nh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88840"/>
            <a:ext cx="50768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988840"/>
            <a:ext cx="3240360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Deceleration is negative acceleration – the object is slowing down.</a:t>
            </a:r>
          </a:p>
          <a:p>
            <a:pPr algn="ctr"/>
            <a:r>
              <a:rPr lang="en-GB" sz="3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Eg</a:t>
            </a:r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– 4m/s</a:t>
            </a:r>
            <a:r>
              <a:rPr lang="en-GB" sz="36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31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11760" y="548680"/>
            <a:ext cx="6480720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Constant acceleration example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Edited-car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79635"/>
            <a:ext cx="163654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725976" y="1988840"/>
            <a:ext cx="45824" cy="141087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8172400" y="1974197"/>
            <a:ext cx="45824" cy="141087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555776" y="170080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133260" y="170080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cxnSp>
        <p:nvCxnSpPr>
          <p:cNvPr id="8" name="Straight Arrow Connector 7"/>
          <p:cNvCxnSpPr>
            <a:stCxn id="4" idx="3"/>
          </p:cNvCxnSpPr>
          <p:nvPr/>
        </p:nvCxnSpPr>
        <p:spPr>
          <a:xfrm>
            <a:off x="2915816" y="1885474"/>
            <a:ext cx="511256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32040" y="155679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6s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357301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Car passes point A with a velocity of 10m/s.  It has a steady (constant) acceleration of 4m/s</a:t>
            </a:r>
            <a:r>
              <a:rPr lang="en-GB" baseline="30000" dirty="0" smtClean="0"/>
              <a:t>2</a:t>
            </a:r>
            <a:r>
              <a:rPr lang="en-GB" dirty="0" smtClean="0"/>
              <a:t>.  What is the velocity when it passes point B?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017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11760" y="548680"/>
            <a:ext cx="6480720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Constant acceleration example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Edited-car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79635"/>
            <a:ext cx="163654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725976" y="1988840"/>
            <a:ext cx="45824" cy="141087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8172400" y="1974197"/>
            <a:ext cx="45824" cy="141087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555776" y="170080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133260" y="170080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cxnSp>
        <p:nvCxnSpPr>
          <p:cNvPr id="8" name="Straight Arrow Connector 7"/>
          <p:cNvCxnSpPr>
            <a:stCxn id="4" idx="3"/>
          </p:cNvCxnSpPr>
          <p:nvPr/>
        </p:nvCxnSpPr>
        <p:spPr>
          <a:xfrm>
            <a:off x="2915816" y="1885474"/>
            <a:ext cx="511256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32040" y="155679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6s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357301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Car passes point A with a velocity of 10m/s.  It has a steady (constant) acceleration of 4m/s</a:t>
            </a:r>
            <a:r>
              <a:rPr lang="en-GB" baseline="30000" dirty="0" smtClean="0"/>
              <a:t>2</a:t>
            </a:r>
            <a:r>
              <a:rPr lang="en-GB" dirty="0" smtClean="0"/>
              <a:t>.  What is the velocity when it passes point B?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4365104"/>
            <a:ext cx="720080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Solution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    car gains 4m/s of velocity every second.  In 6s it gains an extra 24m/s.</a:t>
            </a:r>
            <a:endParaRPr lang="en-GB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89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11760" y="548680"/>
            <a:ext cx="6480720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Constant acceleration example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Edited-car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79635"/>
            <a:ext cx="163654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725976" y="1988840"/>
            <a:ext cx="45824" cy="141087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8172400" y="1974197"/>
            <a:ext cx="45824" cy="141087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555776" y="170080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133260" y="170080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cxnSp>
        <p:nvCxnSpPr>
          <p:cNvPr id="8" name="Straight Arrow Connector 7"/>
          <p:cNvCxnSpPr>
            <a:stCxn id="4" idx="3"/>
          </p:cNvCxnSpPr>
          <p:nvPr/>
        </p:nvCxnSpPr>
        <p:spPr>
          <a:xfrm>
            <a:off x="2915816" y="1885474"/>
            <a:ext cx="511256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32040" y="155679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6s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357301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Car passes point A with a velocity of 10m/s.  It has a steady (constant) acceleration of 4m/s</a:t>
            </a:r>
            <a:r>
              <a:rPr lang="en-GB" baseline="30000" dirty="0" smtClean="0"/>
              <a:t>2</a:t>
            </a:r>
            <a:r>
              <a:rPr lang="en-GB" dirty="0" smtClean="0"/>
              <a:t>.  What is the velocity when it passes point B?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4365104"/>
            <a:ext cx="720080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Solution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    car gains 4m/s of velocity every second.  In 6s it gains an extra 24m/s.</a:t>
            </a:r>
          </a:p>
          <a:p>
            <a:endParaRPr lang="en-GB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Final velocity = initial velocity + extra velocity</a:t>
            </a:r>
            <a:endParaRPr lang="en-GB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86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11760" y="548680"/>
            <a:ext cx="6480720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Constant acceleration example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Edited-car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79635"/>
            <a:ext cx="163654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725976" y="1988840"/>
            <a:ext cx="45824" cy="141087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8172400" y="1974197"/>
            <a:ext cx="45824" cy="141087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555776" y="170080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133260" y="170080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cxnSp>
        <p:nvCxnSpPr>
          <p:cNvPr id="8" name="Straight Arrow Connector 7"/>
          <p:cNvCxnSpPr>
            <a:stCxn id="4" idx="3"/>
          </p:cNvCxnSpPr>
          <p:nvPr/>
        </p:nvCxnSpPr>
        <p:spPr>
          <a:xfrm>
            <a:off x="2915816" y="1885474"/>
            <a:ext cx="511256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32040" y="155679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6s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357301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Car passes point A with a velocity of 10m/s.  It has a steady (constant) acceleration of 4m/s</a:t>
            </a:r>
            <a:r>
              <a:rPr lang="en-GB" baseline="30000" dirty="0" smtClean="0"/>
              <a:t>2</a:t>
            </a:r>
            <a:r>
              <a:rPr lang="en-GB" dirty="0" smtClean="0"/>
              <a:t>.  What is the velocity when it passes point B?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4365104"/>
            <a:ext cx="7200800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Solution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    car gains 4m/s of velocity every second.  In 6s it gains an extra 24m/s.</a:t>
            </a:r>
          </a:p>
          <a:p>
            <a:endParaRPr lang="en-GB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Final velocity = initial velocity + extra velocity</a:t>
            </a:r>
          </a:p>
          <a:p>
            <a:pPr algn="ctr"/>
            <a:endParaRPr lang="en-GB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Final velocity = 10  +  24  =  34m/s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80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11760" y="2708920"/>
            <a:ext cx="4320480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Motion graphs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0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71600" y="548680"/>
            <a:ext cx="7200800" cy="14401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Average speed</a:t>
            </a:r>
            <a:r>
              <a:rPr lang="en-GB" sz="3200" dirty="0" smtClean="0"/>
              <a:t>+</a:t>
            </a:r>
            <a:r>
              <a:rPr lang="en-GB" sz="3200" dirty="0" smtClean="0">
                <a:solidFill>
                  <a:srgbClr val="FF0000"/>
                </a:solidFill>
              </a:rPr>
              <a:t>=  </a:t>
            </a:r>
            <a:r>
              <a:rPr lang="en-GB" sz="3200" u="sng" dirty="0" smtClean="0">
                <a:solidFill>
                  <a:srgbClr val="FF0000"/>
                </a:solidFill>
              </a:rPr>
              <a:t>Distance moved</a:t>
            </a:r>
            <a:endParaRPr lang="en-GB" sz="3200" dirty="0" smtClean="0">
              <a:solidFill>
                <a:srgbClr val="FF0000"/>
              </a:solidFill>
            </a:endParaRPr>
          </a:p>
          <a:p>
            <a:pPr algn="ctr"/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smtClean="0">
                <a:solidFill>
                  <a:srgbClr val="FF0000"/>
                </a:solidFill>
              </a:rPr>
              <a:t>                                Time taken</a:t>
            </a:r>
            <a:r>
              <a:rPr lang="en-GB" sz="3200" dirty="0" smtClean="0"/>
              <a:t> 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804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ransum.org/Software/SW/Distance-Time/Distance_Time_Graphs/Slid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65175"/>
            <a:ext cx="6985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37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ransum.org/Software/SW/Distance-Time/Distance_Time_Graphs/Slid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65175"/>
            <a:ext cx="6985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5936" y="357301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Travelling at constant speed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347864" y="3757682"/>
            <a:ext cx="648072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88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ransum.org/Software/SW/Distance-Time/Distance_Time_Graphs/Slid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65175"/>
            <a:ext cx="6985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5936" y="357301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Travelling at constant speed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347864" y="3757682"/>
            <a:ext cx="648072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788024" y="263691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Stationary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716016" y="2420888"/>
            <a:ext cx="180020" cy="364414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7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ransum.org/Software/SW/Distance-Time/Distance_Time_Graphs/Slid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65175"/>
            <a:ext cx="6985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5936" y="357301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Travelling at constant speed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347864" y="3757682"/>
            <a:ext cx="648072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788024" y="263691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Stationary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716016" y="2420888"/>
            <a:ext cx="180020" cy="364414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580112" y="1916832"/>
            <a:ext cx="648072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34906" y="1732166"/>
            <a:ext cx="2513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Travelling at constant speed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89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ransum.org/Software/SW/Distance-Time/Distance_Time_Graphs/Slid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65175"/>
            <a:ext cx="6985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5292725" y="2708275"/>
            <a:ext cx="36004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400" dirty="0"/>
              <a:t>Speed = </a:t>
            </a:r>
            <a:r>
              <a:rPr lang="en-GB" altLang="en-US" sz="2400" u="sng" dirty="0"/>
              <a:t>distance</a:t>
            </a:r>
            <a:endParaRPr lang="en-GB" altLang="en-US" sz="2400" dirty="0"/>
          </a:p>
          <a:p>
            <a:pPr eaLnBrk="1" hangingPunct="1"/>
            <a:r>
              <a:rPr lang="en-GB" altLang="en-US" sz="2400" dirty="0"/>
              <a:t>                time</a:t>
            </a:r>
          </a:p>
        </p:txBody>
      </p:sp>
    </p:spTree>
    <p:extLst>
      <p:ext uri="{BB962C8B-B14F-4D97-AF65-F5344CB8AC3E}">
        <p14:creationId xmlns:p14="http://schemas.microsoft.com/office/powerpoint/2010/main" val="12396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ransum.org/Software/SW/Distance-Time/Distance_Time_Graphs/Slid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65175"/>
            <a:ext cx="6985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5292725" y="2708275"/>
            <a:ext cx="36004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400"/>
              <a:t>Speed = </a:t>
            </a:r>
            <a:r>
              <a:rPr lang="en-GB" altLang="en-US" sz="2400" u="sng"/>
              <a:t>distance</a:t>
            </a:r>
            <a:endParaRPr lang="en-GB" altLang="en-US" sz="2400"/>
          </a:p>
          <a:p>
            <a:pPr eaLnBrk="1" hangingPunct="1"/>
            <a:r>
              <a:rPr lang="en-GB" altLang="en-US" sz="2400"/>
              <a:t>                time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68538" y="4652963"/>
            <a:ext cx="2159000" cy="0"/>
          </a:xfrm>
          <a:prstGeom prst="straightConnector1">
            <a:avLst/>
          </a:prstGeom>
          <a:ln>
            <a:solidFill>
              <a:schemeClr val="accent4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37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ransum.org/Software/SW/Distance-Time/Distance_Time_Graphs/Slid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65175"/>
            <a:ext cx="6985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5292725" y="2708275"/>
            <a:ext cx="36004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400"/>
              <a:t>Speed = </a:t>
            </a:r>
            <a:r>
              <a:rPr lang="en-GB" altLang="en-US" sz="2400" u="sng"/>
              <a:t>distance</a:t>
            </a:r>
            <a:endParaRPr lang="en-GB" altLang="en-US" sz="2400"/>
          </a:p>
          <a:p>
            <a:pPr eaLnBrk="1" hangingPunct="1"/>
            <a:r>
              <a:rPr lang="en-GB" altLang="en-US" sz="2400"/>
              <a:t>                time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68538" y="4652963"/>
            <a:ext cx="2159000" cy="0"/>
          </a:xfrm>
          <a:prstGeom prst="straightConnector1">
            <a:avLst/>
          </a:prstGeom>
          <a:ln>
            <a:solidFill>
              <a:schemeClr val="accent4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427538" y="2492375"/>
            <a:ext cx="0" cy="2160588"/>
          </a:xfrm>
          <a:prstGeom prst="straightConnector1">
            <a:avLst/>
          </a:prstGeom>
          <a:ln>
            <a:solidFill>
              <a:schemeClr val="accent4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69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transum.org/Software/SW/Distance-Time/Distance_Time_Graphs/Slid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65175"/>
            <a:ext cx="6985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5292725" y="2708275"/>
            <a:ext cx="36004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400"/>
              <a:t>Speed = </a:t>
            </a:r>
            <a:r>
              <a:rPr lang="en-GB" altLang="en-US" sz="2400" u="sng"/>
              <a:t>distance</a:t>
            </a:r>
            <a:endParaRPr lang="en-GB" altLang="en-US" sz="2400"/>
          </a:p>
          <a:p>
            <a:pPr eaLnBrk="1" hangingPunct="1"/>
            <a:r>
              <a:rPr lang="en-GB" altLang="en-US" sz="2400"/>
              <a:t>                time</a:t>
            </a:r>
          </a:p>
          <a:p>
            <a:pPr eaLnBrk="1" hangingPunct="1"/>
            <a:endParaRPr lang="en-GB" altLang="en-US" sz="2400"/>
          </a:p>
          <a:p>
            <a:pPr eaLnBrk="1" hangingPunct="1"/>
            <a:r>
              <a:rPr lang="en-GB" altLang="en-US" sz="2400"/>
              <a:t>Speed =  </a:t>
            </a:r>
            <a:r>
              <a:rPr lang="en-GB" altLang="en-US" sz="2400" u="sng"/>
              <a:t>8  </a:t>
            </a:r>
            <a:r>
              <a:rPr lang="en-GB" altLang="en-US" sz="2400"/>
              <a:t>   =  1 km/h</a:t>
            </a:r>
          </a:p>
          <a:p>
            <a:pPr eaLnBrk="1" hangingPunct="1"/>
            <a:r>
              <a:rPr lang="en-GB" altLang="en-US" sz="2400"/>
              <a:t>                8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68538" y="4652963"/>
            <a:ext cx="2159000" cy="0"/>
          </a:xfrm>
          <a:prstGeom prst="straightConnector1">
            <a:avLst/>
          </a:prstGeom>
          <a:ln>
            <a:solidFill>
              <a:schemeClr val="accent4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427538" y="2492375"/>
            <a:ext cx="0" cy="2160588"/>
          </a:xfrm>
          <a:prstGeom prst="straightConnector1">
            <a:avLst/>
          </a:prstGeom>
          <a:ln>
            <a:solidFill>
              <a:schemeClr val="accent4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36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GB" altLang="en-US" smtClean="0"/>
              <a:t>Acceleration from velocity : time graph</a:t>
            </a:r>
          </a:p>
        </p:txBody>
      </p:sp>
      <p:pic>
        <p:nvPicPr>
          <p:cNvPr id="13315" name="Picture 2" descr="http://intmstat.com/kinematics/Image4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16113"/>
            <a:ext cx="6567488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51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GB" altLang="en-US" smtClean="0"/>
              <a:t>Acceleration from velocity : time graph</a:t>
            </a:r>
          </a:p>
        </p:txBody>
      </p:sp>
      <p:pic>
        <p:nvPicPr>
          <p:cNvPr id="13315" name="Picture 2" descr="http://intmstat.com/kinematics/Image4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16113"/>
            <a:ext cx="6567488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450912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Steady acceleration</a:t>
            </a:r>
            <a:endParaRPr lang="en-GB" dirty="0"/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 flipV="1">
            <a:off x="2123728" y="4437112"/>
            <a:ext cx="360040" cy="2566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66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71600" y="548680"/>
            <a:ext cx="7200800" cy="14401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Average speed</a:t>
            </a:r>
            <a:r>
              <a:rPr lang="en-GB" sz="3200" dirty="0" smtClean="0"/>
              <a:t>+</a:t>
            </a:r>
            <a:r>
              <a:rPr lang="en-GB" sz="3200" dirty="0" smtClean="0">
                <a:solidFill>
                  <a:srgbClr val="FF0000"/>
                </a:solidFill>
              </a:rPr>
              <a:t>=  </a:t>
            </a:r>
            <a:r>
              <a:rPr lang="en-GB" sz="3200" u="sng" dirty="0" smtClean="0">
                <a:solidFill>
                  <a:srgbClr val="FF0000"/>
                </a:solidFill>
              </a:rPr>
              <a:t>Distance moved</a:t>
            </a:r>
            <a:endParaRPr lang="en-GB" sz="3200" dirty="0" smtClean="0">
              <a:solidFill>
                <a:srgbClr val="FF0000"/>
              </a:solidFill>
            </a:endParaRPr>
          </a:p>
          <a:p>
            <a:pPr algn="ctr"/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smtClean="0">
                <a:solidFill>
                  <a:srgbClr val="FF0000"/>
                </a:solidFill>
              </a:rPr>
              <a:t>                                Time taken</a:t>
            </a:r>
            <a:r>
              <a:rPr lang="en-GB" sz="3200" dirty="0" smtClean="0"/>
              <a:t>  </a:t>
            </a:r>
            <a:endParaRPr lang="en-GB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971600" y="2708920"/>
            <a:ext cx="7200800" cy="14401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Distance measured in metres (m)</a:t>
            </a:r>
          </a:p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Time measured in seconds (s)</a:t>
            </a:r>
          </a:p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Speed  -  metres per second (m/s)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9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GB" altLang="en-US" smtClean="0"/>
              <a:t>Acceleration from velocity : time graph</a:t>
            </a:r>
          </a:p>
        </p:txBody>
      </p:sp>
      <p:pic>
        <p:nvPicPr>
          <p:cNvPr id="13315" name="Picture 2" descr="http://intmstat.com/kinematics/Image4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16113"/>
            <a:ext cx="6567488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450912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Steady acceleration</a:t>
            </a:r>
            <a:endParaRPr lang="en-GB" dirty="0"/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 flipV="1">
            <a:off x="2123728" y="4437112"/>
            <a:ext cx="360040" cy="2566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94845" y="285293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Steady velocity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491880" y="3140968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20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GB" altLang="en-US" smtClean="0"/>
              <a:t>Acceleration from velocity : time graph</a:t>
            </a:r>
          </a:p>
        </p:txBody>
      </p:sp>
      <p:pic>
        <p:nvPicPr>
          <p:cNvPr id="13315" name="Picture 2" descr="http://intmstat.com/kinematics/Image4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16113"/>
            <a:ext cx="6567488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450912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Steady acceleration</a:t>
            </a:r>
            <a:endParaRPr lang="en-GB" dirty="0"/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 flipV="1">
            <a:off x="2123728" y="4437112"/>
            <a:ext cx="360040" cy="2566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94845" y="285293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Steady velocity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491880" y="3140968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92080" y="378856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Steady deceleration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860032" y="4008212"/>
            <a:ext cx="504056" cy="688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97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GB" altLang="en-US" smtClean="0"/>
              <a:t>Acceleration from velocity : time graph</a:t>
            </a:r>
          </a:p>
        </p:txBody>
      </p:sp>
      <p:pic>
        <p:nvPicPr>
          <p:cNvPr id="14339" name="Picture 2" descr="http://intmstat.com/kinematics/Image4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16113"/>
            <a:ext cx="6567488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700338" y="3644900"/>
            <a:ext cx="0" cy="15128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292080" y="1916113"/>
            <a:ext cx="237626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Acceleration =  </a:t>
            </a:r>
            <a:r>
              <a:rPr lang="en-GB" u="sng" dirty="0" smtClean="0"/>
              <a:t>V   -   U</a:t>
            </a:r>
          </a:p>
          <a:p>
            <a:r>
              <a:rPr lang="en-GB" dirty="0"/>
              <a:t> </a:t>
            </a:r>
            <a:r>
              <a:rPr lang="en-GB" dirty="0" smtClean="0"/>
              <a:t>                               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35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GB" altLang="en-US" smtClean="0"/>
              <a:t>Acceleration from velocity : time graph</a:t>
            </a:r>
          </a:p>
        </p:txBody>
      </p:sp>
      <p:pic>
        <p:nvPicPr>
          <p:cNvPr id="15363" name="Picture 2" descr="http://intmstat.com/kinematics/Image4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16113"/>
            <a:ext cx="6567488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700338" y="3644900"/>
            <a:ext cx="0" cy="15128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1619250" y="5013325"/>
            <a:ext cx="108108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92080" y="1916113"/>
            <a:ext cx="237626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Acceleration =  </a:t>
            </a:r>
            <a:r>
              <a:rPr lang="en-GB" u="sng" dirty="0" smtClean="0"/>
              <a:t>V   -   U</a:t>
            </a:r>
          </a:p>
          <a:p>
            <a:r>
              <a:rPr lang="en-GB" dirty="0"/>
              <a:t> </a:t>
            </a:r>
            <a:r>
              <a:rPr lang="en-GB" dirty="0" smtClean="0"/>
              <a:t>                               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733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GB" altLang="en-US" smtClean="0"/>
              <a:t>Acceleration from velocity : time graph</a:t>
            </a:r>
          </a:p>
        </p:txBody>
      </p:sp>
      <p:pic>
        <p:nvPicPr>
          <p:cNvPr id="16387" name="Picture 2" descr="http://intmstat.com/kinematics/Image4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16113"/>
            <a:ext cx="6567488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700338" y="3644900"/>
            <a:ext cx="0" cy="15128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1619250" y="5013325"/>
            <a:ext cx="108108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4356100" y="2205038"/>
            <a:ext cx="45370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2400"/>
              <a:t>Acceleration =  3 – 0 / 2 </a:t>
            </a:r>
          </a:p>
          <a:p>
            <a:r>
              <a:rPr lang="en-GB" altLang="en-US" sz="2400"/>
              <a:t>                     =  1.5 m/s/s (m.s</a:t>
            </a:r>
            <a:r>
              <a:rPr lang="en-GB" altLang="en-US" sz="2400" baseline="30000"/>
              <a:t>-2</a:t>
            </a:r>
            <a:r>
              <a:rPr lang="en-GB" altLang="en-US" sz="240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79742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4400" b="1" u="sng">
                <a:solidFill>
                  <a:schemeClr val="tx2"/>
                </a:solidFill>
                <a:latin typeface="Comic Sans MS" pitchFamily="66" charset="0"/>
              </a:rPr>
              <a:t>Velocity-time graphs</a:t>
            </a:r>
          </a:p>
        </p:txBody>
      </p:sp>
      <p:graphicFrame>
        <p:nvGraphicFramePr>
          <p:cNvPr id="26627" name="Group 3"/>
          <p:cNvGraphicFramePr>
            <a:graphicFrameLocks noGrp="1"/>
          </p:cNvGraphicFramePr>
          <p:nvPr/>
        </p:nvGraphicFramePr>
        <p:xfrm>
          <a:off x="1905000" y="1752600"/>
          <a:ext cx="5791200" cy="3429000"/>
        </p:xfrm>
        <a:graphic>
          <a:graphicData uri="http://schemas.openxmlformats.org/drawingml/2006/table">
            <a:tbl>
              <a:tblPr/>
              <a:tblGrid>
                <a:gridCol w="1158875"/>
                <a:gridCol w="1157288"/>
                <a:gridCol w="1158875"/>
                <a:gridCol w="1157287"/>
                <a:gridCol w="1158875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1143000" y="1295400"/>
            <a:ext cx="7620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80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60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40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20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0</a:t>
            </a:r>
          </a:p>
        </p:txBody>
      </p:sp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2743200" y="53340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10	   20	     30	        40	50</a:t>
            </a:r>
          </a:p>
        </p:txBody>
      </p:sp>
      <p:sp>
        <p:nvSpPr>
          <p:cNvPr id="26661" name="Line 37"/>
          <p:cNvSpPr>
            <a:spLocks noChangeShapeType="1"/>
          </p:cNvSpPr>
          <p:nvPr/>
        </p:nvSpPr>
        <p:spPr bwMode="auto">
          <a:xfrm flipV="1">
            <a:off x="1905000" y="3505200"/>
            <a:ext cx="1143000" cy="1676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 flipV="1">
            <a:off x="3048000" y="3505200"/>
            <a:ext cx="1219200" cy="1588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63" name="Line 39"/>
          <p:cNvSpPr>
            <a:spLocks noChangeShapeType="1"/>
          </p:cNvSpPr>
          <p:nvPr/>
        </p:nvSpPr>
        <p:spPr bwMode="auto">
          <a:xfrm flipV="1">
            <a:off x="4267200" y="2590800"/>
            <a:ext cx="1143000" cy="914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64" name="Line 40"/>
          <p:cNvSpPr>
            <a:spLocks noChangeShapeType="1"/>
          </p:cNvSpPr>
          <p:nvPr/>
        </p:nvSpPr>
        <p:spPr bwMode="auto">
          <a:xfrm flipH="1" flipV="1">
            <a:off x="5410200" y="2590800"/>
            <a:ext cx="2286000" cy="2590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228600" y="2819400"/>
            <a:ext cx="1447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i="1">
                <a:latin typeface="Comic Sans MS" pitchFamily="66" charset="0"/>
              </a:rPr>
              <a:t>Velocity</a:t>
            </a:r>
          </a:p>
          <a:p>
            <a:pPr>
              <a:spcBef>
                <a:spcPct val="50000"/>
              </a:spcBef>
            </a:pPr>
            <a:r>
              <a:rPr lang="en-GB" altLang="en-US" sz="2000" i="1">
                <a:latin typeface="Comic Sans MS" pitchFamily="66" charset="0"/>
              </a:rPr>
              <a:t>m/s</a:t>
            </a:r>
          </a:p>
        </p:txBody>
      </p:sp>
      <p:sp>
        <p:nvSpPr>
          <p:cNvPr id="22570" name="Text Box 42"/>
          <p:cNvSpPr txBox="1">
            <a:spLocks noChangeArrowheads="1"/>
          </p:cNvSpPr>
          <p:nvPr/>
        </p:nvSpPr>
        <p:spPr bwMode="auto">
          <a:xfrm>
            <a:off x="8077200" y="51816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i="1">
                <a:latin typeface="Comic Sans MS" pitchFamily="66" charset="0"/>
              </a:rPr>
              <a:t>Time/s</a:t>
            </a:r>
          </a:p>
        </p:txBody>
      </p:sp>
      <p:sp>
        <p:nvSpPr>
          <p:cNvPr id="22571" name="Rectangle 55"/>
          <p:cNvSpPr>
            <a:spLocks noChangeArrowheads="1"/>
          </p:cNvSpPr>
          <p:nvPr/>
        </p:nvSpPr>
        <p:spPr bwMode="auto">
          <a:xfrm>
            <a:off x="228600" y="838200"/>
            <a:ext cx="822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72" name="Text Box 57"/>
          <p:cNvSpPr txBox="1">
            <a:spLocks noChangeArrowheads="1"/>
          </p:cNvSpPr>
          <p:nvPr/>
        </p:nvSpPr>
        <p:spPr bwMode="auto">
          <a:xfrm>
            <a:off x="381000" y="8382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Acceleration can be calculated by the gradient of a velocity:time graph. (Remember gradient is the difference up divided by the difference across)</a:t>
            </a:r>
          </a:p>
        </p:txBody>
      </p:sp>
      <p:sp>
        <p:nvSpPr>
          <p:cNvPr id="22573" name="Rectangle 58"/>
          <p:cNvSpPr>
            <a:spLocks noChangeArrowheads="1"/>
          </p:cNvSpPr>
          <p:nvPr/>
        </p:nvSpPr>
        <p:spPr bwMode="auto">
          <a:xfrm>
            <a:off x="6248400" y="1752600"/>
            <a:ext cx="2895600" cy="584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74" name="Text Box 59"/>
          <p:cNvSpPr txBox="1">
            <a:spLocks noChangeArrowheads="1"/>
          </p:cNvSpPr>
          <p:nvPr/>
        </p:nvSpPr>
        <p:spPr bwMode="auto">
          <a:xfrm>
            <a:off x="6248400" y="1752600"/>
            <a:ext cx="304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600" dirty="0"/>
              <a:t>Calculate the acceleration for each of the 4 sections of the graph</a:t>
            </a:r>
            <a:r>
              <a:rPr lang="en-GB" altLang="en-US" sz="1600" dirty="0" smtClean="0"/>
              <a:t>.</a:t>
            </a:r>
            <a:endParaRPr lang="en-GB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9805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61" grpId="0" animBg="1"/>
      <p:bldP spid="26662" grpId="0" animBg="1"/>
      <p:bldP spid="26663" grpId="0" animBg="1"/>
      <p:bldP spid="2666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4400" b="1" u="sng">
                <a:solidFill>
                  <a:schemeClr val="tx2"/>
                </a:solidFill>
                <a:latin typeface="Comic Sans MS" pitchFamily="66" charset="0"/>
              </a:rPr>
              <a:t>Velocity-time graphs</a:t>
            </a:r>
          </a:p>
        </p:txBody>
      </p:sp>
      <p:graphicFrame>
        <p:nvGraphicFramePr>
          <p:cNvPr id="2662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558212"/>
              </p:ext>
            </p:extLst>
          </p:nvPr>
        </p:nvGraphicFramePr>
        <p:xfrm>
          <a:off x="1905000" y="1752600"/>
          <a:ext cx="5791200" cy="3429000"/>
        </p:xfrm>
        <a:graphic>
          <a:graphicData uri="http://schemas.openxmlformats.org/drawingml/2006/table">
            <a:tbl>
              <a:tblPr/>
              <a:tblGrid>
                <a:gridCol w="1158875"/>
                <a:gridCol w="1157288"/>
                <a:gridCol w="1158875"/>
                <a:gridCol w="1157287"/>
                <a:gridCol w="1158875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1143000" y="1295400"/>
            <a:ext cx="7620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80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60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40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20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0</a:t>
            </a:r>
          </a:p>
        </p:txBody>
      </p:sp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2743200" y="53340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dirty="0">
                <a:latin typeface="Comic Sans MS" pitchFamily="66" charset="0"/>
              </a:rPr>
              <a:t>10	   20	     30	        40	50</a:t>
            </a:r>
          </a:p>
        </p:txBody>
      </p:sp>
      <p:sp>
        <p:nvSpPr>
          <p:cNvPr id="26661" name="Line 37"/>
          <p:cNvSpPr>
            <a:spLocks noChangeShapeType="1"/>
          </p:cNvSpPr>
          <p:nvPr/>
        </p:nvSpPr>
        <p:spPr bwMode="auto">
          <a:xfrm flipV="1">
            <a:off x="1905000" y="3505200"/>
            <a:ext cx="1143000" cy="1676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 flipV="1">
            <a:off x="3048000" y="3505200"/>
            <a:ext cx="1219200" cy="1588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63" name="Line 39"/>
          <p:cNvSpPr>
            <a:spLocks noChangeShapeType="1"/>
          </p:cNvSpPr>
          <p:nvPr/>
        </p:nvSpPr>
        <p:spPr bwMode="auto">
          <a:xfrm flipV="1">
            <a:off x="4267200" y="2590800"/>
            <a:ext cx="1143000" cy="914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64" name="Line 40"/>
          <p:cNvSpPr>
            <a:spLocks noChangeShapeType="1"/>
          </p:cNvSpPr>
          <p:nvPr/>
        </p:nvSpPr>
        <p:spPr bwMode="auto">
          <a:xfrm flipH="1" flipV="1">
            <a:off x="5410200" y="2590800"/>
            <a:ext cx="2286000" cy="2590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228600" y="2819400"/>
            <a:ext cx="1447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i="1">
                <a:latin typeface="Comic Sans MS" pitchFamily="66" charset="0"/>
              </a:rPr>
              <a:t>Velocity</a:t>
            </a:r>
          </a:p>
          <a:p>
            <a:pPr>
              <a:spcBef>
                <a:spcPct val="50000"/>
              </a:spcBef>
            </a:pPr>
            <a:r>
              <a:rPr lang="en-GB" altLang="en-US" sz="2000" i="1">
                <a:latin typeface="Comic Sans MS" pitchFamily="66" charset="0"/>
              </a:rPr>
              <a:t>m/s</a:t>
            </a:r>
          </a:p>
        </p:txBody>
      </p:sp>
      <p:sp>
        <p:nvSpPr>
          <p:cNvPr id="22570" name="Text Box 42"/>
          <p:cNvSpPr txBox="1">
            <a:spLocks noChangeArrowheads="1"/>
          </p:cNvSpPr>
          <p:nvPr/>
        </p:nvSpPr>
        <p:spPr bwMode="auto">
          <a:xfrm>
            <a:off x="8077200" y="51816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i="1">
                <a:latin typeface="Comic Sans MS" pitchFamily="66" charset="0"/>
              </a:rPr>
              <a:t>Time/s</a:t>
            </a:r>
          </a:p>
        </p:txBody>
      </p:sp>
      <p:sp>
        <p:nvSpPr>
          <p:cNvPr id="22571" name="Rectangle 55"/>
          <p:cNvSpPr>
            <a:spLocks noChangeArrowheads="1"/>
          </p:cNvSpPr>
          <p:nvPr/>
        </p:nvSpPr>
        <p:spPr bwMode="auto">
          <a:xfrm>
            <a:off x="228600" y="838200"/>
            <a:ext cx="822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72" name="Text Box 57"/>
          <p:cNvSpPr txBox="1">
            <a:spLocks noChangeArrowheads="1"/>
          </p:cNvSpPr>
          <p:nvPr/>
        </p:nvSpPr>
        <p:spPr bwMode="auto">
          <a:xfrm>
            <a:off x="381000" y="8382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Acceleration can be calculated by the gradient of a velocity:time graph. (Remember gradient is the difference up divided by the difference across)</a:t>
            </a:r>
          </a:p>
        </p:txBody>
      </p:sp>
      <p:sp>
        <p:nvSpPr>
          <p:cNvPr id="22573" name="Rectangle 58"/>
          <p:cNvSpPr>
            <a:spLocks noChangeArrowheads="1"/>
          </p:cNvSpPr>
          <p:nvPr/>
        </p:nvSpPr>
        <p:spPr bwMode="auto">
          <a:xfrm>
            <a:off x="6248400" y="1752600"/>
            <a:ext cx="2895600" cy="584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74" name="Text Box 59"/>
          <p:cNvSpPr txBox="1">
            <a:spLocks noChangeArrowheads="1"/>
          </p:cNvSpPr>
          <p:nvPr/>
        </p:nvSpPr>
        <p:spPr bwMode="auto">
          <a:xfrm>
            <a:off x="6248400" y="1752600"/>
            <a:ext cx="304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600" dirty="0"/>
              <a:t>Calculate the acceleration for each of the 4 sections of the graph</a:t>
            </a:r>
            <a:r>
              <a:rPr lang="en-GB" altLang="en-US" sz="1600" dirty="0" smtClean="0"/>
              <a:t>.</a:t>
            </a:r>
            <a:endParaRPr lang="en-GB" altLang="en-US" sz="1600" dirty="0"/>
          </a:p>
        </p:txBody>
      </p:sp>
      <p:cxnSp>
        <p:nvCxnSpPr>
          <p:cNvPr id="3" name="Straight Connector 2"/>
          <p:cNvCxnSpPr>
            <a:stCxn id="26661" idx="1"/>
          </p:cNvCxnSpPr>
          <p:nvPr/>
        </p:nvCxnSpPr>
        <p:spPr>
          <a:xfrm>
            <a:off x="3048000" y="3505200"/>
            <a:ext cx="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26663" idx="0"/>
          </p:cNvCxnSpPr>
          <p:nvPr/>
        </p:nvCxnSpPr>
        <p:spPr>
          <a:xfrm>
            <a:off x="4267200" y="3505200"/>
            <a:ext cx="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26664" idx="1"/>
          </p:cNvCxnSpPr>
          <p:nvPr/>
        </p:nvCxnSpPr>
        <p:spPr>
          <a:xfrm>
            <a:off x="5410200" y="2590800"/>
            <a:ext cx="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05276" y="1763829"/>
            <a:ext cx="237626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Acceleration =  </a:t>
            </a:r>
            <a:r>
              <a:rPr lang="en-GB" u="sng" dirty="0" smtClean="0"/>
              <a:t>V   -   U</a:t>
            </a:r>
          </a:p>
          <a:p>
            <a:r>
              <a:rPr lang="en-GB" dirty="0"/>
              <a:t> </a:t>
            </a:r>
            <a:r>
              <a:rPr lang="en-GB" dirty="0" smtClean="0"/>
              <a:t>                               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340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4400" b="1" u="sng">
                <a:solidFill>
                  <a:schemeClr val="tx2"/>
                </a:solidFill>
                <a:latin typeface="Comic Sans MS" pitchFamily="66" charset="0"/>
              </a:rPr>
              <a:t>Velocity-time graphs</a:t>
            </a:r>
          </a:p>
        </p:txBody>
      </p:sp>
      <p:graphicFrame>
        <p:nvGraphicFramePr>
          <p:cNvPr id="2662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311936"/>
              </p:ext>
            </p:extLst>
          </p:nvPr>
        </p:nvGraphicFramePr>
        <p:xfrm>
          <a:off x="1905000" y="1752600"/>
          <a:ext cx="5791200" cy="3429000"/>
        </p:xfrm>
        <a:graphic>
          <a:graphicData uri="http://schemas.openxmlformats.org/drawingml/2006/table">
            <a:tbl>
              <a:tblPr/>
              <a:tblGrid>
                <a:gridCol w="1158875"/>
                <a:gridCol w="1157288"/>
                <a:gridCol w="1158875"/>
                <a:gridCol w="1157287"/>
                <a:gridCol w="1158875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1143000" y="1295400"/>
            <a:ext cx="7620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80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60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40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20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0</a:t>
            </a:r>
          </a:p>
        </p:txBody>
      </p:sp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2743200" y="53340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dirty="0">
                <a:latin typeface="Comic Sans MS" pitchFamily="66" charset="0"/>
              </a:rPr>
              <a:t>10	   20	     30	        40	50</a:t>
            </a:r>
          </a:p>
        </p:txBody>
      </p:sp>
      <p:sp>
        <p:nvSpPr>
          <p:cNvPr id="26661" name="Line 37"/>
          <p:cNvSpPr>
            <a:spLocks noChangeShapeType="1"/>
          </p:cNvSpPr>
          <p:nvPr/>
        </p:nvSpPr>
        <p:spPr bwMode="auto">
          <a:xfrm flipV="1">
            <a:off x="1905000" y="3505200"/>
            <a:ext cx="1143000" cy="1676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 flipV="1">
            <a:off x="3048000" y="3505200"/>
            <a:ext cx="1219200" cy="1588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63" name="Line 39"/>
          <p:cNvSpPr>
            <a:spLocks noChangeShapeType="1"/>
          </p:cNvSpPr>
          <p:nvPr/>
        </p:nvSpPr>
        <p:spPr bwMode="auto">
          <a:xfrm flipV="1">
            <a:off x="4267200" y="2590800"/>
            <a:ext cx="1143000" cy="914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64" name="Line 40"/>
          <p:cNvSpPr>
            <a:spLocks noChangeShapeType="1"/>
          </p:cNvSpPr>
          <p:nvPr/>
        </p:nvSpPr>
        <p:spPr bwMode="auto">
          <a:xfrm flipH="1" flipV="1">
            <a:off x="5410200" y="2590800"/>
            <a:ext cx="2286000" cy="2590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228600" y="2819400"/>
            <a:ext cx="1447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i="1">
                <a:latin typeface="Comic Sans MS" pitchFamily="66" charset="0"/>
              </a:rPr>
              <a:t>Velocity</a:t>
            </a:r>
          </a:p>
          <a:p>
            <a:pPr>
              <a:spcBef>
                <a:spcPct val="50000"/>
              </a:spcBef>
            </a:pPr>
            <a:r>
              <a:rPr lang="en-GB" altLang="en-US" sz="2000" i="1">
                <a:latin typeface="Comic Sans MS" pitchFamily="66" charset="0"/>
              </a:rPr>
              <a:t>m/s</a:t>
            </a:r>
          </a:p>
        </p:txBody>
      </p:sp>
      <p:sp>
        <p:nvSpPr>
          <p:cNvPr id="22570" name="Text Box 42"/>
          <p:cNvSpPr txBox="1">
            <a:spLocks noChangeArrowheads="1"/>
          </p:cNvSpPr>
          <p:nvPr/>
        </p:nvSpPr>
        <p:spPr bwMode="auto">
          <a:xfrm>
            <a:off x="8077200" y="51816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i="1">
                <a:latin typeface="Comic Sans MS" pitchFamily="66" charset="0"/>
              </a:rPr>
              <a:t>Time/s</a:t>
            </a:r>
          </a:p>
        </p:txBody>
      </p:sp>
      <p:sp>
        <p:nvSpPr>
          <p:cNvPr id="22571" name="Rectangle 55"/>
          <p:cNvSpPr>
            <a:spLocks noChangeArrowheads="1"/>
          </p:cNvSpPr>
          <p:nvPr/>
        </p:nvSpPr>
        <p:spPr bwMode="auto">
          <a:xfrm>
            <a:off x="228600" y="838200"/>
            <a:ext cx="822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72" name="Text Box 57"/>
          <p:cNvSpPr txBox="1">
            <a:spLocks noChangeArrowheads="1"/>
          </p:cNvSpPr>
          <p:nvPr/>
        </p:nvSpPr>
        <p:spPr bwMode="auto">
          <a:xfrm>
            <a:off x="381000" y="8382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Acceleration can be calculated by the gradient of a velocity:time graph. (Remember gradient is the difference up divided by the difference across)</a:t>
            </a:r>
          </a:p>
        </p:txBody>
      </p:sp>
      <p:sp>
        <p:nvSpPr>
          <p:cNvPr id="22573" name="Rectangle 58"/>
          <p:cNvSpPr>
            <a:spLocks noChangeArrowheads="1"/>
          </p:cNvSpPr>
          <p:nvPr/>
        </p:nvSpPr>
        <p:spPr bwMode="auto">
          <a:xfrm>
            <a:off x="6248400" y="1752600"/>
            <a:ext cx="2895600" cy="584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74" name="Text Box 59"/>
          <p:cNvSpPr txBox="1">
            <a:spLocks noChangeArrowheads="1"/>
          </p:cNvSpPr>
          <p:nvPr/>
        </p:nvSpPr>
        <p:spPr bwMode="auto">
          <a:xfrm>
            <a:off x="6248400" y="1752600"/>
            <a:ext cx="304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600" dirty="0"/>
              <a:t>Calculate the acceleration for each of the 4 sections of the graph</a:t>
            </a:r>
            <a:r>
              <a:rPr lang="en-GB" altLang="en-US" sz="1600" dirty="0" smtClean="0"/>
              <a:t>.</a:t>
            </a:r>
            <a:endParaRPr lang="en-GB" altLang="en-US" sz="1600" dirty="0"/>
          </a:p>
        </p:txBody>
      </p:sp>
      <p:cxnSp>
        <p:nvCxnSpPr>
          <p:cNvPr id="3" name="Straight Connector 2"/>
          <p:cNvCxnSpPr>
            <a:stCxn id="26661" idx="1"/>
          </p:cNvCxnSpPr>
          <p:nvPr/>
        </p:nvCxnSpPr>
        <p:spPr>
          <a:xfrm>
            <a:off x="3048000" y="3505200"/>
            <a:ext cx="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26663" idx="0"/>
          </p:cNvCxnSpPr>
          <p:nvPr/>
        </p:nvCxnSpPr>
        <p:spPr>
          <a:xfrm>
            <a:off x="4267200" y="3505200"/>
            <a:ext cx="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26664" idx="1"/>
          </p:cNvCxnSpPr>
          <p:nvPr/>
        </p:nvCxnSpPr>
        <p:spPr>
          <a:xfrm>
            <a:off x="5410200" y="2590800"/>
            <a:ext cx="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49978" y="4221088"/>
            <a:ext cx="339423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Acceleration =  </a:t>
            </a:r>
            <a:r>
              <a:rPr lang="en-GB" u="sng" dirty="0" smtClean="0"/>
              <a:t>40   -   0</a:t>
            </a:r>
            <a:r>
              <a:rPr lang="en-GB" dirty="0" smtClean="0"/>
              <a:t>   =  4m/s</a:t>
            </a:r>
            <a:r>
              <a:rPr lang="en-GB" baseline="30000" dirty="0" smtClean="0"/>
              <a:t>2</a:t>
            </a:r>
            <a:endParaRPr lang="en-GB" u="sng" baseline="30000" dirty="0" smtClean="0"/>
          </a:p>
          <a:p>
            <a:r>
              <a:rPr lang="en-GB" dirty="0"/>
              <a:t> </a:t>
            </a:r>
            <a:r>
              <a:rPr lang="en-GB" dirty="0" smtClean="0"/>
              <a:t>                                 10 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476500" y="4437112"/>
            <a:ext cx="571500" cy="1071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29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4400" b="1" u="sng">
                <a:solidFill>
                  <a:schemeClr val="tx2"/>
                </a:solidFill>
                <a:latin typeface="Comic Sans MS" pitchFamily="66" charset="0"/>
              </a:rPr>
              <a:t>Velocity-time graphs</a:t>
            </a:r>
          </a:p>
        </p:txBody>
      </p:sp>
      <p:graphicFrame>
        <p:nvGraphicFramePr>
          <p:cNvPr id="2662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374849"/>
              </p:ext>
            </p:extLst>
          </p:nvPr>
        </p:nvGraphicFramePr>
        <p:xfrm>
          <a:off x="1905000" y="1752600"/>
          <a:ext cx="5791200" cy="3429000"/>
        </p:xfrm>
        <a:graphic>
          <a:graphicData uri="http://schemas.openxmlformats.org/drawingml/2006/table">
            <a:tbl>
              <a:tblPr/>
              <a:tblGrid>
                <a:gridCol w="1158875"/>
                <a:gridCol w="1157288"/>
                <a:gridCol w="1158875"/>
                <a:gridCol w="1157287"/>
                <a:gridCol w="1158875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1143000" y="1295400"/>
            <a:ext cx="7620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80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60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40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20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0</a:t>
            </a:r>
          </a:p>
        </p:txBody>
      </p:sp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2743200" y="53340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dirty="0">
                <a:latin typeface="Comic Sans MS" pitchFamily="66" charset="0"/>
              </a:rPr>
              <a:t>10	   20	     30	        40	50</a:t>
            </a:r>
          </a:p>
        </p:txBody>
      </p:sp>
      <p:sp>
        <p:nvSpPr>
          <p:cNvPr id="26661" name="Line 37"/>
          <p:cNvSpPr>
            <a:spLocks noChangeShapeType="1"/>
          </p:cNvSpPr>
          <p:nvPr/>
        </p:nvSpPr>
        <p:spPr bwMode="auto">
          <a:xfrm flipV="1">
            <a:off x="1905000" y="3505200"/>
            <a:ext cx="1143000" cy="1676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 flipV="1">
            <a:off x="3048000" y="3505200"/>
            <a:ext cx="1219200" cy="1588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63" name="Line 39"/>
          <p:cNvSpPr>
            <a:spLocks noChangeShapeType="1"/>
          </p:cNvSpPr>
          <p:nvPr/>
        </p:nvSpPr>
        <p:spPr bwMode="auto">
          <a:xfrm flipV="1">
            <a:off x="4267200" y="2590800"/>
            <a:ext cx="1143000" cy="914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64" name="Line 40"/>
          <p:cNvSpPr>
            <a:spLocks noChangeShapeType="1"/>
          </p:cNvSpPr>
          <p:nvPr/>
        </p:nvSpPr>
        <p:spPr bwMode="auto">
          <a:xfrm flipH="1" flipV="1">
            <a:off x="5410200" y="2590800"/>
            <a:ext cx="2286000" cy="2590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228600" y="2819400"/>
            <a:ext cx="1447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i="1">
                <a:latin typeface="Comic Sans MS" pitchFamily="66" charset="0"/>
              </a:rPr>
              <a:t>Velocity</a:t>
            </a:r>
          </a:p>
          <a:p>
            <a:pPr>
              <a:spcBef>
                <a:spcPct val="50000"/>
              </a:spcBef>
            </a:pPr>
            <a:r>
              <a:rPr lang="en-GB" altLang="en-US" sz="2000" i="1">
                <a:latin typeface="Comic Sans MS" pitchFamily="66" charset="0"/>
              </a:rPr>
              <a:t>m/s</a:t>
            </a:r>
          </a:p>
        </p:txBody>
      </p:sp>
      <p:sp>
        <p:nvSpPr>
          <p:cNvPr id="22570" name="Text Box 42"/>
          <p:cNvSpPr txBox="1">
            <a:spLocks noChangeArrowheads="1"/>
          </p:cNvSpPr>
          <p:nvPr/>
        </p:nvSpPr>
        <p:spPr bwMode="auto">
          <a:xfrm>
            <a:off x="8077200" y="51816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i="1">
                <a:latin typeface="Comic Sans MS" pitchFamily="66" charset="0"/>
              </a:rPr>
              <a:t>Time/s</a:t>
            </a:r>
          </a:p>
        </p:txBody>
      </p:sp>
      <p:sp>
        <p:nvSpPr>
          <p:cNvPr id="22571" name="Rectangle 55"/>
          <p:cNvSpPr>
            <a:spLocks noChangeArrowheads="1"/>
          </p:cNvSpPr>
          <p:nvPr/>
        </p:nvSpPr>
        <p:spPr bwMode="auto">
          <a:xfrm>
            <a:off x="228600" y="838200"/>
            <a:ext cx="822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72" name="Text Box 57"/>
          <p:cNvSpPr txBox="1">
            <a:spLocks noChangeArrowheads="1"/>
          </p:cNvSpPr>
          <p:nvPr/>
        </p:nvSpPr>
        <p:spPr bwMode="auto">
          <a:xfrm>
            <a:off x="381000" y="8382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Acceleration can be calculated by the gradient of a velocity:time graph. (Remember gradient is the difference up divided by the difference across)</a:t>
            </a:r>
          </a:p>
        </p:txBody>
      </p:sp>
      <p:sp>
        <p:nvSpPr>
          <p:cNvPr id="22573" name="Rectangle 58"/>
          <p:cNvSpPr>
            <a:spLocks noChangeArrowheads="1"/>
          </p:cNvSpPr>
          <p:nvPr/>
        </p:nvSpPr>
        <p:spPr bwMode="auto">
          <a:xfrm>
            <a:off x="6248400" y="1752600"/>
            <a:ext cx="2895600" cy="584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74" name="Text Box 59"/>
          <p:cNvSpPr txBox="1">
            <a:spLocks noChangeArrowheads="1"/>
          </p:cNvSpPr>
          <p:nvPr/>
        </p:nvSpPr>
        <p:spPr bwMode="auto">
          <a:xfrm>
            <a:off x="6248400" y="1752600"/>
            <a:ext cx="304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600" dirty="0"/>
              <a:t>Calculate the acceleration for each of the 4 sections of the graph</a:t>
            </a:r>
            <a:r>
              <a:rPr lang="en-GB" altLang="en-US" sz="1600" dirty="0" smtClean="0"/>
              <a:t>.</a:t>
            </a:r>
            <a:endParaRPr lang="en-GB" altLang="en-US" sz="1600" dirty="0"/>
          </a:p>
        </p:txBody>
      </p:sp>
      <p:cxnSp>
        <p:nvCxnSpPr>
          <p:cNvPr id="3" name="Straight Connector 2"/>
          <p:cNvCxnSpPr>
            <a:stCxn id="26661" idx="1"/>
          </p:cNvCxnSpPr>
          <p:nvPr/>
        </p:nvCxnSpPr>
        <p:spPr>
          <a:xfrm>
            <a:off x="3048000" y="3505200"/>
            <a:ext cx="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26663" idx="0"/>
          </p:cNvCxnSpPr>
          <p:nvPr/>
        </p:nvCxnSpPr>
        <p:spPr>
          <a:xfrm>
            <a:off x="4267200" y="3505200"/>
            <a:ext cx="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26664" idx="1"/>
          </p:cNvCxnSpPr>
          <p:nvPr/>
        </p:nvCxnSpPr>
        <p:spPr>
          <a:xfrm>
            <a:off x="5410200" y="2590800"/>
            <a:ext cx="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49978" y="4221088"/>
            <a:ext cx="339423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Acceleration =  0  (no change in velocity)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775348" y="3506788"/>
            <a:ext cx="0" cy="69073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90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4400" b="1" u="sng">
                <a:solidFill>
                  <a:schemeClr val="tx2"/>
                </a:solidFill>
                <a:latin typeface="Comic Sans MS" pitchFamily="66" charset="0"/>
              </a:rPr>
              <a:t>Velocity-time graphs</a:t>
            </a:r>
          </a:p>
        </p:txBody>
      </p:sp>
      <p:graphicFrame>
        <p:nvGraphicFramePr>
          <p:cNvPr id="2662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45701"/>
              </p:ext>
            </p:extLst>
          </p:nvPr>
        </p:nvGraphicFramePr>
        <p:xfrm>
          <a:off x="1905000" y="1752600"/>
          <a:ext cx="5791200" cy="3429000"/>
        </p:xfrm>
        <a:graphic>
          <a:graphicData uri="http://schemas.openxmlformats.org/drawingml/2006/table">
            <a:tbl>
              <a:tblPr/>
              <a:tblGrid>
                <a:gridCol w="1158875"/>
                <a:gridCol w="1157288"/>
                <a:gridCol w="1158875"/>
                <a:gridCol w="1157287"/>
                <a:gridCol w="1158875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1143000" y="1295400"/>
            <a:ext cx="7620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80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60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40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20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0</a:t>
            </a:r>
          </a:p>
        </p:txBody>
      </p:sp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2743200" y="53340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dirty="0">
                <a:latin typeface="Comic Sans MS" pitchFamily="66" charset="0"/>
              </a:rPr>
              <a:t>10	   20	     30	        40	50</a:t>
            </a:r>
          </a:p>
        </p:txBody>
      </p:sp>
      <p:sp>
        <p:nvSpPr>
          <p:cNvPr id="26661" name="Line 37"/>
          <p:cNvSpPr>
            <a:spLocks noChangeShapeType="1"/>
          </p:cNvSpPr>
          <p:nvPr/>
        </p:nvSpPr>
        <p:spPr bwMode="auto">
          <a:xfrm flipV="1">
            <a:off x="1905000" y="3505200"/>
            <a:ext cx="1143000" cy="1676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 flipV="1">
            <a:off x="3048000" y="3505200"/>
            <a:ext cx="1219200" cy="1588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63" name="Line 39"/>
          <p:cNvSpPr>
            <a:spLocks noChangeShapeType="1"/>
          </p:cNvSpPr>
          <p:nvPr/>
        </p:nvSpPr>
        <p:spPr bwMode="auto">
          <a:xfrm flipV="1">
            <a:off x="4267200" y="2590800"/>
            <a:ext cx="1143000" cy="914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64" name="Line 40"/>
          <p:cNvSpPr>
            <a:spLocks noChangeShapeType="1"/>
          </p:cNvSpPr>
          <p:nvPr/>
        </p:nvSpPr>
        <p:spPr bwMode="auto">
          <a:xfrm flipH="1" flipV="1">
            <a:off x="5410200" y="2590800"/>
            <a:ext cx="2286000" cy="2590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228600" y="2819400"/>
            <a:ext cx="1447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i="1">
                <a:latin typeface="Comic Sans MS" pitchFamily="66" charset="0"/>
              </a:rPr>
              <a:t>Velocity</a:t>
            </a:r>
          </a:p>
          <a:p>
            <a:pPr>
              <a:spcBef>
                <a:spcPct val="50000"/>
              </a:spcBef>
            </a:pPr>
            <a:r>
              <a:rPr lang="en-GB" altLang="en-US" sz="2000" i="1">
                <a:latin typeface="Comic Sans MS" pitchFamily="66" charset="0"/>
              </a:rPr>
              <a:t>m/s</a:t>
            </a:r>
          </a:p>
        </p:txBody>
      </p:sp>
      <p:sp>
        <p:nvSpPr>
          <p:cNvPr id="22570" name="Text Box 42"/>
          <p:cNvSpPr txBox="1">
            <a:spLocks noChangeArrowheads="1"/>
          </p:cNvSpPr>
          <p:nvPr/>
        </p:nvSpPr>
        <p:spPr bwMode="auto">
          <a:xfrm>
            <a:off x="8077200" y="51816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i="1">
                <a:latin typeface="Comic Sans MS" pitchFamily="66" charset="0"/>
              </a:rPr>
              <a:t>Time/s</a:t>
            </a:r>
          </a:p>
        </p:txBody>
      </p:sp>
      <p:sp>
        <p:nvSpPr>
          <p:cNvPr id="22571" name="Rectangle 55"/>
          <p:cNvSpPr>
            <a:spLocks noChangeArrowheads="1"/>
          </p:cNvSpPr>
          <p:nvPr/>
        </p:nvSpPr>
        <p:spPr bwMode="auto">
          <a:xfrm>
            <a:off x="228600" y="838200"/>
            <a:ext cx="822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72" name="Text Box 57"/>
          <p:cNvSpPr txBox="1">
            <a:spLocks noChangeArrowheads="1"/>
          </p:cNvSpPr>
          <p:nvPr/>
        </p:nvSpPr>
        <p:spPr bwMode="auto">
          <a:xfrm>
            <a:off x="381000" y="8382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Acceleration can be calculated by the gradient of a velocity:time graph. (Remember gradient is the difference up divided by the difference across)</a:t>
            </a:r>
          </a:p>
        </p:txBody>
      </p:sp>
      <p:sp>
        <p:nvSpPr>
          <p:cNvPr id="22573" name="Rectangle 58"/>
          <p:cNvSpPr>
            <a:spLocks noChangeArrowheads="1"/>
          </p:cNvSpPr>
          <p:nvPr/>
        </p:nvSpPr>
        <p:spPr bwMode="auto">
          <a:xfrm>
            <a:off x="6248400" y="1752600"/>
            <a:ext cx="2895600" cy="584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74" name="Text Box 59"/>
          <p:cNvSpPr txBox="1">
            <a:spLocks noChangeArrowheads="1"/>
          </p:cNvSpPr>
          <p:nvPr/>
        </p:nvSpPr>
        <p:spPr bwMode="auto">
          <a:xfrm>
            <a:off x="6248400" y="1752600"/>
            <a:ext cx="304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600" dirty="0"/>
              <a:t>Calculate the acceleration for each of the 4 sections of the graph</a:t>
            </a:r>
            <a:r>
              <a:rPr lang="en-GB" altLang="en-US" sz="1600" dirty="0" smtClean="0"/>
              <a:t>.</a:t>
            </a:r>
            <a:endParaRPr lang="en-GB" altLang="en-US" sz="1600" dirty="0"/>
          </a:p>
        </p:txBody>
      </p:sp>
      <p:cxnSp>
        <p:nvCxnSpPr>
          <p:cNvPr id="3" name="Straight Connector 2"/>
          <p:cNvCxnSpPr>
            <a:stCxn id="26661" idx="1"/>
          </p:cNvCxnSpPr>
          <p:nvPr/>
        </p:nvCxnSpPr>
        <p:spPr>
          <a:xfrm>
            <a:off x="3048000" y="3505200"/>
            <a:ext cx="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26663" idx="0"/>
          </p:cNvCxnSpPr>
          <p:nvPr/>
        </p:nvCxnSpPr>
        <p:spPr>
          <a:xfrm>
            <a:off x="4267200" y="3505200"/>
            <a:ext cx="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26664" idx="1"/>
          </p:cNvCxnSpPr>
          <p:nvPr/>
        </p:nvCxnSpPr>
        <p:spPr>
          <a:xfrm>
            <a:off x="5410200" y="2590800"/>
            <a:ext cx="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49978" y="4221088"/>
            <a:ext cx="339423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Acceleration =  </a:t>
            </a:r>
            <a:r>
              <a:rPr lang="en-GB" u="sng" dirty="0" smtClean="0"/>
              <a:t>20   -   0</a:t>
            </a:r>
            <a:r>
              <a:rPr lang="en-GB" dirty="0" smtClean="0"/>
              <a:t>   =  2m/s</a:t>
            </a:r>
            <a:r>
              <a:rPr lang="en-GB" baseline="30000" dirty="0" smtClean="0"/>
              <a:t>2</a:t>
            </a:r>
            <a:endParaRPr lang="en-GB" u="sng" baseline="30000" dirty="0" smtClean="0"/>
          </a:p>
          <a:p>
            <a:r>
              <a:rPr lang="en-GB" dirty="0"/>
              <a:t> </a:t>
            </a:r>
            <a:r>
              <a:rPr lang="en-GB" dirty="0" smtClean="0"/>
              <a:t>                                 10 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838700" y="3048000"/>
            <a:ext cx="0" cy="11687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9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71600" y="548680"/>
            <a:ext cx="7200800" cy="14401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Average speed</a:t>
            </a:r>
            <a:r>
              <a:rPr lang="en-GB" sz="3200" dirty="0" smtClean="0"/>
              <a:t>+</a:t>
            </a:r>
            <a:r>
              <a:rPr lang="en-GB" sz="3200" dirty="0" smtClean="0">
                <a:solidFill>
                  <a:srgbClr val="FF0000"/>
                </a:solidFill>
              </a:rPr>
              <a:t>=  </a:t>
            </a:r>
            <a:r>
              <a:rPr lang="en-GB" sz="3200" u="sng" dirty="0" smtClean="0">
                <a:solidFill>
                  <a:srgbClr val="FF0000"/>
                </a:solidFill>
              </a:rPr>
              <a:t>Distance moved</a:t>
            </a:r>
            <a:endParaRPr lang="en-GB" sz="3200" dirty="0" smtClean="0">
              <a:solidFill>
                <a:srgbClr val="FF0000"/>
              </a:solidFill>
            </a:endParaRPr>
          </a:p>
          <a:p>
            <a:pPr algn="ctr"/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smtClean="0">
                <a:solidFill>
                  <a:srgbClr val="FF0000"/>
                </a:solidFill>
              </a:rPr>
              <a:t>                                Time taken</a:t>
            </a:r>
            <a:r>
              <a:rPr lang="en-GB" sz="3200" dirty="0" smtClean="0"/>
              <a:t>  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2708920"/>
            <a:ext cx="7200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Example:</a:t>
            </a:r>
          </a:p>
          <a:p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Car              travels   50m</a:t>
            </a:r>
          </a:p>
          <a:p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time       2s</a:t>
            </a:r>
          </a:p>
          <a:p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	  speed  =  50/2    = 25 m/s</a:t>
            </a:r>
          </a:p>
          <a:p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				      25 m.s</a:t>
            </a:r>
            <a:r>
              <a:rPr lang="en-GB" sz="28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-1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	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9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4400" b="1" u="sng">
                <a:solidFill>
                  <a:schemeClr val="tx2"/>
                </a:solidFill>
                <a:latin typeface="Comic Sans MS" pitchFamily="66" charset="0"/>
              </a:rPr>
              <a:t>Velocity-time graphs</a:t>
            </a:r>
          </a:p>
        </p:txBody>
      </p:sp>
      <p:graphicFrame>
        <p:nvGraphicFramePr>
          <p:cNvPr id="2662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226642"/>
              </p:ext>
            </p:extLst>
          </p:nvPr>
        </p:nvGraphicFramePr>
        <p:xfrm>
          <a:off x="1905000" y="1752600"/>
          <a:ext cx="5791200" cy="3429000"/>
        </p:xfrm>
        <a:graphic>
          <a:graphicData uri="http://schemas.openxmlformats.org/drawingml/2006/table">
            <a:tbl>
              <a:tblPr/>
              <a:tblGrid>
                <a:gridCol w="1158875"/>
                <a:gridCol w="1157288"/>
                <a:gridCol w="1158875"/>
                <a:gridCol w="1157287"/>
                <a:gridCol w="1158875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1143000" y="1295400"/>
            <a:ext cx="7620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80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60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40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20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0</a:t>
            </a:r>
          </a:p>
        </p:txBody>
      </p:sp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2743200" y="53340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dirty="0">
                <a:latin typeface="Comic Sans MS" pitchFamily="66" charset="0"/>
              </a:rPr>
              <a:t>10	   20	     30	        40	50</a:t>
            </a:r>
          </a:p>
        </p:txBody>
      </p:sp>
      <p:sp>
        <p:nvSpPr>
          <p:cNvPr id="26661" name="Line 37"/>
          <p:cNvSpPr>
            <a:spLocks noChangeShapeType="1"/>
          </p:cNvSpPr>
          <p:nvPr/>
        </p:nvSpPr>
        <p:spPr bwMode="auto">
          <a:xfrm flipV="1">
            <a:off x="1905000" y="3505200"/>
            <a:ext cx="1143000" cy="1676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 flipV="1">
            <a:off x="3048000" y="3505200"/>
            <a:ext cx="1219200" cy="1588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63" name="Line 39"/>
          <p:cNvSpPr>
            <a:spLocks noChangeShapeType="1"/>
          </p:cNvSpPr>
          <p:nvPr/>
        </p:nvSpPr>
        <p:spPr bwMode="auto">
          <a:xfrm flipV="1">
            <a:off x="4267200" y="2590800"/>
            <a:ext cx="1143000" cy="914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64" name="Line 40"/>
          <p:cNvSpPr>
            <a:spLocks noChangeShapeType="1"/>
          </p:cNvSpPr>
          <p:nvPr/>
        </p:nvSpPr>
        <p:spPr bwMode="auto">
          <a:xfrm flipH="1" flipV="1">
            <a:off x="5410200" y="2590800"/>
            <a:ext cx="2286000" cy="2590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228600" y="2819400"/>
            <a:ext cx="1447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i="1">
                <a:latin typeface="Comic Sans MS" pitchFamily="66" charset="0"/>
              </a:rPr>
              <a:t>Velocity</a:t>
            </a:r>
          </a:p>
          <a:p>
            <a:pPr>
              <a:spcBef>
                <a:spcPct val="50000"/>
              </a:spcBef>
            </a:pPr>
            <a:r>
              <a:rPr lang="en-GB" altLang="en-US" sz="2000" i="1">
                <a:latin typeface="Comic Sans MS" pitchFamily="66" charset="0"/>
              </a:rPr>
              <a:t>m/s</a:t>
            </a:r>
          </a:p>
        </p:txBody>
      </p:sp>
      <p:sp>
        <p:nvSpPr>
          <p:cNvPr id="22570" name="Text Box 42"/>
          <p:cNvSpPr txBox="1">
            <a:spLocks noChangeArrowheads="1"/>
          </p:cNvSpPr>
          <p:nvPr/>
        </p:nvSpPr>
        <p:spPr bwMode="auto">
          <a:xfrm>
            <a:off x="8077200" y="51816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i="1">
                <a:latin typeface="Comic Sans MS" pitchFamily="66" charset="0"/>
              </a:rPr>
              <a:t>Time/s</a:t>
            </a:r>
          </a:p>
        </p:txBody>
      </p:sp>
      <p:sp>
        <p:nvSpPr>
          <p:cNvPr id="22571" name="Rectangle 55"/>
          <p:cNvSpPr>
            <a:spLocks noChangeArrowheads="1"/>
          </p:cNvSpPr>
          <p:nvPr/>
        </p:nvSpPr>
        <p:spPr bwMode="auto">
          <a:xfrm>
            <a:off x="228600" y="838200"/>
            <a:ext cx="822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72" name="Text Box 57"/>
          <p:cNvSpPr txBox="1">
            <a:spLocks noChangeArrowheads="1"/>
          </p:cNvSpPr>
          <p:nvPr/>
        </p:nvSpPr>
        <p:spPr bwMode="auto">
          <a:xfrm>
            <a:off x="381000" y="8382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Acceleration can be calculated by the gradient of a velocity:time graph. (Remember gradient is the difference up divided by the difference across)</a:t>
            </a:r>
          </a:p>
        </p:txBody>
      </p:sp>
      <p:sp>
        <p:nvSpPr>
          <p:cNvPr id="22573" name="Rectangle 58"/>
          <p:cNvSpPr>
            <a:spLocks noChangeArrowheads="1"/>
          </p:cNvSpPr>
          <p:nvPr/>
        </p:nvSpPr>
        <p:spPr bwMode="auto">
          <a:xfrm>
            <a:off x="6248400" y="1752600"/>
            <a:ext cx="2895600" cy="584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74" name="Text Box 59"/>
          <p:cNvSpPr txBox="1">
            <a:spLocks noChangeArrowheads="1"/>
          </p:cNvSpPr>
          <p:nvPr/>
        </p:nvSpPr>
        <p:spPr bwMode="auto">
          <a:xfrm>
            <a:off x="6248400" y="1752600"/>
            <a:ext cx="304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600" dirty="0"/>
              <a:t>Calculate the acceleration for each of the 4 sections of the graph</a:t>
            </a:r>
            <a:r>
              <a:rPr lang="en-GB" altLang="en-US" sz="1600" dirty="0" smtClean="0"/>
              <a:t>.</a:t>
            </a:r>
            <a:endParaRPr lang="en-GB" altLang="en-US" sz="1600" dirty="0"/>
          </a:p>
        </p:txBody>
      </p:sp>
      <p:cxnSp>
        <p:nvCxnSpPr>
          <p:cNvPr id="3" name="Straight Connector 2"/>
          <p:cNvCxnSpPr>
            <a:stCxn id="26661" idx="1"/>
          </p:cNvCxnSpPr>
          <p:nvPr/>
        </p:nvCxnSpPr>
        <p:spPr>
          <a:xfrm>
            <a:off x="3048000" y="3505200"/>
            <a:ext cx="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26663" idx="0"/>
          </p:cNvCxnSpPr>
          <p:nvPr/>
        </p:nvCxnSpPr>
        <p:spPr>
          <a:xfrm>
            <a:off x="4267200" y="3505200"/>
            <a:ext cx="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26664" idx="1"/>
          </p:cNvCxnSpPr>
          <p:nvPr/>
        </p:nvCxnSpPr>
        <p:spPr>
          <a:xfrm>
            <a:off x="5410200" y="2590800"/>
            <a:ext cx="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49978" y="4221088"/>
            <a:ext cx="339423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Acceleration =  </a:t>
            </a:r>
            <a:r>
              <a:rPr lang="en-GB" u="sng" dirty="0"/>
              <a:t>0</a:t>
            </a:r>
            <a:r>
              <a:rPr lang="en-GB" u="sng" dirty="0" smtClean="0"/>
              <a:t>   -   60</a:t>
            </a:r>
            <a:r>
              <a:rPr lang="en-GB" dirty="0" smtClean="0"/>
              <a:t>   =  -3m/s</a:t>
            </a:r>
            <a:r>
              <a:rPr lang="en-GB" baseline="30000" dirty="0" smtClean="0"/>
              <a:t>2</a:t>
            </a:r>
            <a:endParaRPr lang="en-GB" u="sng" baseline="30000" dirty="0" smtClean="0"/>
          </a:p>
          <a:p>
            <a:r>
              <a:rPr lang="en-GB" dirty="0"/>
              <a:t> </a:t>
            </a:r>
            <a:r>
              <a:rPr lang="en-GB" dirty="0" smtClean="0"/>
              <a:t>                                20 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838700" y="3429000"/>
            <a:ext cx="1245468" cy="78777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44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4400" b="1" u="sng">
                <a:solidFill>
                  <a:schemeClr val="tx2"/>
                </a:solidFill>
                <a:latin typeface="Comic Sans MS" pitchFamily="66" charset="0"/>
              </a:rPr>
              <a:t>Velocity-time graphs</a:t>
            </a:r>
          </a:p>
        </p:txBody>
      </p:sp>
      <p:graphicFrame>
        <p:nvGraphicFramePr>
          <p:cNvPr id="26627" name="Group 3"/>
          <p:cNvGraphicFramePr>
            <a:graphicFrameLocks noGrp="1"/>
          </p:cNvGraphicFramePr>
          <p:nvPr/>
        </p:nvGraphicFramePr>
        <p:xfrm>
          <a:off x="1905000" y="1752600"/>
          <a:ext cx="5791200" cy="3429000"/>
        </p:xfrm>
        <a:graphic>
          <a:graphicData uri="http://schemas.openxmlformats.org/drawingml/2006/table">
            <a:tbl>
              <a:tblPr/>
              <a:tblGrid>
                <a:gridCol w="1158875"/>
                <a:gridCol w="1157288"/>
                <a:gridCol w="1158875"/>
                <a:gridCol w="1157287"/>
                <a:gridCol w="1158875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1143000" y="1295400"/>
            <a:ext cx="7620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80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60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40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20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0</a:t>
            </a:r>
          </a:p>
        </p:txBody>
      </p:sp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2743200" y="53340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10	   20	     30	        40	50</a:t>
            </a:r>
          </a:p>
        </p:txBody>
      </p:sp>
      <p:sp>
        <p:nvSpPr>
          <p:cNvPr id="26661" name="Line 37"/>
          <p:cNvSpPr>
            <a:spLocks noChangeShapeType="1"/>
          </p:cNvSpPr>
          <p:nvPr/>
        </p:nvSpPr>
        <p:spPr bwMode="auto">
          <a:xfrm flipV="1">
            <a:off x="1905000" y="3505200"/>
            <a:ext cx="1143000" cy="1676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 flipV="1">
            <a:off x="3048000" y="3505200"/>
            <a:ext cx="1219200" cy="1588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63" name="Line 39"/>
          <p:cNvSpPr>
            <a:spLocks noChangeShapeType="1"/>
          </p:cNvSpPr>
          <p:nvPr/>
        </p:nvSpPr>
        <p:spPr bwMode="auto">
          <a:xfrm flipV="1">
            <a:off x="4267200" y="2590800"/>
            <a:ext cx="1143000" cy="914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64" name="Line 40"/>
          <p:cNvSpPr>
            <a:spLocks noChangeShapeType="1"/>
          </p:cNvSpPr>
          <p:nvPr/>
        </p:nvSpPr>
        <p:spPr bwMode="auto">
          <a:xfrm flipH="1" flipV="1">
            <a:off x="5410200" y="2590800"/>
            <a:ext cx="2286000" cy="2590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228600" y="2819400"/>
            <a:ext cx="1447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i="1">
                <a:latin typeface="Comic Sans MS" pitchFamily="66" charset="0"/>
              </a:rPr>
              <a:t>Velocity</a:t>
            </a:r>
          </a:p>
          <a:p>
            <a:pPr>
              <a:spcBef>
                <a:spcPct val="50000"/>
              </a:spcBef>
            </a:pPr>
            <a:r>
              <a:rPr lang="en-GB" altLang="en-US" sz="2000" i="1">
                <a:latin typeface="Comic Sans MS" pitchFamily="66" charset="0"/>
              </a:rPr>
              <a:t>m/s</a:t>
            </a:r>
          </a:p>
        </p:txBody>
      </p:sp>
      <p:sp>
        <p:nvSpPr>
          <p:cNvPr id="22570" name="Text Box 42"/>
          <p:cNvSpPr txBox="1">
            <a:spLocks noChangeArrowheads="1"/>
          </p:cNvSpPr>
          <p:nvPr/>
        </p:nvSpPr>
        <p:spPr bwMode="auto">
          <a:xfrm>
            <a:off x="8077200" y="51816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i="1">
                <a:latin typeface="Comic Sans MS" pitchFamily="66" charset="0"/>
              </a:rPr>
              <a:t>Time/s</a:t>
            </a:r>
          </a:p>
        </p:txBody>
      </p:sp>
      <p:sp>
        <p:nvSpPr>
          <p:cNvPr id="22571" name="Rectangle 55"/>
          <p:cNvSpPr>
            <a:spLocks noChangeArrowheads="1"/>
          </p:cNvSpPr>
          <p:nvPr/>
        </p:nvSpPr>
        <p:spPr bwMode="auto">
          <a:xfrm>
            <a:off x="228600" y="838200"/>
            <a:ext cx="822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72" name="Text Box 57"/>
          <p:cNvSpPr txBox="1">
            <a:spLocks noChangeArrowheads="1"/>
          </p:cNvSpPr>
          <p:nvPr/>
        </p:nvSpPr>
        <p:spPr bwMode="auto">
          <a:xfrm>
            <a:off x="381000" y="838200"/>
            <a:ext cx="792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 smtClean="0"/>
              <a:t>On a velocity – time (or speed – time) graph, the area under the line is numerically equal to the distance travelled.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2498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4400" b="1" u="sng">
                <a:solidFill>
                  <a:schemeClr val="tx2"/>
                </a:solidFill>
                <a:latin typeface="Comic Sans MS" pitchFamily="66" charset="0"/>
              </a:rPr>
              <a:t>Velocity-time graphs</a:t>
            </a:r>
          </a:p>
        </p:txBody>
      </p:sp>
      <p:graphicFrame>
        <p:nvGraphicFramePr>
          <p:cNvPr id="26627" name="Group 3"/>
          <p:cNvGraphicFramePr>
            <a:graphicFrameLocks noGrp="1"/>
          </p:cNvGraphicFramePr>
          <p:nvPr/>
        </p:nvGraphicFramePr>
        <p:xfrm>
          <a:off x="1905000" y="1752600"/>
          <a:ext cx="5791200" cy="3429000"/>
        </p:xfrm>
        <a:graphic>
          <a:graphicData uri="http://schemas.openxmlformats.org/drawingml/2006/table">
            <a:tbl>
              <a:tblPr/>
              <a:tblGrid>
                <a:gridCol w="1158875"/>
                <a:gridCol w="1157288"/>
                <a:gridCol w="1158875"/>
                <a:gridCol w="1157287"/>
                <a:gridCol w="1158875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1143000" y="1295400"/>
            <a:ext cx="7620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80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60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40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20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0</a:t>
            </a:r>
          </a:p>
        </p:txBody>
      </p:sp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2743200" y="53340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10	   20	     30	        40	50</a:t>
            </a:r>
          </a:p>
        </p:txBody>
      </p:sp>
      <p:sp>
        <p:nvSpPr>
          <p:cNvPr id="26661" name="Line 37"/>
          <p:cNvSpPr>
            <a:spLocks noChangeShapeType="1"/>
          </p:cNvSpPr>
          <p:nvPr/>
        </p:nvSpPr>
        <p:spPr bwMode="auto">
          <a:xfrm flipV="1">
            <a:off x="1905000" y="3505200"/>
            <a:ext cx="1143000" cy="1676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 flipV="1">
            <a:off x="3048000" y="3505200"/>
            <a:ext cx="1219200" cy="1588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63" name="Line 39"/>
          <p:cNvSpPr>
            <a:spLocks noChangeShapeType="1"/>
          </p:cNvSpPr>
          <p:nvPr/>
        </p:nvSpPr>
        <p:spPr bwMode="auto">
          <a:xfrm flipV="1">
            <a:off x="4267200" y="2590800"/>
            <a:ext cx="1143000" cy="914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64" name="Line 40"/>
          <p:cNvSpPr>
            <a:spLocks noChangeShapeType="1"/>
          </p:cNvSpPr>
          <p:nvPr/>
        </p:nvSpPr>
        <p:spPr bwMode="auto">
          <a:xfrm flipH="1" flipV="1">
            <a:off x="5410200" y="2590800"/>
            <a:ext cx="2286000" cy="2590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228600" y="2819400"/>
            <a:ext cx="1447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i="1">
                <a:latin typeface="Comic Sans MS" pitchFamily="66" charset="0"/>
              </a:rPr>
              <a:t>Velocity</a:t>
            </a:r>
          </a:p>
          <a:p>
            <a:pPr>
              <a:spcBef>
                <a:spcPct val="50000"/>
              </a:spcBef>
            </a:pPr>
            <a:r>
              <a:rPr lang="en-GB" altLang="en-US" sz="2000" i="1">
                <a:latin typeface="Comic Sans MS" pitchFamily="66" charset="0"/>
              </a:rPr>
              <a:t>m/s</a:t>
            </a:r>
          </a:p>
        </p:txBody>
      </p:sp>
      <p:sp>
        <p:nvSpPr>
          <p:cNvPr id="22570" name="Text Box 42"/>
          <p:cNvSpPr txBox="1">
            <a:spLocks noChangeArrowheads="1"/>
          </p:cNvSpPr>
          <p:nvPr/>
        </p:nvSpPr>
        <p:spPr bwMode="auto">
          <a:xfrm>
            <a:off x="8077200" y="51816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i="1">
                <a:latin typeface="Comic Sans MS" pitchFamily="66" charset="0"/>
              </a:rPr>
              <a:t>Time/s</a:t>
            </a:r>
          </a:p>
        </p:txBody>
      </p:sp>
      <p:sp>
        <p:nvSpPr>
          <p:cNvPr id="22571" name="Rectangle 55"/>
          <p:cNvSpPr>
            <a:spLocks noChangeArrowheads="1"/>
          </p:cNvSpPr>
          <p:nvPr/>
        </p:nvSpPr>
        <p:spPr bwMode="auto">
          <a:xfrm>
            <a:off x="228600" y="838200"/>
            <a:ext cx="822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72" name="Text Box 57"/>
          <p:cNvSpPr txBox="1">
            <a:spLocks noChangeArrowheads="1"/>
          </p:cNvSpPr>
          <p:nvPr/>
        </p:nvSpPr>
        <p:spPr bwMode="auto">
          <a:xfrm>
            <a:off x="381000" y="838200"/>
            <a:ext cx="792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 smtClean="0"/>
              <a:t>On a velocity – time (or speed – time) graph, the area under the line is numerically equal to the distance travelled.</a:t>
            </a:r>
            <a:endParaRPr lang="en-GB" altLang="en-US" dirty="0"/>
          </a:p>
        </p:txBody>
      </p:sp>
      <p:sp>
        <p:nvSpPr>
          <p:cNvPr id="22573" name="Rectangle 58"/>
          <p:cNvSpPr>
            <a:spLocks noChangeArrowheads="1"/>
          </p:cNvSpPr>
          <p:nvPr/>
        </p:nvSpPr>
        <p:spPr bwMode="auto">
          <a:xfrm>
            <a:off x="6248400" y="1752600"/>
            <a:ext cx="2895600" cy="11723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dirty="0" smtClean="0"/>
              <a:t>Remember that the area of a </a:t>
            </a:r>
          </a:p>
          <a:p>
            <a:r>
              <a:rPr lang="en-GB" altLang="en-US" dirty="0"/>
              <a:t>t</a:t>
            </a:r>
            <a:r>
              <a:rPr lang="en-GB" altLang="en-US" dirty="0" smtClean="0"/>
              <a:t>riangle is ½ x base x height.</a:t>
            </a:r>
            <a:endParaRPr lang="en-GB" altLang="en-US" dirty="0"/>
          </a:p>
        </p:txBody>
      </p:sp>
      <p:cxnSp>
        <p:nvCxnSpPr>
          <p:cNvPr id="3" name="Straight Connector 2"/>
          <p:cNvCxnSpPr>
            <a:stCxn id="26661" idx="1"/>
          </p:cNvCxnSpPr>
          <p:nvPr/>
        </p:nvCxnSpPr>
        <p:spPr>
          <a:xfrm>
            <a:off x="30480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26662" idx="1"/>
          </p:cNvCxnSpPr>
          <p:nvPr/>
        </p:nvCxnSpPr>
        <p:spPr>
          <a:xfrm>
            <a:off x="4267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26664" idx="1"/>
          </p:cNvCxnSpPr>
          <p:nvPr/>
        </p:nvCxnSpPr>
        <p:spPr>
          <a:xfrm>
            <a:off x="5410200" y="2590800"/>
            <a:ext cx="0" cy="2590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6663" idx="0"/>
          </p:cNvCxnSpPr>
          <p:nvPr/>
        </p:nvCxnSpPr>
        <p:spPr>
          <a:xfrm>
            <a:off x="4267200" y="3505200"/>
            <a:ext cx="1143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3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4400" b="1" u="sng">
                <a:solidFill>
                  <a:schemeClr val="tx2"/>
                </a:solidFill>
                <a:latin typeface="Comic Sans MS" pitchFamily="66" charset="0"/>
              </a:rPr>
              <a:t>Velocity-time graphs</a:t>
            </a:r>
          </a:p>
        </p:txBody>
      </p:sp>
      <p:graphicFrame>
        <p:nvGraphicFramePr>
          <p:cNvPr id="26627" name="Group 3"/>
          <p:cNvGraphicFramePr>
            <a:graphicFrameLocks noGrp="1"/>
          </p:cNvGraphicFramePr>
          <p:nvPr/>
        </p:nvGraphicFramePr>
        <p:xfrm>
          <a:off x="1905000" y="1752600"/>
          <a:ext cx="5791200" cy="3429000"/>
        </p:xfrm>
        <a:graphic>
          <a:graphicData uri="http://schemas.openxmlformats.org/drawingml/2006/table">
            <a:tbl>
              <a:tblPr/>
              <a:tblGrid>
                <a:gridCol w="1158875"/>
                <a:gridCol w="1157288"/>
                <a:gridCol w="1158875"/>
                <a:gridCol w="1157287"/>
                <a:gridCol w="1158875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1143000" y="1295400"/>
            <a:ext cx="7620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80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60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40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20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0</a:t>
            </a:r>
          </a:p>
        </p:txBody>
      </p:sp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2743200" y="53340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10	   20	     30	        40	50</a:t>
            </a:r>
          </a:p>
        </p:txBody>
      </p:sp>
      <p:sp>
        <p:nvSpPr>
          <p:cNvPr id="26661" name="Line 37"/>
          <p:cNvSpPr>
            <a:spLocks noChangeShapeType="1"/>
          </p:cNvSpPr>
          <p:nvPr/>
        </p:nvSpPr>
        <p:spPr bwMode="auto">
          <a:xfrm flipV="1">
            <a:off x="1905000" y="3505200"/>
            <a:ext cx="1143000" cy="1676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 flipV="1">
            <a:off x="3048000" y="3505200"/>
            <a:ext cx="1219200" cy="1588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63" name="Line 39"/>
          <p:cNvSpPr>
            <a:spLocks noChangeShapeType="1"/>
          </p:cNvSpPr>
          <p:nvPr/>
        </p:nvSpPr>
        <p:spPr bwMode="auto">
          <a:xfrm flipV="1">
            <a:off x="4267200" y="2590800"/>
            <a:ext cx="1143000" cy="914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64" name="Line 40"/>
          <p:cNvSpPr>
            <a:spLocks noChangeShapeType="1"/>
          </p:cNvSpPr>
          <p:nvPr/>
        </p:nvSpPr>
        <p:spPr bwMode="auto">
          <a:xfrm flipH="1" flipV="1">
            <a:off x="5410200" y="2590800"/>
            <a:ext cx="2286000" cy="2590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228600" y="2819400"/>
            <a:ext cx="1447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i="1">
                <a:latin typeface="Comic Sans MS" pitchFamily="66" charset="0"/>
              </a:rPr>
              <a:t>Velocity</a:t>
            </a:r>
          </a:p>
          <a:p>
            <a:pPr>
              <a:spcBef>
                <a:spcPct val="50000"/>
              </a:spcBef>
            </a:pPr>
            <a:r>
              <a:rPr lang="en-GB" altLang="en-US" sz="2000" i="1">
                <a:latin typeface="Comic Sans MS" pitchFamily="66" charset="0"/>
              </a:rPr>
              <a:t>m/s</a:t>
            </a:r>
          </a:p>
        </p:txBody>
      </p:sp>
      <p:sp>
        <p:nvSpPr>
          <p:cNvPr id="22570" name="Text Box 42"/>
          <p:cNvSpPr txBox="1">
            <a:spLocks noChangeArrowheads="1"/>
          </p:cNvSpPr>
          <p:nvPr/>
        </p:nvSpPr>
        <p:spPr bwMode="auto">
          <a:xfrm>
            <a:off x="8077200" y="51816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i="1">
                <a:latin typeface="Comic Sans MS" pitchFamily="66" charset="0"/>
              </a:rPr>
              <a:t>Time/s</a:t>
            </a:r>
          </a:p>
        </p:txBody>
      </p:sp>
      <p:sp>
        <p:nvSpPr>
          <p:cNvPr id="22571" name="Rectangle 55"/>
          <p:cNvSpPr>
            <a:spLocks noChangeArrowheads="1"/>
          </p:cNvSpPr>
          <p:nvPr/>
        </p:nvSpPr>
        <p:spPr bwMode="auto">
          <a:xfrm>
            <a:off x="228600" y="838200"/>
            <a:ext cx="822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72" name="Text Box 57"/>
          <p:cNvSpPr txBox="1">
            <a:spLocks noChangeArrowheads="1"/>
          </p:cNvSpPr>
          <p:nvPr/>
        </p:nvSpPr>
        <p:spPr bwMode="auto">
          <a:xfrm>
            <a:off x="381000" y="838200"/>
            <a:ext cx="792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 smtClean="0"/>
              <a:t>On a velocity – time (or speed – time) graph, the area under the line is numerically equal to the distance travelled.</a:t>
            </a:r>
            <a:endParaRPr lang="en-GB" altLang="en-US" dirty="0"/>
          </a:p>
        </p:txBody>
      </p:sp>
      <p:sp>
        <p:nvSpPr>
          <p:cNvPr id="22573" name="Rectangle 58"/>
          <p:cNvSpPr>
            <a:spLocks noChangeArrowheads="1"/>
          </p:cNvSpPr>
          <p:nvPr/>
        </p:nvSpPr>
        <p:spPr bwMode="auto">
          <a:xfrm>
            <a:off x="6248400" y="1752600"/>
            <a:ext cx="2895600" cy="11723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dirty="0" smtClean="0"/>
              <a:t>Remember that the area of a </a:t>
            </a:r>
          </a:p>
          <a:p>
            <a:r>
              <a:rPr lang="en-GB" altLang="en-US" dirty="0"/>
              <a:t>t</a:t>
            </a:r>
            <a:r>
              <a:rPr lang="en-GB" altLang="en-US" dirty="0" smtClean="0"/>
              <a:t>riangle is ½ x base x height.</a:t>
            </a:r>
            <a:endParaRPr lang="en-GB" altLang="en-US" dirty="0"/>
          </a:p>
        </p:txBody>
      </p:sp>
      <p:cxnSp>
        <p:nvCxnSpPr>
          <p:cNvPr id="3" name="Straight Connector 2"/>
          <p:cNvCxnSpPr>
            <a:stCxn id="26661" idx="1"/>
          </p:cNvCxnSpPr>
          <p:nvPr/>
        </p:nvCxnSpPr>
        <p:spPr>
          <a:xfrm>
            <a:off x="30480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26662" idx="1"/>
          </p:cNvCxnSpPr>
          <p:nvPr/>
        </p:nvCxnSpPr>
        <p:spPr>
          <a:xfrm>
            <a:off x="4267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26664" idx="1"/>
          </p:cNvCxnSpPr>
          <p:nvPr/>
        </p:nvCxnSpPr>
        <p:spPr>
          <a:xfrm>
            <a:off x="5410200" y="2590800"/>
            <a:ext cx="0" cy="2590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6663" idx="0"/>
          </p:cNvCxnSpPr>
          <p:nvPr/>
        </p:nvCxnSpPr>
        <p:spPr>
          <a:xfrm>
            <a:off x="4267200" y="3505200"/>
            <a:ext cx="1143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79712" y="2708920"/>
            <a:ext cx="100811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Area = 200m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14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76500" y="3246437"/>
            <a:ext cx="0" cy="14066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58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4400" b="1" u="sng">
                <a:solidFill>
                  <a:schemeClr val="tx2"/>
                </a:solidFill>
                <a:latin typeface="Comic Sans MS" pitchFamily="66" charset="0"/>
              </a:rPr>
              <a:t>Velocity-time graphs</a:t>
            </a:r>
          </a:p>
        </p:txBody>
      </p:sp>
      <p:graphicFrame>
        <p:nvGraphicFramePr>
          <p:cNvPr id="2662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113049"/>
              </p:ext>
            </p:extLst>
          </p:nvPr>
        </p:nvGraphicFramePr>
        <p:xfrm>
          <a:off x="1905000" y="1752600"/>
          <a:ext cx="5791200" cy="3429000"/>
        </p:xfrm>
        <a:graphic>
          <a:graphicData uri="http://schemas.openxmlformats.org/drawingml/2006/table">
            <a:tbl>
              <a:tblPr/>
              <a:tblGrid>
                <a:gridCol w="1158875"/>
                <a:gridCol w="1157288"/>
                <a:gridCol w="1158875"/>
                <a:gridCol w="1157287"/>
                <a:gridCol w="1158875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1143000" y="1295400"/>
            <a:ext cx="7620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80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60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40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20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0</a:t>
            </a:r>
          </a:p>
        </p:txBody>
      </p:sp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2743200" y="53340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10	   20	     30	        40	50</a:t>
            </a:r>
          </a:p>
        </p:txBody>
      </p:sp>
      <p:sp>
        <p:nvSpPr>
          <p:cNvPr id="26661" name="Line 37"/>
          <p:cNvSpPr>
            <a:spLocks noChangeShapeType="1"/>
          </p:cNvSpPr>
          <p:nvPr/>
        </p:nvSpPr>
        <p:spPr bwMode="auto">
          <a:xfrm flipV="1">
            <a:off x="1905000" y="3505200"/>
            <a:ext cx="1143000" cy="1676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 flipV="1">
            <a:off x="3048000" y="3505200"/>
            <a:ext cx="1219200" cy="1588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63" name="Line 39"/>
          <p:cNvSpPr>
            <a:spLocks noChangeShapeType="1"/>
          </p:cNvSpPr>
          <p:nvPr/>
        </p:nvSpPr>
        <p:spPr bwMode="auto">
          <a:xfrm flipV="1">
            <a:off x="4267200" y="2590800"/>
            <a:ext cx="1143000" cy="914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64" name="Line 40"/>
          <p:cNvSpPr>
            <a:spLocks noChangeShapeType="1"/>
          </p:cNvSpPr>
          <p:nvPr/>
        </p:nvSpPr>
        <p:spPr bwMode="auto">
          <a:xfrm flipH="1" flipV="1">
            <a:off x="5410200" y="2590800"/>
            <a:ext cx="2286000" cy="2590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228600" y="2819400"/>
            <a:ext cx="1447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i="1">
                <a:latin typeface="Comic Sans MS" pitchFamily="66" charset="0"/>
              </a:rPr>
              <a:t>Velocity</a:t>
            </a:r>
          </a:p>
          <a:p>
            <a:pPr>
              <a:spcBef>
                <a:spcPct val="50000"/>
              </a:spcBef>
            </a:pPr>
            <a:r>
              <a:rPr lang="en-GB" altLang="en-US" sz="2000" i="1">
                <a:latin typeface="Comic Sans MS" pitchFamily="66" charset="0"/>
              </a:rPr>
              <a:t>m/s</a:t>
            </a:r>
          </a:p>
        </p:txBody>
      </p:sp>
      <p:sp>
        <p:nvSpPr>
          <p:cNvPr id="22570" name="Text Box 42"/>
          <p:cNvSpPr txBox="1">
            <a:spLocks noChangeArrowheads="1"/>
          </p:cNvSpPr>
          <p:nvPr/>
        </p:nvSpPr>
        <p:spPr bwMode="auto">
          <a:xfrm>
            <a:off x="8077200" y="51816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i="1">
                <a:latin typeface="Comic Sans MS" pitchFamily="66" charset="0"/>
              </a:rPr>
              <a:t>Time/s</a:t>
            </a:r>
          </a:p>
        </p:txBody>
      </p:sp>
      <p:sp>
        <p:nvSpPr>
          <p:cNvPr id="22571" name="Rectangle 55"/>
          <p:cNvSpPr>
            <a:spLocks noChangeArrowheads="1"/>
          </p:cNvSpPr>
          <p:nvPr/>
        </p:nvSpPr>
        <p:spPr bwMode="auto">
          <a:xfrm>
            <a:off x="228600" y="838200"/>
            <a:ext cx="822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72" name="Text Box 57"/>
          <p:cNvSpPr txBox="1">
            <a:spLocks noChangeArrowheads="1"/>
          </p:cNvSpPr>
          <p:nvPr/>
        </p:nvSpPr>
        <p:spPr bwMode="auto">
          <a:xfrm>
            <a:off x="381000" y="838200"/>
            <a:ext cx="792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 smtClean="0"/>
              <a:t>On a velocity – time (or speed – time) graph, the area under the line is numerically equal to the distance travelled.</a:t>
            </a:r>
            <a:endParaRPr lang="en-GB" altLang="en-US" dirty="0"/>
          </a:p>
        </p:txBody>
      </p:sp>
      <p:sp>
        <p:nvSpPr>
          <p:cNvPr id="22573" name="Rectangle 58"/>
          <p:cNvSpPr>
            <a:spLocks noChangeArrowheads="1"/>
          </p:cNvSpPr>
          <p:nvPr/>
        </p:nvSpPr>
        <p:spPr bwMode="auto">
          <a:xfrm>
            <a:off x="6248400" y="1752600"/>
            <a:ext cx="2895600" cy="11723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dirty="0" smtClean="0"/>
              <a:t>Remember that the area of a </a:t>
            </a:r>
          </a:p>
          <a:p>
            <a:r>
              <a:rPr lang="en-GB" altLang="en-US" dirty="0"/>
              <a:t>t</a:t>
            </a:r>
            <a:r>
              <a:rPr lang="en-GB" altLang="en-US" dirty="0" smtClean="0"/>
              <a:t>riangle is ½ x base x height.</a:t>
            </a:r>
            <a:endParaRPr lang="en-GB" altLang="en-US" dirty="0"/>
          </a:p>
        </p:txBody>
      </p:sp>
      <p:cxnSp>
        <p:nvCxnSpPr>
          <p:cNvPr id="3" name="Straight Connector 2"/>
          <p:cNvCxnSpPr>
            <a:stCxn id="26661" idx="1"/>
          </p:cNvCxnSpPr>
          <p:nvPr/>
        </p:nvCxnSpPr>
        <p:spPr>
          <a:xfrm>
            <a:off x="30480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26662" idx="1"/>
          </p:cNvCxnSpPr>
          <p:nvPr/>
        </p:nvCxnSpPr>
        <p:spPr>
          <a:xfrm>
            <a:off x="4267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26664" idx="1"/>
          </p:cNvCxnSpPr>
          <p:nvPr/>
        </p:nvCxnSpPr>
        <p:spPr>
          <a:xfrm>
            <a:off x="5410200" y="2590800"/>
            <a:ext cx="0" cy="2590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6663" idx="0"/>
          </p:cNvCxnSpPr>
          <p:nvPr/>
        </p:nvCxnSpPr>
        <p:spPr>
          <a:xfrm>
            <a:off x="4267200" y="3505200"/>
            <a:ext cx="1143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79712" y="2708920"/>
            <a:ext cx="100811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Area = 200m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14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76500" y="3246437"/>
            <a:ext cx="0" cy="14066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48000" y="2185700"/>
            <a:ext cx="100811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Area = 400m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14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553259" y="2708920"/>
            <a:ext cx="0" cy="14066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13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4400" b="1" u="sng">
                <a:solidFill>
                  <a:schemeClr val="tx2"/>
                </a:solidFill>
                <a:latin typeface="Comic Sans MS" pitchFamily="66" charset="0"/>
              </a:rPr>
              <a:t>Velocity-time graphs</a:t>
            </a:r>
          </a:p>
        </p:txBody>
      </p:sp>
      <p:graphicFrame>
        <p:nvGraphicFramePr>
          <p:cNvPr id="2662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06406"/>
              </p:ext>
            </p:extLst>
          </p:nvPr>
        </p:nvGraphicFramePr>
        <p:xfrm>
          <a:off x="1905000" y="1752600"/>
          <a:ext cx="5791200" cy="3429000"/>
        </p:xfrm>
        <a:graphic>
          <a:graphicData uri="http://schemas.openxmlformats.org/drawingml/2006/table">
            <a:tbl>
              <a:tblPr/>
              <a:tblGrid>
                <a:gridCol w="1158875"/>
                <a:gridCol w="1157288"/>
                <a:gridCol w="1158875"/>
                <a:gridCol w="1157287"/>
                <a:gridCol w="1158875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1143000" y="1295400"/>
            <a:ext cx="7620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80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60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40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20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0</a:t>
            </a:r>
          </a:p>
        </p:txBody>
      </p:sp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2743200" y="53340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10	   20	     30	        40	50</a:t>
            </a:r>
          </a:p>
        </p:txBody>
      </p:sp>
      <p:sp>
        <p:nvSpPr>
          <p:cNvPr id="26661" name="Line 37"/>
          <p:cNvSpPr>
            <a:spLocks noChangeShapeType="1"/>
          </p:cNvSpPr>
          <p:nvPr/>
        </p:nvSpPr>
        <p:spPr bwMode="auto">
          <a:xfrm flipV="1">
            <a:off x="1905000" y="3505200"/>
            <a:ext cx="1143000" cy="1676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 flipV="1">
            <a:off x="3048000" y="3505200"/>
            <a:ext cx="1219200" cy="1588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63" name="Line 39"/>
          <p:cNvSpPr>
            <a:spLocks noChangeShapeType="1"/>
          </p:cNvSpPr>
          <p:nvPr/>
        </p:nvSpPr>
        <p:spPr bwMode="auto">
          <a:xfrm flipV="1">
            <a:off x="4267200" y="2590800"/>
            <a:ext cx="1143000" cy="914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64" name="Line 40"/>
          <p:cNvSpPr>
            <a:spLocks noChangeShapeType="1"/>
          </p:cNvSpPr>
          <p:nvPr/>
        </p:nvSpPr>
        <p:spPr bwMode="auto">
          <a:xfrm flipH="1" flipV="1">
            <a:off x="5410200" y="2590800"/>
            <a:ext cx="2286000" cy="2590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228600" y="2819400"/>
            <a:ext cx="1447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i="1">
                <a:latin typeface="Comic Sans MS" pitchFamily="66" charset="0"/>
              </a:rPr>
              <a:t>Velocity</a:t>
            </a:r>
          </a:p>
          <a:p>
            <a:pPr>
              <a:spcBef>
                <a:spcPct val="50000"/>
              </a:spcBef>
            </a:pPr>
            <a:r>
              <a:rPr lang="en-GB" altLang="en-US" sz="2000" i="1">
                <a:latin typeface="Comic Sans MS" pitchFamily="66" charset="0"/>
              </a:rPr>
              <a:t>m/s</a:t>
            </a:r>
          </a:p>
        </p:txBody>
      </p:sp>
      <p:sp>
        <p:nvSpPr>
          <p:cNvPr id="22570" name="Text Box 42"/>
          <p:cNvSpPr txBox="1">
            <a:spLocks noChangeArrowheads="1"/>
          </p:cNvSpPr>
          <p:nvPr/>
        </p:nvSpPr>
        <p:spPr bwMode="auto">
          <a:xfrm>
            <a:off x="8077200" y="51816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i="1">
                <a:latin typeface="Comic Sans MS" pitchFamily="66" charset="0"/>
              </a:rPr>
              <a:t>Time/s</a:t>
            </a:r>
          </a:p>
        </p:txBody>
      </p:sp>
      <p:sp>
        <p:nvSpPr>
          <p:cNvPr id="22571" name="Rectangle 55"/>
          <p:cNvSpPr>
            <a:spLocks noChangeArrowheads="1"/>
          </p:cNvSpPr>
          <p:nvPr/>
        </p:nvSpPr>
        <p:spPr bwMode="auto">
          <a:xfrm>
            <a:off x="228600" y="838200"/>
            <a:ext cx="822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72" name="Text Box 57"/>
          <p:cNvSpPr txBox="1">
            <a:spLocks noChangeArrowheads="1"/>
          </p:cNvSpPr>
          <p:nvPr/>
        </p:nvSpPr>
        <p:spPr bwMode="auto">
          <a:xfrm>
            <a:off x="381000" y="838200"/>
            <a:ext cx="792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 smtClean="0"/>
              <a:t>On a velocity – time (or speed – time) graph, the area under the line is numerically equal to the distance travelled.</a:t>
            </a:r>
            <a:endParaRPr lang="en-GB" altLang="en-US" dirty="0"/>
          </a:p>
        </p:txBody>
      </p:sp>
      <p:sp>
        <p:nvSpPr>
          <p:cNvPr id="22573" name="Rectangle 58"/>
          <p:cNvSpPr>
            <a:spLocks noChangeArrowheads="1"/>
          </p:cNvSpPr>
          <p:nvPr/>
        </p:nvSpPr>
        <p:spPr bwMode="auto">
          <a:xfrm>
            <a:off x="6248400" y="1752600"/>
            <a:ext cx="2895600" cy="11723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dirty="0" smtClean="0"/>
              <a:t>Remember that the area of a </a:t>
            </a:r>
          </a:p>
          <a:p>
            <a:r>
              <a:rPr lang="en-GB" altLang="en-US" dirty="0"/>
              <a:t>t</a:t>
            </a:r>
            <a:r>
              <a:rPr lang="en-GB" altLang="en-US" dirty="0" smtClean="0"/>
              <a:t>riangle is ½ x base x height.</a:t>
            </a:r>
            <a:endParaRPr lang="en-GB" altLang="en-US" dirty="0"/>
          </a:p>
        </p:txBody>
      </p:sp>
      <p:cxnSp>
        <p:nvCxnSpPr>
          <p:cNvPr id="3" name="Straight Connector 2"/>
          <p:cNvCxnSpPr>
            <a:stCxn id="26661" idx="1"/>
          </p:cNvCxnSpPr>
          <p:nvPr/>
        </p:nvCxnSpPr>
        <p:spPr>
          <a:xfrm>
            <a:off x="30480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26662" idx="1"/>
          </p:cNvCxnSpPr>
          <p:nvPr/>
        </p:nvCxnSpPr>
        <p:spPr>
          <a:xfrm>
            <a:off x="4267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26664" idx="1"/>
          </p:cNvCxnSpPr>
          <p:nvPr/>
        </p:nvCxnSpPr>
        <p:spPr>
          <a:xfrm>
            <a:off x="5410200" y="2590800"/>
            <a:ext cx="0" cy="2590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6663" idx="0"/>
          </p:cNvCxnSpPr>
          <p:nvPr/>
        </p:nvCxnSpPr>
        <p:spPr>
          <a:xfrm>
            <a:off x="4267200" y="3505200"/>
            <a:ext cx="1143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79712" y="2708920"/>
            <a:ext cx="100811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Area = 200m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14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76500" y="3246437"/>
            <a:ext cx="0" cy="14066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48000" y="2185700"/>
            <a:ext cx="100811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Area = 400m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14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553259" y="2708920"/>
            <a:ext cx="0" cy="14066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34644" y="4142158"/>
            <a:ext cx="100811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Area = 400m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14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83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4400" b="1" u="sng">
                <a:solidFill>
                  <a:schemeClr val="tx2"/>
                </a:solidFill>
                <a:latin typeface="Comic Sans MS" pitchFamily="66" charset="0"/>
              </a:rPr>
              <a:t>Velocity-time graphs</a:t>
            </a:r>
          </a:p>
        </p:txBody>
      </p:sp>
      <p:graphicFrame>
        <p:nvGraphicFramePr>
          <p:cNvPr id="2662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800974"/>
              </p:ext>
            </p:extLst>
          </p:nvPr>
        </p:nvGraphicFramePr>
        <p:xfrm>
          <a:off x="1905000" y="1752600"/>
          <a:ext cx="5791200" cy="3429000"/>
        </p:xfrm>
        <a:graphic>
          <a:graphicData uri="http://schemas.openxmlformats.org/drawingml/2006/table">
            <a:tbl>
              <a:tblPr/>
              <a:tblGrid>
                <a:gridCol w="1158875"/>
                <a:gridCol w="1157288"/>
                <a:gridCol w="1158875"/>
                <a:gridCol w="1157287"/>
                <a:gridCol w="1158875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1143000" y="1295400"/>
            <a:ext cx="7620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80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60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40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20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0</a:t>
            </a:r>
          </a:p>
        </p:txBody>
      </p:sp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2743200" y="53340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10	   20	     30	        40	50</a:t>
            </a:r>
          </a:p>
        </p:txBody>
      </p:sp>
      <p:sp>
        <p:nvSpPr>
          <p:cNvPr id="26661" name="Line 37"/>
          <p:cNvSpPr>
            <a:spLocks noChangeShapeType="1"/>
          </p:cNvSpPr>
          <p:nvPr/>
        </p:nvSpPr>
        <p:spPr bwMode="auto">
          <a:xfrm flipV="1">
            <a:off x="1905000" y="3505200"/>
            <a:ext cx="1143000" cy="1676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 flipV="1">
            <a:off x="3048000" y="3505200"/>
            <a:ext cx="1219200" cy="1588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63" name="Line 39"/>
          <p:cNvSpPr>
            <a:spLocks noChangeShapeType="1"/>
          </p:cNvSpPr>
          <p:nvPr/>
        </p:nvSpPr>
        <p:spPr bwMode="auto">
          <a:xfrm flipV="1">
            <a:off x="4267200" y="2590800"/>
            <a:ext cx="1143000" cy="914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64" name="Line 40"/>
          <p:cNvSpPr>
            <a:spLocks noChangeShapeType="1"/>
          </p:cNvSpPr>
          <p:nvPr/>
        </p:nvSpPr>
        <p:spPr bwMode="auto">
          <a:xfrm flipH="1" flipV="1">
            <a:off x="5410200" y="2590800"/>
            <a:ext cx="2286000" cy="2590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228600" y="2819400"/>
            <a:ext cx="1447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i="1">
                <a:latin typeface="Comic Sans MS" pitchFamily="66" charset="0"/>
              </a:rPr>
              <a:t>Velocity</a:t>
            </a:r>
          </a:p>
          <a:p>
            <a:pPr>
              <a:spcBef>
                <a:spcPct val="50000"/>
              </a:spcBef>
            </a:pPr>
            <a:r>
              <a:rPr lang="en-GB" altLang="en-US" sz="2000" i="1">
                <a:latin typeface="Comic Sans MS" pitchFamily="66" charset="0"/>
              </a:rPr>
              <a:t>m/s</a:t>
            </a:r>
          </a:p>
        </p:txBody>
      </p:sp>
      <p:sp>
        <p:nvSpPr>
          <p:cNvPr id="22570" name="Text Box 42"/>
          <p:cNvSpPr txBox="1">
            <a:spLocks noChangeArrowheads="1"/>
          </p:cNvSpPr>
          <p:nvPr/>
        </p:nvSpPr>
        <p:spPr bwMode="auto">
          <a:xfrm>
            <a:off x="8077200" y="51816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i="1">
                <a:latin typeface="Comic Sans MS" pitchFamily="66" charset="0"/>
              </a:rPr>
              <a:t>Time/s</a:t>
            </a:r>
          </a:p>
        </p:txBody>
      </p:sp>
      <p:sp>
        <p:nvSpPr>
          <p:cNvPr id="22571" name="Rectangle 55"/>
          <p:cNvSpPr>
            <a:spLocks noChangeArrowheads="1"/>
          </p:cNvSpPr>
          <p:nvPr/>
        </p:nvSpPr>
        <p:spPr bwMode="auto">
          <a:xfrm>
            <a:off x="228600" y="838200"/>
            <a:ext cx="822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72" name="Text Box 57"/>
          <p:cNvSpPr txBox="1">
            <a:spLocks noChangeArrowheads="1"/>
          </p:cNvSpPr>
          <p:nvPr/>
        </p:nvSpPr>
        <p:spPr bwMode="auto">
          <a:xfrm>
            <a:off x="381000" y="838200"/>
            <a:ext cx="792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 smtClean="0"/>
              <a:t>On a velocity – time (or speed – time) graph, the area under the line is numerically equal to the distance travelled.</a:t>
            </a:r>
            <a:endParaRPr lang="en-GB" altLang="en-US" dirty="0"/>
          </a:p>
        </p:txBody>
      </p:sp>
      <p:sp>
        <p:nvSpPr>
          <p:cNvPr id="22573" name="Rectangle 58"/>
          <p:cNvSpPr>
            <a:spLocks noChangeArrowheads="1"/>
          </p:cNvSpPr>
          <p:nvPr/>
        </p:nvSpPr>
        <p:spPr bwMode="auto">
          <a:xfrm>
            <a:off x="6248400" y="1752600"/>
            <a:ext cx="2895600" cy="11723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dirty="0" smtClean="0"/>
              <a:t>Remember that the area of a </a:t>
            </a:r>
          </a:p>
          <a:p>
            <a:r>
              <a:rPr lang="en-GB" altLang="en-US" dirty="0"/>
              <a:t>t</a:t>
            </a:r>
            <a:r>
              <a:rPr lang="en-GB" altLang="en-US" dirty="0" smtClean="0"/>
              <a:t>riangle is ½ x base x height.</a:t>
            </a:r>
            <a:endParaRPr lang="en-GB" altLang="en-US" dirty="0"/>
          </a:p>
        </p:txBody>
      </p:sp>
      <p:cxnSp>
        <p:nvCxnSpPr>
          <p:cNvPr id="3" name="Straight Connector 2"/>
          <p:cNvCxnSpPr>
            <a:stCxn id="26661" idx="1"/>
          </p:cNvCxnSpPr>
          <p:nvPr/>
        </p:nvCxnSpPr>
        <p:spPr>
          <a:xfrm>
            <a:off x="30480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26662" idx="1"/>
          </p:cNvCxnSpPr>
          <p:nvPr/>
        </p:nvCxnSpPr>
        <p:spPr>
          <a:xfrm>
            <a:off x="4267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26664" idx="1"/>
          </p:cNvCxnSpPr>
          <p:nvPr/>
        </p:nvCxnSpPr>
        <p:spPr>
          <a:xfrm>
            <a:off x="5410200" y="2590800"/>
            <a:ext cx="0" cy="2590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6663" idx="0"/>
          </p:cNvCxnSpPr>
          <p:nvPr/>
        </p:nvCxnSpPr>
        <p:spPr>
          <a:xfrm>
            <a:off x="4267200" y="3505200"/>
            <a:ext cx="1143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79712" y="2708920"/>
            <a:ext cx="100811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Area = 200m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14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76500" y="3246437"/>
            <a:ext cx="0" cy="14066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48000" y="2185700"/>
            <a:ext cx="100811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Area = 400m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14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553259" y="2708920"/>
            <a:ext cx="0" cy="14066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34644" y="4142158"/>
            <a:ext cx="100811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Area = 400m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14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70140" y="1924090"/>
            <a:ext cx="100811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Area = 100m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14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783754" y="2447310"/>
            <a:ext cx="0" cy="9649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24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4400" b="1" u="sng">
                <a:solidFill>
                  <a:schemeClr val="tx2"/>
                </a:solidFill>
                <a:latin typeface="Comic Sans MS" pitchFamily="66" charset="0"/>
              </a:rPr>
              <a:t>Velocity-time graphs</a:t>
            </a:r>
          </a:p>
        </p:txBody>
      </p:sp>
      <p:graphicFrame>
        <p:nvGraphicFramePr>
          <p:cNvPr id="2662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041980"/>
              </p:ext>
            </p:extLst>
          </p:nvPr>
        </p:nvGraphicFramePr>
        <p:xfrm>
          <a:off x="1905000" y="1752600"/>
          <a:ext cx="5791200" cy="3429000"/>
        </p:xfrm>
        <a:graphic>
          <a:graphicData uri="http://schemas.openxmlformats.org/drawingml/2006/table">
            <a:tbl>
              <a:tblPr/>
              <a:tblGrid>
                <a:gridCol w="1158875"/>
                <a:gridCol w="1157288"/>
                <a:gridCol w="1158875"/>
                <a:gridCol w="1157287"/>
                <a:gridCol w="1158875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1143000" y="1295400"/>
            <a:ext cx="7620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80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60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40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20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0</a:t>
            </a:r>
          </a:p>
        </p:txBody>
      </p:sp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2743200" y="53340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10	   20	     30	        40	50</a:t>
            </a:r>
          </a:p>
        </p:txBody>
      </p:sp>
      <p:sp>
        <p:nvSpPr>
          <p:cNvPr id="26661" name="Line 37"/>
          <p:cNvSpPr>
            <a:spLocks noChangeShapeType="1"/>
          </p:cNvSpPr>
          <p:nvPr/>
        </p:nvSpPr>
        <p:spPr bwMode="auto">
          <a:xfrm flipV="1">
            <a:off x="1905000" y="3505200"/>
            <a:ext cx="1143000" cy="1676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 flipV="1">
            <a:off x="3048000" y="3505200"/>
            <a:ext cx="1219200" cy="1588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63" name="Line 39"/>
          <p:cNvSpPr>
            <a:spLocks noChangeShapeType="1"/>
          </p:cNvSpPr>
          <p:nvPr/>
        </p:nvSpPr>
        <p:spPr bwMode="auto">
          <a:xfrm flipV="1">
            <a:off x="4267200" y="2590800"/>
            <a:ext cx="1143000" cy="914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64" name="Line 40"/>
          <p:cNvSpPr>
            <a:spLocks noChangeShapeType="1"/>
          </p:cNvSpPr>
          <p:nvPr/>
        </p:nvSpPr>
        <p:spPr bwMode="auto">
          <a:xfrm flipH="1" flipV="1">
            <a:off x="5410200" y="2590800"/>
            <a:ext cx="2286000" cy="2590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228600" y="2819400"/>
            <a:ext cx="1447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i="1">
                <a:latin typeface="Comic Sans MS" pitchFamily="66" charset="0"/>
              </a:rPr>
              <a:t>Velocity</a:t>
            </a:r>
          </a:p>
          <a:p>
            <a:pPr>
              <a:spcBef>
                <a:spcPct val="50000"/>
              </a:spcBef>
            </a:pPr>
            <a:r>
              <a:rPr lang="en-GB" altLang="en-US" sz="2000" i="1">
                <a:latin typeface="Comic Sans MS" pitchFamily="66" charset="0"/>
              </a:rPr>
              <a:t>m/s</a:t>
            </a:r>
          </a:p>
        </p:txBody>
      </p:sp>
      <p:sp>
        <p:nvSpPr>
          <p:cNvPr id="22570" name="Text Box 42"/>
          <p:cNvSpPr txBox="1">
            <a:spLocks noChangeArrowheads="1"/>
          </p:cNvSpPr>
          <p:nvPr/>
        </p:nvSpPr>
        <p:spPr bwMode="auto">
          <a:xfrm>
            <a:off x="8077200" y="51816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i="1">
                <a:latin typeface="Comic Sans MS" pitchFamily="66" charset="0"/>
              </a:rPr>
              <a:t>Time/s</a:t>
            </a:r>
          </a:p>
        </p:txBody>
      </p:sp>
      <p:sp>
        <p:nvSpPr>
          <p:cNvPr id="22571" name="Rectangle 55"/>
          <p:cNvSpPr>
            <a:spLocks noChangeArrowheads="1"/>
          </p:cNvSpPr>
          <p:nvPr/>
        </p:nvSpPr>
        <p:spPr bwMode="auto">
          <a:xfrm>
            <a:off x="228600" y="838200"/>
            <a:ext cx="822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72" name="Text Box 57"/>
          <p:cNvSpPr txBox="1">
            <a:spLocks noChangeArrowheads="1"/>
          </p:cNvSpPr>
          <p:nvPr/>
        </p:nvSpPr>
        <p:spPr bwMode="auto">
          <a:xfrm>
            <a:off x="381000" y="838200"/>
            <a:ext cx="792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 smtClean="0"/>
              <a:t>On a velocity – time (or speed – time) graph, the area under the line is numerically equal to the distance travelled.</a:t>
            </a:r>
            <a:endParaRPr lang="en-GB" altLang="en-US" dirty="0"/>
          </a:p>
        </p:txBody>
      </p:sp>
      <p:sp>
        <p:nvSpPr>
          <p:cNvPr id="22573" name="Rectangle 58"/>
          <p:cNvSpPr>
            <a:spLocks noChangeArrowheads="1"/>
          </p:cNvSpPr>
          <p:nvPr/>
        </p:nvSpPr>
        <p:spPr bwMode="auto">
          <a:xfrm>
            <a:off x="6248400" y="1752600"/>
            <a:ext cx="2895600" cy="11723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dirty="0" smtClean="0"/>
              <a:t>Remember that the area of a </a:t>
            </a:r>
          </a:p>
          <a:p>
            <a:r>
              <a:rPr lang="en-GB" altLang="en-US" dirty="0"/>
              <a:t>t</a:t>
            </a:r>
            <a:r>
              <a:rPr lang="en-GB" altLang="en-US" dirty="0" smtClean="0"/>
              <a:t>riangle is ½ x base x height.</a:t>
            </a:r>
            <a:endParaRPr lang="en-GB" altLang="en-US" dirty="0"/>
          </a:p>
        </p:txBody>
      </p:sp>
      <p:cxnSp>
        <p:nvCxnSpPr>
          <p:cNvPr id="3" name="Straight Connector 2"/>
          <p:cNvCxnSpPr>
            <a:stCxn id="26661" idx="1"/>
          </p:cNvCxnSpPr>
          <p:nvPr/>
        </p:nvCxnSpPr>
        <p:spPr>
          <a:xfrm>
            <a:off x="30480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26662" idx="1"/>
          </p:cNvCxnSpPr>
          <p:nvPr/>
        </p:nvCxnSpPr>
        <p:spPr>
          <a:xfrm>
            <a:off x="4267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26664" idx="1"/>
          </p:cNvCxnSpPr>
          <p:nvPr/>
        </p:nvCxnSpPr>
        <p:spPr>
          <a:xfrm>
            <a:off x="5410200" y="2590800"/>
            <a:ext cx="0" cy="2590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6663" idx="0"/>
          </p:cNvCxnSpPr>
          <p:nvPr/>
        </p:nvCxnSpPr>
        <p:spPr>
          <a:xfrm>
            <a:off x="4267200" y="3505200"/>
            <a:ext cx="1143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79712" y="2708920"/>
            <a:ext cx="100811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Area = 200m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14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76500" y="3246437"/>
            <a:ext cx="0" cy="14066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48000" y="2185700"/>
            <a:ext cx="100811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Area = 400m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14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553259" y="2708920"/>
            <a:ext cx="0" cy="14066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34644" y="4142158"/>
            <a:ext cx="100811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Area = 400m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14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70140" y="1924090"/>
            <a:ext cx="100811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Area = 100m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14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783754" y="2447310"/>
            <a:ext cx="0" cy="9649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62600" y="4129916"/>
            <a:ext cx="100811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Area = 600m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14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9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4400" b="1" u="sng">
                <a:solidFill>
                  <a:schemeClr val="tx2"/>
                </a:solidFill>
                <a:latin typeface="Comic Sans MS" pitchFamily="66" charset="0"/>
              </a:rPr>
              <a:t>Velocity-time graphs</a:t>
            </a:r>
          </a:p>
        </p:txBody>
      </p:sp>
      <p:graphicFrame>
        <p:nvGraphicFramePr>
          <p:cNvPr id="2662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789978"/>
              </p:ext>
            </p:extLst>
          </p:nvPr>
        </p:nvGraphicFramePr>
        <p:xfrm>
          <a:off x="1905000" y="1752600"/>
          <a:ext cx="5791200" cy="3429000"/>
        </p:xfrm>
        <a:graphic>
          <a:graphicData uri="http://schemas.openxmlformats.org/drawingml/2006/table">
            <a:tbl>
              <a:tblPr/>
              <a:tblGrid>
                <a:gridCol w="1158875"/>
                <a:gridCol w="1157288"/>
                <a:gridCol w="1158875"/>
                <a:gridCol w="1157287"/>
                <a:gridCol w="1158875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1143000" y="1295400"/>
            <a:ext cx="7620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80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60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40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20</a:t>
            </a:r>
          </a:p>
          <a:p>
            <a:pPr algn="r">
              <a:lnSpc>
                <a:spcPct val="190000"/>
              </a:lnSpc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0</a:t>
            </a:r>
          </a:p>
        </p:txBody>
      </p:sp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2743200" y="53340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10	   20	     30	        40	50</a:t>
            </a:r>
          </a:p>
        </p:txBody>
      </p:sp>
      <p:sp>
        <p:nvSpPr>
          <p:cNvPr id="26661" name="Line 37"/>
          <p:cNvSpPr>
            <a:spLocks noChangeShapeType="1"/>
          </p:cNvSpPr>
          <p:nvPr/>
        </p:nvSpPr>
        <p:spPr bwMode="auto">
          <a:xfrm flipV="1">
            <a:off x="1905000" y="3505200"/>
            <a:ext cx="1143000" cy="1676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 flipV="1">
            <a:off x="3048000" y="3505200"/>
            <a:ext cx="1219200" cy="1588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63" name="Line 39"/>
          <p:cNvSpPr>
            <a:spLocks noChangeShapeType="1"/>
          </p:cNvSpPr>
          <p:nvPr/>
        </p:nvSpPr>
        <p:spPr bwMode="auto">
          <a:xfrm flipV="1">
            <a:off x="4267200" y="2590800"/>
            <a:ext cx="1143000" cy="914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64" name="Line 40"/>
          <p:cNvSpPr>
            <a:spLocks noChangeShapeType="1"/>
          </p:cNvSpPr>
          <p:nvPr/>
        </p:nvSpPr>
        <p:spPr bwMode="auto">
          <a:xfrm flipH="1" flipV="1">
            <a:off x="5410200" y="2590800"/>
            <a:ext cx="2286000" cy="2590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228600" y="2819400"/>
            <a:ext cx="1447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i="1">
                <a:latin typeface="Comic Sans MS" pitchFamily="66" charset="0"/>
              </a:rPr>
              <a:t>Velocity</a:t>
            </a:r>
          </a:p>
          <a:p>
            <a:pPr>
              <a:spcBef>
                <a:spcPct val="50000"/>
              </a:spcBef>
            </a:pPr>
            <a:r>
              <a:rPr lang="en-GB" altLang="en-US" sz="2000" i="1">
                <a:latin typeface="Comic Sans MS" pitchFamily="66" charset="0"/>
              </a:rPr>
              <a:t>m/s</a:t>
            </a:r>
          </a:p>
        </p:txBody>
      </p:sp>
      <p:sp>
        <p:nvSpPr>
          <p:cNvPr id="22570" name="Text Box 42"/>
          <p:cNvSpPr txBox="1">
            <a:spLocks noChangeArrowheads="1"/>
          </p:cNvSpPr>
          <p:nvPr/>
        </p:nvSpPr>
        <p:spPr bwMode="auto">
          <a:xfrm>
            <a:off x="8077200" y="51816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i="1">
                <a:latin typeface="Comic Sans MS" pitchFamily="66" charset="0"/>
              </a:rPr>
              <a:t>Time/s</a:t>
            </a:r>
          </a:p>
        </p:txBody>
      </p:sp>
      <p:sp>
        <p:nvSpPr>
          <p:cNvPr id="22571" name="Rectangle 55"/>
          <p:cNvSpPr>
            <a:spLocks noChangeArrowheads="1"/>
          </p:cNvSpPr>
          <p:nvPr/>
        </p:nvSpPr>
        <p:spPr bwMode="auto">
          <a:xfrm>
            <a:off x="228600" y="838200"/>
            <a:ext cx="822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2572" name="Text Box 57"/>
          <p:cNvSpPr txBox="1">
            <a:spLocks noChangeArrowheads="1"/>
          </p:cNvSpPr>
          <p:nvPr/>
        </p:nvSpPr>
        <p:spPr bwMode="auto">
          <a:xfrm>
            <a:off x="381000" y="838200"/>
            <a:ext cx="792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 smtClean="0"/>
              <a:t>On a velocity – time (or speed – time) graph, the area under the line is numerically equal to the distance travelled.</a:t>
            </a:r>
            <a:endParaRPr lang="en-GB" altLang="en-US" dirty="0"/>
          </a:p>
        </p:txBody>
      </p:sp>
      <p:sp>
        <p:nvSpPr>
          <p:cNvPr id="22573" name="Rectangle 58"/>
          <p:cNvSpPr>
            <a:spLocks noChangeArrowheads="1"/>
          </p:cNvSpPr>
          <p:nvPr/>
        </p:nvSpPr>
        <p:spPr bwMode="auto">
          <a:xfrm>
            <a:off x="6248400" y="1752600"/>
            <a:ext cx="2895600" cy="11723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dirty="0" smtClean="0"/>
              <a:t>Remember that the area of a </a:t>
            </a:r>
          </a:p>
          <a:p>
            <a:r>
              <a:rPr lang="en-GB" altLang="en-US" dirty="0"/>
              <a:t>t</a:t>
            </a:r>
            <a:r>
              <a:rPr lang="en-GB" altLang="en-US" dirty="0" smtClean="0"/>
              <a:t>riangle is ½ x base x height.</a:t>
            </a:r>
            <a:endParaRPr lang="en-GB" altLang="en-US" dirty="0"/>
          </a:p>
        </p:txBody>
      </p:sp>
      <p:cxnSp>
        <p:nvCxnSpPr>
          <p:cNvPr id="3" name="Straight Connector 2"/>
          <p:cNvCxnSpPr>
            <a:stCxn id="26661" idx="1"/>
          </p:cNvCxnSpPr>
          <p:nvPr/>
        </p:nvCxnSpPr>
        <p:spPr>
          <a:xfrm>
            <a:off x="30480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26662" idx="1"/>
          </p:cNvCxnSpPr>
          <p:nvPr/>
        </p:nvCxnSpPr>
        <p:spPr>
          <a:xfrm>
            <a:off x="4267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26664" idx="1"/>
          </p:cNvCxnSpPr>
          <p:nvPr/>
        </p:nvCxnSpPr>
        <p:spPr>
          <a:xfrm>
            <a:off x="5410200" y="2590800"/>
            <a:ext cx="0" cy="2590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6663" idx="0"/>
          </p:cNvCxnSpPr>
          <p:nvPr/>
        </p:nvCxnSpPr>
        <p:spPr>
          <a:xfrm>
            <a:off x="4267200" y="3505200"/>
            <a:ext cx="1143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79712" y="2708920"/>
            <a:ext cx="100811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Area = 200m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14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76500" y="3246437"/>
            <a:ext cx="0" cy="14066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48000" y="2185700"/>
            <a:ext cx="100811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Area = 400m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14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553259" y="2708920"/>
            <a:ext cx="0" cy="14066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34644" y="4142158"/>
            <a:ext cx="100811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Area = 400m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14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70140" y="1924090"/>
            <a:ext cx="100811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Area = 100m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14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783754" y="2447310"/>
            <a:ext cx="0" cy="9649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62600" y="4129916"/>
            <a:ext cx="100811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Area = 600m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14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auto">
          <a:xfrm>
            <a:off x="457200" y="5877272"/>
            <a:ext cx="822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dirty="0" smtClean="0"/>
              <a:t>The total distance travelled = 200 + 400 + 400 + 100 + 600 = 1700m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471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11760" y="2708920"/>
            <a:ext cx="4320480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Free fall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27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76672"/>
            <a:ext cx="5976664" cy="59766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31840" y="2852936"/>
            <a:ext cx="3600400" cy="20162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So if that’s speed, what is velocity?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54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4320480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Acceleration of free fall (g)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://www.infoplease.com/images/cig/science-fair-projects/11fig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335742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92080" y="1268760"/>
            <a:ext cx="2880320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Which object will hit the ground first?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06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4320480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Acceleration of free fall (g)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://www.infoplease.com/images/cig/science-fair-projects/11fig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335742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92080" y="1268760"/>
            <a:ext cx="2880320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Which object will hit the ground first?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3412157"/>
            <a:ext cx="2880320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Obviously the brick (because the feather is slowed much more by the air)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24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4320480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Acceleration of free fall (g)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2080" y="816840"/>
            <a:ext cx="2880320" cy="2677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 air resistance, objects both fall with the same downward acceleration.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1268760"/>
            <a:ext cx="1800200" cy="5040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23528" y="558924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In air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926446"/>
            <a:ext cx="835719" cy="65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C:\Users\asus\AppData\Local\Temp\SNAGHTML40e93c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12" y="3485479"/>
            <a:ext cx="77630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411760" y="1268760"/>
            <a:ext cx="1800200" cy="5040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141" y="2653755"/>
            <a:ext cx="835719" cy="65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C:\Users\asus\AppData\Local\Temp\SNAGHTML40e93c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2155668"/>
            <a:ext cx="77630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503984" y="5355213"/>
            <a:ext cx="158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In a vacuum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8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4320480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Acceleration of free fall (g)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2080" y="816840"/>
            <a:ext cx="2880320" cy="2677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 air resistance, objects both fall with the same downward acceleration.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1268760"/>
            <a:ext cx="1800200" cy="5040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23528" y="558924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In air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926446"/>
            <a:ext cx="835719" cy="65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C:\Users\asus\AppData\Local\Temp\SNAGHTML40e93c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12" y="3485479"/>
            <a:ext cx="77630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411760" y="1268760"/>
            <a:ext cx="1800200" cy="5040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141" y="2653755"/>
            <a:ext cx="835719" cy="65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C:\Users\asus\AppData\Local\Temp\SNAGHTML40e93c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2155668"/>
            <a:ext cx="77630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503984" y="5355213"/>
            <a:ext cx="158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In a vacuum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01084" y="3646896"/>
            <a:ext cx="2880320" cy="2677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Acceleration of free fall = 9.8m/s</a:t>
            </a:r>
            <a:r>
              <a:rPr lang="en-GB" sz="28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  <a:p>
            <a:pPr algn="ctr"/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Given the symbol ‘g’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6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4320480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Acceleration of free fall (g)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2080" y="816840"/>
            <a:ext cx="2880320" cy="2677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 air resistance, objects both fall with the same downward acceleration.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1268760"/>
            <a:ext cx="1800200" cy="5040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23528" y="558924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In air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926446"/>
            <a:ext cx="835719" cy="65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C:\Users\asus\AppData\Local\Temp\SNAGHTML40e93c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12" y="3485479"/>
            <a:ext cx="77630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411760" y="1268760"/>
            <a:ext cx="1800200" cy="5040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141" y="2653755"/>
            <a:ext cx="835719" cy="65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C:\Users\asus\AppData\Local\Temp\SNAGHTML40e93c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2155668"/>
            <a:ext cx="77630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503984" y="5355213"/>
            <a:ext cx="158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In a vacuum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01084" y="3646896"/>
            <a:ext cx="2880320" cy="2677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Acceleration of free fall = 9.8m/s</a:t>
            </a:r>
            <a:r>
              <a:rPr lang="en-GB" sz="28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  <a:p>
            <a:pPr algn="ctr"/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Given the symbol ‘g’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 rot="19807368">
            <a:off x="344738" y="3254096"/>
            <a:ext cx="3888432" cy="9522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Often rounded to 10m/s</a:t>
            </a:r>
            <a:r>
              <a:rPr lang="en-GB" sz="2800" baseline="30000" dirty="0" smtClean="0">
                <a:latin typeface="Comic Sans MS" panose="030F0702030302020204" pitchFamily="66" charset="0"/>
              </a:rPr>
              <a:t>2</a:t>
            </a:r>
            <a:endParaRPr lang="en-GB" sz="2800" baseline="30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74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3672408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Acceleration and gravity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6082" name="Picture 2" descr="http://pancreaticcanceraction.org/wp-content/uploads/2011/04/free-fal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268760"/>
            <a:ext cx="722776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38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3672408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Acceleration and gravity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74036"/>
            <a:ext cx="5366544" cy="571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entagon 2"/>
          <p:cNvSpPr/>
          <p:nvPr/>
        </p:nvSpPr>
        <p:spPr>
          <a:xfrm rot="5400000">
            <a:off x="-324544" y="2564904"/>
            <a:ext cx="3888432" cy="27363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23528" y="2060848"/>
            <a:ext cx="25922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Falling objects accelerate towards the ground at 10m/s</a:t>
            </a:r>
            <a:r>
              <a:rPr lang="en-GB" sz="2000" baseline="30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due to gravity.  The force of gravity always acts towards the centre of the Earth.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92658" y="2501895"/>
            <a:ext cx="2592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atmosphere creates an upward force that slows down falling objects. This is known as </a:t>
            </a:r>
            <a:r>
              <a:rPr lang="en-GB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air resistance</a:t>
            </a:r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or </a:t>
            </a:r>
            <a:r>
              <a:rPr lang="en-GB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drag</a:t>
            </a:r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27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3672408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Acceleration and gravity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74036"/>
            <a:ext cx="5366544" cy="571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entagon 2"/>
          <p:cNvSpPr/>
          <p:nvPr/>
        </p:nvSpPr>
        <p:spPr>
          <a:xfrm rot="5400000">
            <a:off x="-324544" y="2564904"/>
            <a:ext cx="3888432" cy="27363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23528" y="2060848"/>
            <a:ext cx="25922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Falling objects accelerate towards the ground at 10m/s</a:t>
            </a:r>
            <a:r>
              <a:rPr lang="en-GB" sz="2000" baseline="30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due to gravity.  The force of gravity always acts towards the centre of the Earth.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Pentagon 6"/>
          <p:cNvSpPr/>
          <p:nvPr/>
        </p:nvSpPr>
        <p:spPr>
          <a:xfrm rot="16200000">
            <a:off x="5669106" y="1700808"/>
            <a:ext cx="3888432" cy="27363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292658" y="2501895"/>
            <a:ext cx="2592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atmosphere creates an upward force that slows down falling objects. This is known as </a:t>
            </a:r>
            <a:r>
              <a:rPr lang="en-GB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air resistance</a:t>
            </a:r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or </a:t>
            </a:r>
            <a:r>
              <a:rPr lang="en-GB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drag</a:t>
            </a:r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76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3672408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Acceleration and gravity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74036"/>
            <a:ext cx="5366544" cy="571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entagon 2"/>
          <p:cNvSpPr/>
          <p:nvPr/>
        </p:nvSpPr>
        <p:spPr>
          <a:xfrm rot="5400000">
            <a:off x="-324544" y="2564904"/>
            <a:ext cx="3888432" cy="27363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23528" y="2060848"/>
            <a:ext cx="25922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Falling objects accelerate towards the ground at 10m/s</a:t>
            </a:r>
            <a:r>
              <a:rPr lang="en-GB" sz="2000" baseline="30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due to gravity.  The force of gravity always acts towards the centre of the Earth.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Pentagon 6"/>
          <p:cNvSpPr/>
          <p:nvPr/>
        </p:nvSpPr>
        <p:spPr>
          <a:xfrm rot="16200000">
            <a:off x="5669106" y="1700808"/>
            <a:ext cx="3888432" cy="27363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292658" y="2501895"/>
            <a:ext cx="2592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atmosphere creates an upward force that slows down falling objects. This is known as </a:t>
            </a:r>
            <a:r>
              <a:rPr lang="en-GB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air resistance</a:t>
            </a:r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or </a:t>
            </a:r>
            <a:r>
              <a:rPr lang="en-GB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drag</a:t>
            </a:r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36096" y="5589240"/>
            <a:ext cx="344885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larger the surface area of the object, the larger the drag force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248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3672408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Acceleration and gravity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6082" name="Picture 2" descr="http://pancreaticcanceraction.org/wp-content/uploads/2011/04/free-fal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92" y="4365104"/>
            <a:ext cx="64726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691680" y="1988840"/>
            <a:ext cx="0" cy="3600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91680" y="5589240"/>
            <a:ext cx="50405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68358" y="2766581"/>
            <a:ext cx="461665" cy="136815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Speed (m/s)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580526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Time (s)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 rot="16377981">
            <a:off x="920507" y="3073526"/>
            <a:ext cx="6366778" cy="4721227"/>
          </a:xfrm>
          <a:prstGeom prst="arc">
            <a:avLst>
              <a:gd name="adj1" fmla="val 15871394"/>
              <a:gd name="adj2" fmla="val 21577985"/>
            </a:avLst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4211960" y="2254300"/>
            <a:ext cx="252028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6082" idx="0"/>
          </p:cNvCxnSpPr>
          <p:nvPr/>
        </p:nvCxnSpPr>
        <p:spPr>
          <a:xfrm flipV="1">
            <a:off x="2087724" y="4077072"/>
            <a:ext cx="0" cy="288032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092079" y="4797152"/>
            <a:ext cx="0" cy="759375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95736" y="3933056"/>
            <a:ext cx="504056" cy="246221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Comic Sans MS" panose="030F0702030302020204" pitchFamily="66" charset="0"/>
              </a:rPr>
              <a:t>Drag </a:t>
            </a:r>
            <a:endParaRPr lang="en-GB" sz="10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90828" y="5310306"/>
            <a:ext cx="652979" cy="246221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Comic Sans MS" panose="030F0702030302020204" pitchFamily="66" charset="0"/>
              </a:rPr>
              <a:t>Weight  </a:t>
            </a:r>
            <a:endParaRPr lang="en-GB" sz="10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7764" y="4365104"/>
            <a:ext cx="39604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3023828" y="4140682"/>
            <a:ext cx="3132348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At first the force of gravity is larger than the drag force, so the object accelerates.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36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971600" y="548680"/>
            <a:ext cx="7200800" cy="14401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Velocity is speed in a given direction.</a:t>
            </a:r>
            <a:endParaRPr lang="en-GB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2276872"/>
            <a:ext cx="5238750" cy="279082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0800000">
            <a:off x="2555776" y="5589240"/>
            <a:ext cx="4176464" cy="864096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59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3672408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Acceleration and gravity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6082" name="Picture 2" descr="http://pancreaticcanceraction.org/wp-content/uploads/2011/04/free-fal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2420888"/>
            <a:ext cx="64726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691680" y="1988840"/>
            <a:ext cx="0" cy="3600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91680" y="5589240"/>
            <a:ext cx="50405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68358" y="2766581"/>
            <a:ext cx="461665" cy="136815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Speed (m/s)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580526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Time (s)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 rot="16377981">
            <a:off x="920507" y="3073526"/>
            <a:ext cx="6366778" cy="4721227"/>
          </a:xfrm>
          <a:prstGeom prst="arc">
            <a:avLst>
              <a:gd name="adj1" fmla="val 15871394"/>
              <a:gd name="adj2" fmla="val 21577985"/>
            </a:avLst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4211960" y="2254300"/>
            <a:ext cx="252028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6082" idx="0"/>
          </p:cNvCxnSpPr>
          <p:nvPr/>
        </p:nvCxnSpPr>
        <p:spPr>
          <a:xfrm flipV="1">
            <a:off x="3167439" y="1988840"/>
            <a:ext cx="0" cy="432048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8" idx="0"/>
          </p:cNvCxnSpPr>
          <p:nvPr/>
        </p:nvCxnSpPr>
        <p:spPr>
          <a:xfrm>
            <a:off x="3170836" y="2852936"/>
            <a:ext cx="28065" cy="597721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18808" y="1742619"/>
            <a:ext cx="504056" cy="246221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Comic Sans MS" panose="030F0702030302020204" pitchFamily="66" charset="0"/>
              </a:rPr>
              <a:t>Drag </a:t>
            </a:r>
            <a:endParaRPr lang="en-GB" sz="10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72411" y="3450657"/>
            <a:ext cx="652979" cy="246221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Comic Sans MS" panose="030F0702030302020204" pitchFamily="66" charset="0"/>
              </a:rPr>
              <a:t>Weight  </a:t>
            </a:r>
            <a:endParaRPr lang="en-GB" sz="10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86526" y="2452246"/>
            <a:ext cx="39604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41930" y="2444440"/>
            <a:ext cx="3132348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As speed increases, so does drag; the acceleration decreases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22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3672408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Acceleration and gravity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6082" name="Picture 2" descr="http://pancreaticcanceraction.org/wp-content/uploads/2011/04/free-fal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243" y="2038276"/>
            <a:ext cx="64726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691680" y="1988840"/>
            <a:ext cx="0" cy="3600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91680" y="5589240"/>
            <a:ext cx="50405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68358" y="2766581"/>
            <a:ext cx="461665" cy="136815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Speed (m/s)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580526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Time (s)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 rot="16377981">
            <a:off x="920507" y="3073526"/>
            <a:ext cx="6366778" cy="4721227"/>
          </a:xfrm>
          <a:prstGeom prst="arc">
            <a:avLst>
              <a:gd name="adj1" fmla="val 15871394"/>
              <a:gd name="adj2" fmla="val 21577985"/>
            </a:avLst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4211960" y="2254300"/>
            <a:ext cx="252028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6082" idx="0"/>
          </p:cNvCxnSpPr>
          <p:nvPr/>
        </p:nvCxnSpPr>
        <p:spPr>
          <a:xfrm flipV="1">
            <a:off x="5363875" y="1606228"/>
            <a:ext cx="0" cy="432048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335810" y="2452246"/>
            <a:ext cx="0" cy="472698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11847" y="1360007"/>
            <a:ext cx="504056" cy="246221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Comic Sans MS" panose="030F0702030302020204" pitchFamily="66" charset="0"/>
              </a:rPr>
              <a:t>Drag </a:t>
            </a:r>
            <a:endParaRPr lang="en-GB" sz="10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40243" y="2925721"/>
            <a:ext cx="652979" cy="246221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Comic Sans MS" panose="030F0702030302020204" pitchFamily="66" charset="0"/>
              </a:rPr>
              <a:t>Weight  </a:t>
            </a:r>
            <a:endParaRPr lang="en-GB" sz="10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87505" y="2038276"/>
            <a:ext cx="39604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0" y="3429000"/>
            <a:ext cx="3132348" cy="175432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When drag equals the force due to gravity there is no </a:t>
            </a:r>
            <a:r>
              <a:rPr lang="en-GB" u="sng" dirty="0" smtClean="0">
                <a:latin typeface="Comic Sans MS" panose="030F0702030302020204" pitchFamily="66" charset="0"/>
              </a:rPr>
              <a:t>resultant force</a:t>
            </a:r>
            <a:r>
              <a:rPr lang="en-GB" dirty="0" smtClean="0">
                <a:latin typeface="Comic Sans MS" panose="030F0702030302020204" pitchFamily="66" charset="0"/>
              </a:rPr>
              <a:t> and the </a:t>
            </a:r>
            <a:r>
              <a:rPr lang="en-GB" u="sng" dirty="0" smtClean="0">
                <a:latin typeface="Comic Sans MS" panose="030F0702030302020204" pitchFamily="66" charset="0"/>
              </a:rPr>
              <a:t>acceleration</a:t>
            </a:r>
            <a:r>
              <a:rPr lang="en-GB" dirty="0" smtClean="0">
                <a:latin typeface="Comic Sans MS" panose="030F0702030302020204" pitchFamily="66" charset="0"/>
              </a:rPr>
              <a:t> is </a:t>
            </a:r>
            <a:r>
              <a:rPr lang="en-GB" u="sng" dirty="0" smtClean="0">
                <a:latin typeface="Comic Sans MS" panose="030F0702030302020204" pitchFamily="66" charset="0"/>
              </a:rPr>
              <a:t>zero.</a:t>
            </a:r>
            <a:r>
              <a:rPr lang="en-GB" dirty="0" smtClean="0">
                <a:latin typeface="Comic Sans MS" panose="030F0702030302020204" pitchFamily="66" charset="0"/>
              </a:rPr>
              <a:t> The object continues at </a:t>
            </a:r>
            <a:r>
              <a:rPr lang="en-GB" u="sng" dirty="0" smtClean="0">
                <a:latin typeface="Comic Sans MS" panose="030F0702030302020204" pitchFamily="66" charset="0"/>
              </a:rPr>
              <a:t>terminal velocity.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Connector 11"/>
          <p:cNvCxnSpPr>
            <a:stCxn id="9" idx="2"/>
          </p:cNvCxnSpPr>
          <p:nvPr/>
        </p:nvCxnSpPr>
        <p:spPr>
          <a:xfrm flipH="1">
            <a:off x="1691680" y="2254080"/>
            <a:ext cx="2556590" cy="220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87724" y="1963142"/>
            <a:ext cx="1224136" cy="246221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Comic Sans MS" panose="030F0702030302020204" pitchFamily="66" charset="0"/>
              </a:rPr>
              <a:t>Terminal velocity </a:t>
            </a:r>
            <a:endParaRPr lang="en-GB" sz="1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10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120175"/>
              </p:ext>
            </p:extLst>
          </p:nvPr>
        </p:nvGraphicFramePr>
        <p:xfrm>
          <a:off x="1043608" y="1484784"/>
          <a:ext cx="7128792" cy="4434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1.2 Motion </a:t>
                      </a:r>
                    </a:p>
                    <a:p>
                      <a:r>
                        <a:rPr lang="en-GB" sz="1300" b="1" dirty="0" smtClean="0">
                          <a:latin typeface="Comic Sans MS" panose="030F0702030302020204" pitchFamily="66" charset="0"/>
                        </a:rPr>
                        <a:t>Core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 • Define speed and calculate average speed from total time / total distance 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• Plot and interpret a speed-time graph or a distance- time graph 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• Recognise from the shape of a speed-time graph when a body is 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– at rest 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– moving with constant speed 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– moving with changing speed 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• Calculate the area under a speed-time graph to work out the distance travelled for motion with constant acceleration 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• Demonstrate understanding that acceleration and deceleration are related to changing speed including qualitative analysis of the gradient of a speed-time graph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State that the acceleration of free fall for a body near to the Earth is constant</a:t>
                      </a:r>
                    </a:p>
                    <a:p>
                      <a:endParaRPr lang="en-GB" sz="12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 smtClean="0">
                          <a:latin typeface="Comic Sans MS" panose="030F0702030302020204" pitchFamily="66" charset="0"/>
                        </a:rPr>
                        <a:t>Supplement</a:t>
                      </a: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• Distinguish between speed and velocity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• Define and calculate acceleration using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time taken change of velocity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• Calculate speed from the gradient of a distance-time graph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• Calculate acceleration from the gradient of a speed-time graph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• Recognise linear motion for which the acceleration is constant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• Recognise motion for which the acceleration is not constant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• Understand deceleration as a negative acceleration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• Describe qualitatively the motion of bodies falling in a uniform gravitational field with and without air resistance (including reference to terminal velocity)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78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3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5733256"/>
            <a:ext cx="9144001" cy="1124744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PHYSICS – Speed, velocity and acceleration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90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0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971600" y="548680"/>
            <a:ext cx="7200800" cy="14401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Velocity is speed in a given direction.</a:t>
            </a:r>
            <a:endParaRPr lang="en-GB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2276872"/>
            <a:ext cx="5238750" cy="2790825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2339752" y="5517232"/>
            <a:ext cx="4392488" cy="792088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Velocity  is 25m/s due west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40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51520" y="54868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Example: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2808312" cy="397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86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2391</Words>
  <Application>Microsoft Office PowerPoint</Application>
  <PresentationFormat>On-screen Show (4:3)</PresentationFormat>
  <Paragraphs>463</Paragraphs>
  <Slides>74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Acceleration from velocity : time graph</vt:lpstr>
      <vt:lpstr>Acceleration from velocity : time graph</vt:lpstr>
      <vt:lpstr>Acceleration from velocity : time graph</vt:lpstr>
      <vt:lpstr>Acceleration from velocity : time graph</vt:lpstr>
      <vt:lpstr>Acceleration from velocity : time graph</vt:lpstr>
      <vt:lpstr>Acceleration from velocity : time graph</vt:lpstr>
      <vt:lpstr>Acceleration from velocity : time 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30</cp:revision>
  <dcterms:created xsi:type="dcterms:W3CDTF">2014-07-05T12:56:18Z</dcterms:created>
  <dcterms:modified xsi:type="dcterms:W3CDTF">2014-07-24T09:05:40Z</dcterms:modified>
</cp:coreProperties>
</file>